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7" r:id="rId1"/>
  </p:sldMasterIdLst>
  <p:notesMasterIdLst>
    <p:notesMasterId r:id="rId34"/>
  </p:notesMasterIdLst>
  <p:sldIdLst>
    <p:sldId id="256" r:id="rId2"/>
    <p:sldId id="293" r:id="rId3"/>
    <p:sldId id="295" r:id="rId4"/>
    <p:sldId id="294" r:id="rId5"/>
    <p:sldId id="296" r:id="rId6"/>
    <p:sldId id="297" r:id="rId7"/>
    <p:sldId id="257" r:id="rId8"/>
    <p:sldId id="459" r:id="rId9"/>
    <p:sldId id="288" r:id="rId10"/>
    <p:sldId id="258" r:id="rId11"/>
    <p:sldId id="259" r:id="rId12"/>
    <p:sldId id="260" r:id="rId13"/>
    <p:sldId id="267" r:id="rId14"/>
    <p:sldId id="268" r:id="rId15"/>
    <p:sldId id="269" r:id="rId16"/>
    <p:sldId id="270" r:id="rId17"/>
    <p:sldId id="289" r:id="rId18"/>
    <p:sldId id="290" r:id="rId19"/>
    <p:sldId id="271" r:id="rId20"/>
    <p:sldId id="274" r:id="rId21"/>
    <p:sldId id="272" r:id="rId22"/>
    <p:sldId id="282" r:id="rId23"/>
    <p:sldId id="291" r:id="rId24"/>
    <p:sldId id="292" r:id="rId25"/>
    <p:sldId id="298" r:id="rId26"/>
    <p:sldId id="300" r:id="rId27"/>
    <p:sldId id="458" r:id="rId28"/>
    <p:sldId id="299" r:id="rId29"/>
    <p:sldId id="301" r:id="rId30"/>
    <p:sldId id="302" r:id="rId31"/>
    <p:sldId id="457" r:id="rId32"/>
    <p:sldId id="27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173" autoAdjust="0"/>
  </p:normalViewPr>
  <p:slideViewPr>
    <p:cSldViewPr snapToGrid="0">
      <p:cViewPr varScale="1">
        <p:scale>
          <a:sx n="95" d="100"/>
          <a:sy n="95" d="100"/>
        </p:scale>
        <p:origin x="1194" y="85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28041-40D4-4196-ACC2-30312A5E333D}" type="datetimeFigureOut">
              <a:rPr lang="fr-FR" smtClean="0"/>
              <a:t>22/06/2026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B7B0A-180E-4620-9C44-EF93077005F5}" type="slidenum">
              <a:rPr lang="fr-FR" smtClean="0"/>
              <a:t>‹N°›</a:t>
            </a:fld>
            <a:endParaRPr lang="fr-FR"/>
          </a:p>
        </p:txBody>
      </p:sp>
    </p:spTree>
    <p:extLst>
      <p:ext uri="{BB962C8B-B14F-4D97-AF65-F5344CB8AC3E}">
        <p14:creationId xmlns:p14="http://schemas.microsoft.com/office/powerpoint/2010/main" val="1174837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Notice biblio à définir ; informations descriptives des doc</a:t>
            </a:r>
          </a:p>
        </p:txBody>
      </p:sp>
      <p:sp>
        <p:nvSpPr>
          <p:cNvPr id="4" name="Espace réservé du numéro de diapositive 3"/>
          <p:cNvSpPr>
            <a:spLocks noGrp="1"/>
          </p:cNvSpPr>
          <p:nvPr>
            <p:ph type="sldNum" sz="quarter" idx="5"/>
          </p:nvPr>
        </p:nvSpPr>
        <p:spPr/>
        <p:txBody>
          <a:bodyPr/>
          <a:lstStyle/>
          <a:p>
            <a:fld id="{7CCB7B0A-180E-4620-9C44-EF93077005F5}" type="slidenum">
              <a:rPr lang="fr-FR" smtClean="0"/>
              <a:t>10</a:t>
            </a:fld>
            <a:endParaRPr lang="fr-FR"/>
          </a:p>
        </p:txBody>
      </p:sp>
    </p:spTree>
    <p:extLst>
      <p:ext uri="{BB962C8B-B14F-4D97-AF65-F5344CB8AC3E}">
        <p14:creationId xmlns:p14="http://schemas.microsoft.com/office/powerpoint/2010/main" val="218598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L’IADE dans la prise en charge d’un laryngospasme</a:t>
            </a:r>
          </a:p>
        </p:txBody>
      </p:sp>
      <p:sp>
        <p:nvSpPr>
          <p:cNvPr id="4" name="Espace réservé du numéro de diapositive 3"/>
          <p:cNvSpPr>
            <a:spLocks noGrp="1"/>
          </p:cNvSpPr>
          <p:nvPr>
            <p:ph type="sldNum" sz="quarter" idx="5"/>
          </p:nvPr>
        </p:nvSpPr>
        <p:spPr/>
        <p:txBody>
          <a:bodyPr/>
          <a:lstStyle/>
          <a:p>
            <a:fld id="{7CCB7B0A-180E-4620-9C44-EF93077005F5}" type="slidenum">
              <a:rPr lang="fr-FR" smtClean="0"/>
              <a:t>22</a:t>
            </a:fld>
            <a:endParaRPr lang="fr-FR"/>
          </a:p>
        </p:txBody>
      </p:sp>
    </p:spTree>
    <p:extLst>
      <p:ext uri="{BB962C8B-B14F-4D97-AF65-F5344CB8AC3E}">
        <p14:creationId xmlns:p14="http://schemas.microsoft.com/office/powerpoint/2010/main" val="3395353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grpSp>
        <p:nvGrpSpPr>
          <p:cNvPr id="7" name="Group 6"/>
          <p:cNvGrpSpPr/>
          <p:nvPr userDrawn="1"/>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485595"/>
            <a:ext cx="8431406" cy="1646302"/>
          </a:xfrm>
        </p:spPr>
        <p:txBody>
          <a:bodyPr anchor="b">
            <a:noAutofit/>
          </a:bodyPr>
          <a:lstStyle>
            <a:lvl1pPr algn="l">
              <a:defRPr sz="5400">
                <a:solidFill>
                  <a:schemeClr val="accent1"/>
                </a:solidFill>
              </a:defRPr>
            </a:lvl1pPr>
          </a:lstStyle>
          <a:p>
            <a:r>
              <a:rPr lang="fr-FR" dirty="0"/>
              <a:t>Titre de la formation</a:t>
            </a:r>
            <a:endParaRPr lang="en-US" dirty="0"/>
          </a:p>
        </p:txBody>
      </p:sp>
      <p:sp>
        <p:nvSpPr>
          <p:cNvPr id="3" name="Subtitle 2"/>
          <p:cNvSpPr>
            <a:spLocks noGrp="1"/>
          </p:cNvSpPr>
          <p:nvPr>
            <p:ph type="subTitle" idx="1" hasCustomPrompt="1"/>
          </p:nvPr>
        </p:nvSpPr>
        <p:spPr>
          <a:xfrm>
            <a:off x="845863" y="3131897"/>
            <a:ext cx="8431406" cy="1096899"/>
          </a:xfrm>
        </p:spPr>
        <p:txBody>
          <a:bodyPr anchor="t">
            <a:normAutofit/>
          </a:bodyPr>
          <a:lstStyle>
            <a:lvl1pPr marL="0" indent="0" algn="l">
              <a:buNone/>
              <a:defRPr sz="32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 de la formation</a:t>
            </a:r>
            <a:endParaRPr lang="en-US" dirty="0"/>
          </a:p>
        </p:txBody>
      </p:sp>
      <p:sp>
        <p:nvSpPr>
          <p:cNvPr id="15" name="Espace réservé du texte 14">
            <a:extLst>
              <a:ext uri="{FF2B5EF4-FFF2-40B4-BE49-F238E27FC236}">
                <a16:creationId xmlns:a16="http://schemas.microsoft.com/office/drawing/2014/main" id="{BE79C405-E395-B4DA-21C3-33D5BD87C2AB}"/>
              </a:ext>
            </a:extLst>
          </p:cNvPr>
          <p:cNvSpPr>
            <a:spLocks noGrp="1"/>
          </p:cNvSpPr>
          <p:nvPr>
            <p:ph type="body" sz="quarter" idx="13" hasCustomPrompt="1"/>
          </p:nvPr>
        </p:nvSpPr>
        <p:spPr>
          <a:xfrm>
            <a:off x="842963" y="4229100"/>
            <a:ext cx="8431212" cy="1063008"/>
          </a:xfrm>
        </p:spPr>
        <p:txBody>
          <a:bodyPr>
            <a:normAutofit/>
          </a:bodyPr>
          <a:lstStyle>
            <a:lvl1pPr marL="0" indent="0">
              <a:buNone/>
              <a:defRPr lang="fr-FR" sz="2000" kern="1200" spc="150" baseline="0" dirty="0" smtClean="0">
                <a:solidFill>
                  <a:schemeClr val="tx1">
                    <a:lumMod val="50000"/>
                    <a:lumOff val="50000"/>
                  </a:schemeClr>
                </a:solidFill>
                <a:latin typeface="Verdana" panose="020B0604030504040204" pitchFamily="34" charset="0"/>
                <a:ea typeface="Verdana" panose="020B0604030504040204" pitchFamily="34" charset="0"/>
                <a:cs typeface="+mn-cs"/>
              </a:defRPr>
            </a:lvl1pPr>
          </a:lstStyle>
          <a:p>
            <a:pPr lvl="0"/>
            <a:r>
              <a:rPr lang="fr-FR" dirty="0"/>
              <a:t>Nom des formateurs – date de la formation</a:t>
            </a:r>
          </a:p>
        </p:txBody>
      </p:sp>
      <p:sp>
        <p:nvSpPr>
          <p:cNvPr id="16" name="ZoneTexte 15">
            <a:extLst>
              <a:ext uri="{FF2B5EF4-FFF2-40B4-BE49-F238E27FC236}">
                <a16:creationId xmlns:a16="http://schemas.microsoft.com/office/drawing/2014/main" id="{BCE24B05-2267-F5E0-0ADE-D7C8115BC70A}"/>
              </a:ext>
            </a:extLst>
          </p:cNvPr>
          <p:cNvSpPr txBox="1"/>
          <p:nvPr userDrawn="1"/>
        </p:nvSpPr>
        <p:spPr>
          <a:xfrm>
            <a:off x="842597" y="5292108"/>
            <a:ext cx="8468090" cy="491738"/>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fr-FR" sz="2000" kern="1200" spc="150" baseline="0" dirty="0">
                <a:solidFill>
                  <a:schemeClr val="tx1">
                    <a:lumMod val="50000"/>
                    <a:lumOff val="50000"/>
                  </a:schemeClr>
                </a:solidFill>
                <a:latin typeface="Verdana" panose="020B0604030504040204" pitchFamily="34" charset="0"/>
                <a:ea typeface="Verdana" panose="020B0604030504040204" pitchFamily="34" charset="0"/>
                <a:cs typeface="+mn-cs"/>
              </a:rPr>
              <a:t>DGD BAPSO - UGA</a:t>
            </a:r>
          </a:p>
        </p:txBody>
      </p:sp>
      <p:pic>
        <p:nvPicPr>
          <p:cNvPr id="17" name="Image 16">
            <a:extLst>
              <a:ext uri="{FF2B5EF4-FFF2-40B4-BE49-F238E27FC236}">
                <a16:creationId xmlns:a16="http://schemas.microsoft.com/office/drawing/2014/main" id="{F674742D-9326-2C02-F050-74FD8CC14D87}"/>
              </a:ext>
            </a:extLst>
          </p:cNvPr>
          <p:cNvPicPr>
            <a:picLocks noChangeAspect="1"/>
          </p:cNvPicPr>
          <p:nvPr userDrawn="1"/>
        </p:nvPicPr>
        <p:blipFill>
          <a:blip r:embed="rId2">
            <a:alphaModFix amt="79000"/>
            <a:extLst>
              <a:ext uri="{28A0092B-C50C-407E-A947-70E740481C1C}">
                <a14:useLocalDpi xmlns:a14="http://schemas.microsoft.com/office/drawing/2010/main" val="0"/>
              </a:ext>
            </a:extLst>
          </a:blip>
          <a:stretch>
            <a:fillRect/>
          </a:stretch>
        </p:blipFill>
        <p:spPr>
          <a:xfrm>
            <a:off x="89186" y="5917564"/>
            <a:ext cx="1605962" cy="811598"/>
          </a:xfrm>
          <a:prstGeom prst="rect">
            <a:avLst/>
          </a:prstGeom>
          <a:blipFill dpi="0" rotWithShape="1">
            <a:blip r:embed="rId3">
              <a:alphaModFix amt="34000"/>
            </a:blip>
            <a:srcRect/>
            <a:tile tx="0" ty="0" sx="100000" sy="100000" flip="none" algn="tl"/>
          </a:blipFill>
        </p:spPr>
      </p:pic>
    </p:spTree>
    <p:extLst>
      <p:ext uri="{BB962C8B-B14F-4D97-AF65-F5344CB8AC3E}">
        <p14:creationId xmlns:p14="http://schemas.microsoft.com/office/powerpoint/2010/main" val="43618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609600"/>
            <a:ext cx="8596668" cy="3403600"/>
          </a:xfrm>
        </p:spPr>
        <p:txBody>
          <a:bodyPr anchor="ctr">
            <a:normAutofit/>
          </a:bodyPr>
          <a:lstStyle>
            <a:lvl1pPr algn="l">
              <a:defRPr sz="4400" b="0" cap="none"/>
            </a:lvl1pPr>
          </a:lstStyle>
          <a:p>
            <a:r>
              <a:rPr lang="fr-FR" dirty="0"/>
              <a:t>Titre de la diapo</a:t>
            </a:r>
            <a:endParaRPr lang="en-US" dirty="0"/>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20325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fr-FR" dirty="0"/>
              <a:t>Titre de la diapo (citation)</a:t>
            </a:r>
            <a:endParaRPr lang="en-US" dirty="0"/>
          </a:p>
        </p:txBody>
      </p:sp>
      <p:sp>
        <p:nvSpPr>
          <p:cNvPr id="23" name="Text Placeholder 9"/>
          <p:cNvSpPr>
            <a:spLocks noGrp="1"/>
          </p:cNvSpPr>
          <p:nvPr>
            <p:ph type="body" sz="quarter" idx="13" hasCustomPrompt="1"/>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Référence de la citation</a:t>
            </a:r>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36267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1931988"/>
            <a:ext cx="8596668" cy="2595460"/>
          </a:xfrm>
        </p:spPr>
        <p:txBody>
          <a:bodyPr anchor="b">
            <a:normAutofit/>
          </a:bodyPr>
          <a:lstStyle>
            <a:lvl1pPr algn="l">
              <a:defRPr sz="4400" b="0" cap="none"/>
            </a:lvl1pPr>
          </a:lstStyle>
          <a:p>
            <a:r>
              <a:rPr lang="fr-FR" dirty="0"/>
              <a:t>Titre de la sous-partie</a:t>
            </a:r>
            <a:endParaRPr lang="en-US" dirty="0"/>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4128554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fr-FR" dirty="0"/>
              <a:t>Titre de la diapo</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Sous-titre</a:t>
            </a:r>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Police Verdana, espacement caractère 1,5, interligne 1,5</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79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799" y="609600"/>
            <a:ext cx="8588203" cy="3022600"/>
          </a:xfrm>
        </p:spPr>
        <p:txBody>
          <a:bodyPr anchor="ctr">
            <a:normAutofit/>
          </a:bodyPr>
          <a:lstStyle>
            <a:lvl1pPr algn="l">
              <a:defRPr sz="4400" b="0" cap="none"/>
            </a:lvl1pPr>
          </a:lstStyle>
          <a:p>
            <a:r>
              <a:rPr lang="fr-FR" dirty="0"/>
              <a:t>Titre de la sous-partie</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Sous-titre</a:t>
            </a:r>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457200" rtl="0" eaLnBrk="1" fontAlgn="auto" latinLnBrk="0" hangingPunct="1">
              <a:lnSpc>
                <a:spcPct val="150000"/>
              </a:lnSpc>
              <a:spcBef>
                <a:spcPts val="1000"/>
              </a:spcBef>
              <a:spcAft>
                <a:spcPts val="0"/>
              </a:spcAft>
              <a:buClr>
                <a:schemeClr val="accent1"/>
              </a:buClr>
              <a:buSzPct val="80000"/>
              <a:buFont typeface="Wingdings 3" charset="2"/>
              <a:buNone/>
              <a:tabLst/>
              <a:defRPr/>
            </a:pPr>
            <a:r>
              <a:rPr lang="fr-FR" dirty="0"/>
              <a:t>Cliquez </a:t>
            </a:r>
            <a:r>
              <a:rPr lang="fr-FR" dirty="0" err="1"/>
              <a:t>pourPolice</a:t>
            </a:r>
            <a:r>
              <a:rPr lang="fr-FR" dirty="0"/>
              <a:t> Verdana, espacement caractère 1,5, interligne 1,5</a:t>
            </a:r>
          </a:p>
          <a:p>
            <a:pPr lvl="0"/>
            <a:r>
              <a:rPr lang="fr-FR" dirty="0"/>
              <a:t> modifier les styles du texte du masque</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078720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FR" dirty="0"/>
              <a:t>Titre de la diapo</a:t>
            </a:r>
            <a:endParaRPr lang="en-US" dirty="0"/>
          </a:p>
        </p:txBody>
      </p:sp>
      <p:sp>
        <p:nvSpPr>
          <p:cNvPr id="3" name="Vertical Text Placeholder 2"/>
          <p:cNvSpPr>
            <a:spLocks noGrp="1"/>
          </p:cNvSpPr>
          <p:nvPr>
            <p:ph type="body" orient="vert" idx="1" hasCustomPrompt="1"/>
          </p:nvPr>
        </p:nvSpPr>
        <p:spPr/>
        <p:txBody>
          <a:bodyPr vert="eaVert"/>
          <a:lstStyle>
            <a:lvl2pPr>
              <a:defRPr/>
            </a:lvl2pPr>
          </a:lstStyle>
          <a:p>
            <a:pPr lvl="0"/>
            <a:r>
              <a:rPr lang="fr-FR" dirty="0"/>
              <a:t>Police Verdana, espacement caractère 1,5, interligne 1,5</a:t>
            </a:r>
          </a:p>
          <a:p>
            <a:pPr lvl="1"/>
            <a:r>
              <a:rPr lang="fr-FR" dirty="0"/>
              <a:t>Deuxième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2690243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64821" y="609600"/>
            <a:ext cx="1304743" cy="5251451"/>
          </a:xfrm>
        </p:spPr>
        <p:txBody>
          <a:bodyPr vert="eaVert" anchor="ctr"/>
          <a:lstStyle>
            <a:lvl1pPr>
              <a:defRPr/>
            </a:lvl1pPr>
          </a:lstStyle>
          <a:p>
            <a:r>
              <a:rPr lang="fr-FR" dirty="0"/>
              <a:t>Titre de la diapo</a:t>
            </a:r>
            <a:endParaRPr lang="en-US" dirty="0"/>
          </a:p>
        </p:txBody>
      </p:sp>
      <p:sp>
        <p:nvSpPr>
          <p:cNvPr id="3" name="Vertical Text Placeholder 2"/>
          <p:cNvSpPr>
            <a:spLocks noGrp="1"/>
          </p:cNvSpPr>
          <p:nvPr>
            <p:ph type="body" orient="vert" idx="1" hasCustomPrompt="1"/>
          </p:nvPr>
        </p:nvSpPr>
        <p:spPr>
          <a:xfrm>
            <a:off x="677335" y="609600"/>
            <a:ext cx="8112982" cy="5251450"/>
          </a:xfrm>
        </p:spPr>
        <p:txBody>
          <a:bodyPr vert="eaVert"/>
          <a:lstStyle>
            <a:lvl2pPr>
              <a:defRPr/>
            </a:lvl2pPr>
          </a:lstStyle>
          <a:p>
            <a:pPr lvl="0"/>
            <a:r>
              <a:rPr lang="fr-FR" dirty="0"/>
              <a:t>Police Verdana, espacement caractère 1,5, interligne 1,5</a:t>
            </a:r>
          </a:p>
          <a:p>
            <a:pPr lvl="1"/>
            <a:r>
              <a:rPr lang="fr-FR" dirty="0"/>
              <a:t>Deuxième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08509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vl1pPr>
          </a:lstStyle>
          <a:p>
            <a:r>
              <a:rPr lang="fr-FR" dirty="0"/>
              <a:t>Titre de la diapositive</a:t>
            </a:r>
            <a:endParaRPr lang="en-US" dirty="0"/>
          </a:p>
        </p:txBody>
      </p:sp>
      <p:sp>
        <p:nvSpPr>
          <p:cNvPr id="3" name="Content Placeholder 2"/>
          <p:cNvSpPr>
            <a:spLocks noGrp="1"/>
          </p:cNvSpPr>
          <p:nvPr>
            <p:ph idx="1" hasCustomPrompt="1"/>
          </p:nvPr>
        </p:nvSpPr>
        <p:spPr/>
        <p:txBody>
          <a:bodyPr/>
          <a:lstStyle>
            <a:lvl1pPr>
              <a:defRPr kern="1900" baseline="0">
                <a:latin typeface="+mn-lt"/>
                <a:ea typeface="Calibri" panose="020F0502020204030204" pitchFamily="34" charset="0"/>
                <a:cs typeface="Calibri" panose="020F0502020204030204" pitchFamily="34" charset="0"/>
              </a:defRPr>
            </a:lvl1pPr>
            <a:lvl2pPr>
              <a:defRPr>
                <a:latin typeface="+mn-lt"/>
              </a:defRPr>
            </a:lvl2pPr>
            <a:lvl3pPr>
              <a:defRPr>
                <a:latin typeface="+mn-lt"/>
              </a:defRPr>
            </a:lvl3pPr>
          </a:lstStyle>
          <a:p>
            <a:pPr lvl="0"/>
            <a:r>
              <a:rPr lang="fr-FR" dirty="0"/>
              <a:t>Police Verdana, espacement caractère 1,5, interligne 1,5</a:t>
            </a:r>
          </a:p>
          <a:p>
            <a:pPr lvl="1"/>
            <a:r>
              <a:rPr lang="fr-FR" dirty="0"/>
              <a:t>Deuxième niveau</a:t>
            </a:r>
          </a:p>
          <a:p>
            <a:pPr lvl="2"/>
            <a:r>
              <a:rPr lang="fr-FR" dirty="0"/>
              <a:t>Troisième niveau max</a:t>
            </a:r>
          </a:p>
        </p:txBody>
      </p:sp>
      <p:sp>
        <p:nvSpPr>
          <p:cNvPr id="6" name="Slide Number Placeholder 5"/>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754892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2700867"/>
            <a:ext cx="8596668" cy="1826581"/>
          </a:xfrm>
        </p:spPr>
        <p:txBody>
          <a:bodyPr anchor="b"/>
          <a:lstStyle>
            <a:lvl1pPr algn="l">
              <a:defRPr sz="4000" b="0" cap="none"/>
            </a:lvl1pPr>
          </a:lstStyle>
          <a:p>
            <a:r>
              <a:rPr lang="fr-FR" dirty="0"/>
              <a:t>Titre de partie</a:t>
            </a:r>
            <a:endParaRPr lang="en-US" dirty="0"/>
          </a:p>
        </p:txBody>
      </p:sp>
      <p:sp>
        <p:nvSpPr>
          <p:cNvPr id="3" name="Text Placeholder 2"/>
          <p:cNvSpPr>
            <a:spLocks noGrp="1"/>
          </p:cNvSpPr>
          <p:nvPr>
            <p:ph type="body" idx="1" hasCustomPrompt="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Sous-titre de la partie</a:t>
            </a:r>
          </a:p>
        </p:txBody>
      </p:sp>
      <p:sp>
        <p:nvSpPr>
          <p:cNvPr id="6" name="Slide Number Placeholder 5"/>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147435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a:t>Titre de la diapo</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058C6AAE-80D1-40D8-9C1C-2E18126A3A25}" type="slidenum">
              <a:rPr lang="fr-FR" smtClean="0"/>
              <a:pPr/>
              <a:t>‹N°›</a:t>
            </a:fld>
            <a:endParaRPr lang="fr-FR" dirty="0"/>
          </a:p>
        </p:txBody>
      </p:sp>
      <p:sp>
        <p:nvSpPr>
          <p:cNvPr id="8" name="Content Placeholder 2">
            <a:extLst>
              <a:ext uri="{FF2B5EF4-FFF2-40B4-BE49-F238E27FC236}">
                <a16:creationId xmlns:a16="http://schemas.microsoft.com/office/drawing/2014/main" id="{DE7BC1FC-BF9C-FA2B-062C-C0B82EB07C14}"/>
              </a:ext>
            </a:extLst>
          </p:cNvPr>
          <p:cNvSpPr>
            <a:spLocks noGrp="1"/>
          </p:cNvSpPr>
          <p:nvPr>
            <p:ph sz="half" idx="13" hasCustomPrompt="1"/>
          </p:nvPr>
        </p:nvSpPr>
        <p:spPr>
          <a:xfrm>
            <a:off x="677334" y="2160589"/>
            <a:ext cx="4734154" cy="3880772"/>
          </a:xfrm>
        </p:spPr>
        <p:txBody>
          <a:bodyPr/>
          <a:lstStyle>
            <a:lvl2pPr>
              <a:defRPr/>
            </a:lvl2pPr>
          </a:lstStyle>
          <a:p>
            <a:pPr lvl="0"/>
            <a:r>
              <a:rPr lang="fr-FR" dirty="0"/>
              <a:t>Police Verdana, espacement caractère 1,5, interligne 1,5</a:t>
            </a:r>
          </a:p>
          <a:p>
            <a:pPr lvl="1"/>
            <a:r>
              <a:rPr lang="fr-FR" dirty="0"/>
              <a:t>Deuxième niveau max</a:t>
            </a:r>
          </a:p>
          <a:p>
            <a:pPr lvl="2"/>
            <a:endParaRPr lang="en-US" dirty="0"/>
          </a:p>
        </p:txBody>
      </p:sp>
      <p:sp>
        <p:nvSpPr>
          <p:cNvPr id="11" name="Content Placeholder 2">
            <a:extLst>
              <a:ext uri="{FF2B5EF4-FFF2-40B4-BE49-F238E27FC236}">
                <a16:creationId xmlns:a16="http://schemas.microsoft.com/office/drawing/2014/main" id="{4A50BC7A-0D78-ABC3-2141-C5653A4D96B9}"/>
              </a:ext>
            </a:extLst>
          </p:cNvPr>
          <p:cNvSpPr>
            <a:spLocks noGrp="1"/>
          </p:cNvSpPr>
          <p:nvPr>
            <p:ph sz="half" idx="14" hasCustomPrompt="1"/>
          </p:nvPr>
        </p:nvSpPr>
        <p:spPr>
          <a:xfrm>
            <a:off x="5651900" y="2160589"/>
            <a:ext cx="4734154" cy="3880772"/>
          </a:xfrm>
        </p:spPr>
        <p:txBody>
          <a:bodyPr/>
          <a:lstStyle>
            <a:lvl2pPr>
              <a:defRPr/>
            </a:lvl2pPr>
          </a:lstStyle>
          <a:p>
            <a:pPr lvl="0"/>
            <a:r>
              <a:rPr lang="fr-FR" dirty="0"/>
              <a:t>Police Verdana, espacement caractère 1,5, interligne 1,5</a:t>
            </a:r>
          </a:p>
          <a:p>
            <a:pPr lvl="1"/>
            <a:r>
              <a:rPr lang="fr-FR" dirty="0"/>
              <a:t>Deuxième niveau max</a:t>
            </a:r>
          </a:p>
          <a:p>
            <a:pPr lvl="2"/>
            <a:endParaRPr lang="en-US" dirty="0"/>
          </a:p>
        </p:txBody>
      </p:sp>
    </p:spTree>
    <p:extLst>
      <p:ext uri="{BB962C8B-B14F-4D97-AF65-F5344CB8AC3E}">
        <p14:creationId xmlns:p14="http://schemas.microsoft.com/office/powerpoint/2010/main" val="334195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FR" dirty="0"/>
              <a:t>Titre de la diapo</a:t>
            </a:r>
            <a:endParaRPr lang="en-US" dirty="0"/>
          </a:p>
        </p:txBody>
      </p:sp>
      <p:sp>
        <p:nvSpPr>
          <p:cNvPr id="3" name="Text Placeholder 2"/>
          <p:cNvSpPr>
            <a:spLocks noGrp="1"/>
          </p:cNvSpPr>
          <p:nvPr>
            <p:ph type="body" idx="1" hasCustomPrompt="1"/>
          </p:nvPr>
        </p:nvSpPr>
        <p:spPr>
          <a:xfrm>
            <a:off x="675745" y="2160983"/>
            <a:ext cx="496865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Première idée</a:t>
            </a:r>
          </a:p>
        </p:txBody>
      </p:sp>
      <p:sp>
        <p:nvSpPr>
          <p:cNvPr id="4" name="Content Placeholder 3"/>
          <p:cNvSpPr>
            <a:spLocks noGrp="1"/>
          </p:cNvSpPr>
          <p:nvPr>
            <p:ph sz="half" idx="2" hasCustomPrompt="1"/>
          </p:nvPr>
        </p:nvSpPr>
        <p:spPr>
          <a:xfrm>
            <a:off x="675744" y="2737245"/>
            <a:ext cx="4968657" cy="3304117"/>
          </a:xfrm>
        </p:spPr>
        <p:txBody>
          <a:bodyPr>
            <a:normAutofit/>
          </a:bodyPr>
          <a:lstStyle>
            <a:lvl2pPr>
              <a:defRPr/>
            </a:lvl2pPr>
          </a:lstStyle>
          <a:p>
            <a:pPr lvl="0"/>
            <a:r>
              <a:rPr lang="fr-FR" dirty="0"/>
              <a:t>Police Verdana, espacement caractère 1,5, interligne 1,5</a:t>
            </a:r>
          </a:p>
          <a:p>
            <a:pPr lvl="1"/>
            <a:r>
              <a:rPr lang="fr-FR" dirty="0"/>
              <a:t>Deuxième niveau max</a:t>
            </a:r>
            <a:endParaRPr lang="en-US" dirty="0"/>
          </a:p>
        </p:txBody>
      </p:sp>
      <p:sp>
        <p:nvSpPr>
          <p:cNvPr id="5" name="Text Placeholder 4"/>
          <p:cNvSpPr>
            <a:spLocks noGrp="1"/>
          </p:cNvSpPr>
          <p:nvPr>
            <p:ph type="body" sz="quarter" idx="3" hasCustomPrompt="1"/>
          </p:nvPr>
        </p:nvSpPr>
        <p:spPr>
          <a:xfrm>
            <a:off x="5874589" y="2170639"/>
            <a:ext cx="456397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Deuxième idée</a:t>
            </a:r>
          </a:p>
        </p:txBody>
      </p:sp>
      <p:sp>
        <p:nvSpPr>
          <p:cNvPr id="6" name="Content Placeholder 5"/>
          <p:cNvSpPr>
            <a:spLocks noGrp="1"/>
          </p:cNvSpPr>
          <p:nvPr>
            <p:ph sz="quarter" idx="4" hasCustomPrompt="1"/>
          </p:nvPr>
        </p:nvSpPr>
        <p:spPr>
          <a:xfrm>
            <a:off x="5874589" y="2737245"/>
            <a:ext cx="4584746" cy="3304117"/>
          </a:xfrm>
        </p:spPr>
        <p:txBody>
          <a:bodyPr>
            <a:normAutofit/>
          </a:bodyPr>
          <a:lstStyle>
            <a:lvl2pPr>
              <a:defRPr/>
            </a:lvl2pPr>
          </a:lstStyle>
          <a:p>
            <a:pPr lvl="0"/>
            <a:r>
              <a:rPr lang="fr-FR" dirty="0"/>
              <a:t>Police Verdana, espacement caractère 1,5, interligne 1,5</a:t>
            </a:r>
          </a:p>
          <a:p>
            <a:pPr lvl="1"/>
            <a:r>
              <a:rPr lang="fr-FR" dirty="0"/>
              <a:t>Deuxième niveau max</a:t>
            </a:r>
            <a:endParaRPr lang="en-US" dirty="0"/>
          </a:p>
        </p:txBody>
      </p:sp>
      <p:sp>
        <p:nvSpPr>
          <p:cNvPr id="9" name="Slide Number Placeholder 8"/>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152498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609600"/>
            <a:ext cx="8596668" cy="1320800"/>
          </a:xfrm>
        </p:spPr>
        <p:txBody>
          <a:bodyPr/>
          <a:lstStyle>
            <a:lvl1pPr>
              <a:defRPr/>
            </a:lvl1pPr>
          </a:lstStyle>
          <a:p>
            <a:r>
              <a:rPr lang="fr-FR" dirty="0"/>
              <a:t>Titre de la diapo</a:t>
            </a:r>
            <a:endParaRPr lang="en-US" dirty="0"/>
          </a:p>
        </p:txBody>
      </p:sp>
      <p:sp>
        <p:nvSpPr>
          <p:cNvPr id="5" name="Slide Number Placeholder 4"/>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4120957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76224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1498604"/>
            <a:ext cx="3854528" cy="1278466"/>
          </a:xfrm>
        </p:spPr>
        <p:txBody>
          <a:bodyPr anchor="b">
            <a:normAutofit/>
          </a:bodyPr>
          <a:lstStyle>
            <a:lvl1pPr>
              <a:defRPr sz="2800"/>
            </a:lvl1pPr>
          </a:lstStyle>
          <a:p>
            <a:r>
              <a:rPr lang="fr-FR" dirty="0"/>
              <a:t>Titre de la diapo</a:t>
            </a:r>
            <a:endParaRPr lang="en-US" dirty="0"/>
          </a:p>
        </p:txBody>
      </p:sp>
      <p:sp>
        <p:nvSpPr>
          <p:cNvPr id="3" name="Content Placeholder 2"/>
          <p:cNvSpPr>
            <a:spLocks noGrp="1"/>
          </p:cNvSpPr>
          <p:nvPr>
            <p:ph idx="1" hasCustomPrompt="1"/>
          </p:nvPr>
        </p:nvSpPr>
        <p:spPr>
          <a:xfrm>
            <a:off x="4760461" y="514924"/>
            <a:ext cx="4513541" cy="5526437"/>
          </a:xfrm>
        </p:spPr>
        <p:txBody>
          <a:bodyPr>
            <a:normAutofit/>
          </a:bodyPr>
          <a:lstStyle>
            <a:lvl2pPr>
              <a:defRPr/>
            </a:lvl2pPr>
          </a:lstStyle>
          <a:p>
            <a:pPr lvl="0"/>
            <a:r>
              <a:rPr lang="fr-FR" dirty="0"/>
              <a:t>Police Verdana, espacement caractère 1,5, interligne 1,5</a:t>
            </a:r>
          </a:p>
          <a:p>
            <a:pPr lvl="1"/>
            <a:r>
              <a:rPr lang="fr-FR" dirty="0"/>
              <a:t>Deuxième niveau max</a:t>
            </a:r>
          </a:p>
        </p:txBody>
      </p:sp>
      <p:sp>
        <p:nvSpPr>
          <p:cNvPr id="4" name="Text Placeholder 3"/>
          <p:cNvSpPr>
            <a:spLocks noGrp="1"/>
          </p:cNvSpPr>
          <p:nvPr>
            <p:ph type="body" sz="half" idx="2" hasCustomPrompt="1"/>
          </p:nvPr>
        </p:nvSpPr>
        <p:spPr>
          <a:xfrm>
            <a:off x="677334" y="2777069"/>
            <a:ext cx="3854528" cy="2584449"/>
          </a:xfrm>
        </p:spPr>
        <p:txBody>
          <a:bodyPr>
            <a:normAutofit/>
          </a:bodyPr>
          <a:lstStyle>
            <a:lvl1pPr marL="0" indent="0">
              <a:buNone/>
              <a:defRPr sz="18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dirty="0"/>
              <a:t>Police Verdana, espacement caractère 1,5, interligne 1,5</a:t>
            </a:r>
          </a:p>
        </p:txBody>
      </p:sp>
      <p:sp>
        <p:nvSpPr>
          <p:cNvPr id="7" name="Slide Number Placeholder 6"/>
          <p:cNvSpPr>
            <a:spLocks noGrp="1"/>
          </p:cNvSpPr>
          <p:nvPr>
            <p:ph type="sldNum" sz="quarter" idx="12"/>
          </p:nvPr>
        </p:nvSpPr>
        <p:spPr/>
        <p:txBody>
          <a:body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69980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4800600"/>
            <a:ext cx="8596667" cy="566738"/>
          </a:xfrm>
        </p:spPr>
        <p:txBody>
          <a:bodyPr anchor="b">
            <a:normAutofit/>
          </a:bodyPr>
          <a:lstStyle>
            <a:lvl1pPr algn="l">
              <a:defRPr sz="2800" b="0"/>
            </a:lvl1pPr>
          </a:lstStyle>
          <a:p>
            <a:r>
              <a:rPr lang="fr-FR" dirty="0"/>
              <a:t>Titre de la diapo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Police Verdana, espacement caractère 1,5, interligne 1,5</a:t>
            </a:r>
          </a:p>
        </p:txBody>
      </p:sp>
      <p:sp>
        <p:nvSpPr>
          <p:cNvPr id="7" name="Slide Number Placeholder 6"/>
          <p:cNvSpPr>
            <a:spLocks noGrp="1"/>
          </p:cNvSpPr>
          <p:nvPr>
            <p:ph type="sldNum" sz="quarter" idx="12"/>
          </p:nvPr>
        </p:nvSpPr>
        <p:spPr/>
        <p:txBody>
          <a:bodyPr/>
          <a:lstStyle/>
          <a:p>
            <a:fld id="{E3F29979-364B-45C4-8C10-6C1C99CD6052}" type="slidenum">
              <a:rPr lang="fr-FR" smtClean="0"/>
              <a:t>‹N°›</a:t>
            </a:fld>
            <a:endParaRPr lang="fr-FR"/>
          </a:p>
        </p:txBody>
      </p:sp>
    </p:spTree>
    <p:extLst>
      <p:ext uri="{BB962C8B-B14F-4D97-AF65-F5344CB8AC3E}">
        <p14:creationId xmlns:p14="http://schemas.microsoft.com/office/powerpoint/2010/main" val="399503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5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55418"/>
            <a:ext cx="12192000" cy="6947065"/>
            <a:chOff x="0" y="-55418"/>
            <a:chExt cx="12192000" cy="6947065"/>
          </a:xfrm>
        </p:grpSpPr>
        <p:cxnSp>
          <p:nvCxnSpPr>
            <p:cNvPr id="20" name="Straight Connector 19"/>
            <p:cNvCxnSpPr>
              <a:cxnSpLocks/>
            </p:cNvCxnSpPr>
            <p:nvPr/>
          </p:nvCxnSpPr>
          <p:spPr>
            <a:xfrm>
              <a:off x="10157792" y="-55418"/>
              <a:ext cx="1127725" cy="691341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cxnSpLocks/>
            </p:cNvCxnSpPr>
            <p:nvPr/>
          </p:nvCxnSpPr>
          <p:spPr>
            <a:xfrm flipH="1">
              <a:off x="9929192" y="3681413"/>
              <a:ext cx="2259633" cy="321023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10549247" y="-8467"/>
              <a:ext cx="1639578"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10549247" y="-8467"/>
              <a:ext cx="164275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10737262" y="3048000"/>
              <a:ext cx="1454738"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10786326" y="-8467"/>
              <a:ext cx="1402499"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1412700" y="-8467"/>
              <a:ext cx="776124"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1412700" y="3589867"/>
              <a:ext cx="776125"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257221"/>
            <a:ext cx="9251858" cy="1320800"/>
          </a:xfrm>
          <a:prstGeom prst="rect">
            <a:avLst/>
          </a:prstGeom>
        </p:spPr>
        <p:txBody>
          <a:bodyPr vert="horz" lIns="91440" tIns="45720" rIns="91440" bIns="45720" rtlCol="0" anchor="t">
            <a:normAutofit/>
          </a:bodyPr>
          <a:lstStyle/>
          <a:p>
            <a:r>
              <a:rPr lang="fr-FR" dirty="0"/>
              <a:t>Titre</a:t>
            </a:r>
            <a:endParaRPr lang="en-US" dirty="0"/>
          </a:p>
        </p:txBody>
      </p:sp>
      <p:sp>
        <p:nvSpPr>
          <p:cNvPr id="3" name="Text Placeholder 2"/>
          <p:cNvSpPr>
            <a:spLocks noGrp="1"/>
          </p:cNvSpPr>
          <p:nvPr>
            <p:ph type="body" idx="1"/>
          </p:nvPr>
        </p:nvSpPr>
        <p:spPr>
          <a:xfrm>
            <a:off x="677333" y="1649480"/>
            <a:ext cx="9705659" cy="4585065"/>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50000"/>
              </a:lnSpc>
              <a:spcBef>
                <a:spcPts val="1000"/>
              </a:spcBef>
              <a:spcAft>
                <a:spcPts val="0"/>
              </a:spcAft>
              <a:buClr>
                <a:schemeClr val="accent1"/>
              </a:buClr>
              <a:buSzPct val="80000"/>
              <a:buFont typeface="Wingdings 3" charset="2"/>
              <a:buChar char=""/>
              <a:tabLst/>
              <a:defRPr/>
            </a:pPr>
            <a:r>
              <a:rPr lang="fr-FR" dirty="0"/>
              <a:t>Police Verdana, espacement caractère 1,5, interligne 1,5 </a:t>
            </a:r>
          </a:p>
          <a:p>
            <a:pPr lvl="1"/>
            <a:r>
              <a:rPr lang="fr-FR" dirty="0"/>
              <a:t>Deuxième niveau</a:t>
            </a:r>
          </a:p>
          <a:p>
            <a:pPr lvl="2"/>
            <a:r>
              <a:rPr lang="fr-FR" dirty="0"/>
              <a:t>Troisième niveau max!</a:t>
            </a:r>
          </a:p>
        </p:txBody>
      </p:sp>
      <p:sp>
        <p:nvSpPr>
          <p:cNvPr id="6" name="Slide Number Placeholder 5"/>
          <p:cNvSpPr>
            <a:spLocks noGrp="1"/>
          </p:cNvSpPr>
          <p:nvPr>
            <p:ph type="sldNum" sz="quarter" idx="4"/>
          </p:nvPr>
        </p:nvSpPr>
        <p:spPr>
          <a:xfrm>
            <a:off x="9108252" y="6418216"/>
            <a:ext cx="683339" cy="365125"/>
          </a:xfrm>
          <a:prstGeom prst="rect">
            <a:avLst/>
          </a:prstGeom>
        </p:spPr>
        <p:txBody>
          <a:bodyPr vert="horz" lIns="91440" tIns="45720" rIns="91440" bIns="45720" rtlCol="0" anchor="ctr"/>
          <a:lstStyle>
            <a:lvl1pPr algn="r">
              <a:defRPr sz="900" b="1">
                <a:solidFill>
                  <a:schemeClr val="tx1"/>
                </a:solidFill>
              </a:defRPr>
            </a:lvl1pPr>
          </a:lstStyle>
          <a:p>
            <a:fld id="{058C6AAE-80D1-40D8-9C1C-2E18126A3A25}" type="slidenum">
              <a:rPr lang="fr-FR" smtClean="0"/>
              <a:pPr/>
              <a:t>‹N°›</a:t>
            </a:fld>
            <a:endParaRPr lang="fr-FR" dirty="0"/>
          </a:p>
        </p:txBody>
      </p:sp>
    </p:spTree>
    <p:extLst>
      <p:ext uri="{BB962C8B-B14F-4D97-AF65-F5344CB8AC3E}">
        <p14:creationId xmlns:p14="http://schemas.microsoft.com/office/powerpoint/2010/main" val="4289844153"/>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 id="2147484060" r:id="rId13"/>
    <p:sldLayoutId id="2147484061" r:id="rId14"/>
    <p:sldLayoutId id="2147484062" r:id="rId15"/>
    <p:sldLayoutId id="2147484063" r:id="rId16"/>
  </p:sldLayoutIdLst>
  <p:hf hdr="0" ftr="0" dt="0"/>
  <p:txStyles>
    <p:titleStyle>
      <a:lvl1pPr algn="l" defTabSz="457200" rtl="0" eaLnBrk="1" latinLnBrk="0" hangingPunct="1">
        <a:spcBef>
          <a:spcPct val="0"/>
        </a:spcBef>
        <a:buNone/>
        <a:defRPr sz="3600" kern="1200" spc="150" baseline="0">
          <a:solidFill>
            <a:schemeClr val="accent1"/>
          </a:solidFill>
          <a:latin typeface="Verdana" panose="020B0604030504040204" pitchFamily="34" charset="0"/>
          <a:ea typeface="Verdana" panose="020B0604030504040204" pitchFamily="34" charset="0"/>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200" rtl="0" eaLnBrk="1" latinLnBrk="0" hangingPunct="1">
        <a:lnSpc>
          <a:spcPct val="150000"/>
        </a:lnSpc>
        <a:spcBef>
          <a:spcPts val="1000"/>
        </a:spcBef>
        <a:spcAft>
          <a:spcPts val="0"/>
        </a:spcAft>
        <a:buClr>
          <a:schemeClr val="accent1"/>
        </a:buClr>
        <a:buSzPct val="80000"/>
        <a:buFont typeface="Wingdings 3" charset="2"/>
        <a:buNone/>
        <a:defRPr sz="28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1pPr>
      <a:lvl2pPr marL="742950" indent="-285750" algn="l" defTabSz="457200" rtl="0" eaLnBrk="1" latinLnBrk="0" hangingPunct="1">
        <a:lnSpc>
          <a:spcPct val="150000"/>
        </a:lnSpc>
        <a:spcBef>
          <a:spcPts val="1000"/>
        </a:spcBef>
        <a:spcAft>
          <a:spcPts val="0"/>
        </a:spcAft>
        <a:buClr>
          <a:schemeClr val="accent1"/>
        </a:buClr>
        <a:buSzPct val="80000"/>
        <a:buFont typeface="Wingdings 3" charset="2"/>
        <a:buChar char=""/>
        <a:defRPr sz="24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2pPr>
      <a:lvl3pPr marL="11430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20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3pPr>
      <a:lvl4pPr marL="16002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4pPr>
      <a:lvl5pPr marL="20574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ubservatory.zbmed.d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beluga.univ-grenoble-alpes.fr/permalink/33UGRENOBLE_INST/1peaf1c/alma991007097843106161"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beluga.univ-grenoble-alpes.fr/permalink/33UGRENOBLE_INST/1peaf1c/alma99100699094610616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bibliotheques.univ-grenoble-alpes.fr/appui-aux-chercheurs/guichet-de-la-science-ouverte/hal-aide-845702.kjsp?RH=1581578548123"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bibliotheques.univ-grenoble-alpes.fr/collections/collections-numeriques/extensions-click-and-read-et-ezproxy-1288485.kjsp?RH=1549715688310"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hyperlink" Target="https://bu.univ-grenoble-alpes.fr/Form_RDV/formulaire.php"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beluga.univ-grenoble-alpes.fr/discovery/search?vid=33UGRENOBLE_INST:UGrenobl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D02CD4-5043-DE2C-C08A-6FF1319D2063}"/>
              </a:ext>
            </a:extLst>
          </p:cNvPr>
          <p:cNvSpPr>
            <a:spLocks noGrp="1"/>
          </p:cNvSpPr>
          <p:nvPr>
            <p:ph type="ctrTitle"/>
          </p:nvPr>
        </p:nvSpPr>
        <p:spPr/>
        <p:txBody>
          <a:bodyPr/>
          <a:lstStyle/>
          <a:p>
            <a:r>
              <a:rPr lang="fr-FR" b="1" dirty="0"/>
              <a:t>Recherche documentaire</a:t>
            </a:r>
          </a:p>
        </p:txBody>
      </p:sp>
      <p:sp>
        <p:nvSpPr>
          <p:cNvPr id="3" name="Sous-titre 2">
            <a:extLst>
              <a:ext uri="{FF2B5EF4-FFF2-40B4-BE49-F238E27FC236}">
                <a16:creationId xmlns:a16="http://schemas.microsoft.com/office/drawing/2014/main" id="{3C33BDF4-68AB-AC04-61A8-0A7EA3C0B3F6}"/>
              </a:ext>
            </a:extLst>
          </p:cNvPr>
          <p:cNvSpPr>
            <a:spLocks noGrp="1"/>
          </p:cNvSpPr>
          <p:nvPr>
            <p:ph type="subTitle" idx="1"/>
          </p:nvPr>
        </p:nvSpPr>
        <p:spPr/>
        <p:txBody>
          <a:bodyPr/>
          <a:lstStyle/>
          <a:p>
            <a:r>
              <a:rPr lang="fr-FR" dirty="0"/>
              <a:t>École IADE</a:t>
            </a:r>
          </a:p>
        </p:txBody>
      </p:sp>
      <p:sp>
        <p:nvSpPr>
          <p:cNvPr id="4" name="Espace réservé du texte 3">
            <a:extLst>
              <a:ext uri="{FF2B5EF4-FFF2-40B4-BE49-F238E27FC236}">
                <a16:creationId xmlns:a16="http://schemas.microsoft.com/office/drawing/2014/main" id="{A4FDE14B-F364-0FCA-B9EA-EE6914E73C7A}"/>
              </a:ext>
            </a:extLst>
          </p:cNvPr>
          <p:cNvSpPr>
            <a:spLocks noGrp="1"/>
          </p:cNvSpPr>
          <p:nvPr>
            <p:ph type="body" sz="quarter" idx="13"/>
          </p:nvPr>
        </p:nvSpPr>
        <p:spPr/>
        <p:txBody>
          <a:bodyPr>
            <a:normAutofit/>
          </a:bodyPr>
          <a:lstStyle/>
          <a:p>
            <a:r>
              <a:rPr lang="fr-FR" dirty="0"/>
              <a:t>Service formation BUMP – lundi 22/06</a:t>
            </a:r>
          </a:p>
        </p:txBody>
      </p:sp>
    </p:spTree>
    <p:extLst>
      <p:ext uri="{BB962C8B-B14F-4D97-AF65-F5344CB8AC3E}">
        <p14:creationId xmlns:p14="http://schemas.microsoft.com/office/powerpoint/2010/main" val="67387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F6FC5-6308-8644-4A6F-1456848657E3}"/>
              </a:ext>
            </a:extLst>
          </p:cNvPr>
          <p:cNvSpPr>
            <a:spLocks noGrp="1"/>
          </p:cNvSpPr>
          <p:nvPr>
            <p:ph type="title"/>
          </p:nvPr>
        </p:nvSpPr>
        <p:spPr/>
        <p:txBody>
          <a:bodyPr/>
          <a:lstStyle/>
          <a:p>
            <a:r>
              <a:rPr lang="fr-FR" b="1" dirty="0"/>
              <a:t>Qu’est-ce que PubMed ?</a:t>
            </a:r>
          </a:p>
        </p:txBody>
      </p:sp>
      <p:sp>
        <p:nvSpPr>
          <p:cNvPr id="3" name="Espace réservé du contenu 2">
            <a:extLst>
              <a:ext uri="{FF2B5EF4-FFF2-40B4-BE49-F238E27FC236}">
                <a16:creationId xmlns:a16="http://schemas.microsoft.com/office/drawing/2014/main" id="{CC1F0644-F2F9-C606-7E84-96CB8031D067}"/>
              </a:ext>
            </a:extLst>
          </p:cNvPr>
          <p:cNvSpPr>
            <a:spLocks noGrp="1"/>
          </p:cNvSpPr>
          <p:nvPr>
            <p:ph idx="1"/>
          </p:nvPr>
        </p:nvSpPr>
        <p:spPr>
          <a:xfrm>
            <a:off x="677334" y="1094003"/>
            <a:ext cx="9534891" cy="5536203"/>
          </a:xfrm>
        </p:spPr>
        <p:txBody>
          <a:bodyPr>
            <a:normAutofit fontScale="85000" lnSpcReduction="10000"/>
          </a:bodyPr>
          <a:lstStyle/>
          <a:p>
            <a:r>
              <a:rPr lang="fr-FR" dirty="0"/>
              <a:t>C’est la base de données de </a:t>
            </a:r>
            <a:r>
              <a:rPr lang="fr-FR" b="1" dirty="0"/>
              <a:t>référence(s)</a:t>
            </a:r>
            <a:r>
              <a:rPr lang="fr-FR" dirty="0"/>
              <a:t> pour des recherches en médecine et sciences de la santé. </a:t>
            </a:r>
          </a:p>
          <a:p>
            <a:r>
              <a:rPr lang="fr-FR" dirty="0"/>
              <a:t>Sa consultation est libre et gratuite.</a:t>
            </a:r>
            <a:endParaRPr lang="fr-FR" sz="1100" dirty="0"/>
          </a:p>
          <a:p>
            <a:pPr marL="457200" indent="-457200">
              <a:lnSpc>
                <a:spcPct val="150000"/>
              </a:lnSpc>
              <a:spcBef>
                <a:spcPts val="1000"/>
              </a:spcBef>
              <a:buClr>
                <a:schemeClr val="accent1"/>
              </a:buClr>
              <a:buSzPct val="80000"/>
              <a:buFont typeface="Wingdings" panose="05000000000000000000" pitchFamily="2" charset="2"/>
              <a:buChar char="q"/>
            </a:pPr>
            <a:r>
              <a:rPr lang="fr-FR" sz="2800" b="1"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est le nom de la base de données produite et gérée par la NLM (National Library of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Medicine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a:t>
            </a:r>
          </a:p>
          <a:p>
            <a:pPr marL="457200" indent="-457200">
              <a:lnSpc>
                <a:spcPct val="150000"/>
              </a:lnSpc>
              <a:spcBef>
                <a:spcPts val="1000"/>
              </a:spcBef>
              <a:buClr>
                <a:schemeClr val="accent1"/>
              </a:buClr>
              <a:buSzPct val="80000"/>
              <a:buFont typeface="Wingdings" panose="05000000000000000000" pitchFamily="2" charset="2"/>
              <a:buChar char="q"/>
            </a:pPr>
            <a:r>
              <a:rPr lang="fr-FR" sz="2800" b="1" kern="1900" spc="150" dirty="0">
                <a:solidFill>
                  <a:schemeClr val="tx1">
                    <a:lumMod val="75000"/>
                    <a:lumOff val="25000"/>
                  </a:schemeClr>
                </a:solidFill>
                <a:latin typeface="Calibri" panose="020F0502020204030204" pitchFamily="34" charset="0"/>
                <a:cs typeface="Calibri" panose="020F0502020204030204" pitchFamily="34" charset="0"/>
              </a:rPr>
              <a:t>PubMed</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(Public Access to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 est le nom de l'interface qui permet de consulter </a:t>
            </a:r>
            <a:r>
              <a:rPr lang="fr-FR" sz="2800" kern="1900" spc="150" dirty="0" err="1">
                <a:solidFill>
                  <a:schemeClr val="tx1">
                    <a:lumMod val="75000"/>
                    <a:lumOff val="25000"/>
                  </a:schemeClr>
                </a:solidFill>
                <a:latin typeface="Calibri" panose="020F0502020204030204" pitchFamily="34" charset="0"/>
                <a:cs typeface="Calibri" panose="020F0502020204030204" pitchFamily="34" charset="0"/>
              </a:rPr>
              <a:t>Medline</a:t>
            </a:r>
            <a:r>
              <a:rPr lang="fr-FR" sz="2800" kern="1900" spc="150" dirty="0">
                <a:solidFill>
                  <a:schemeClr val="tx1">
                    <a:lumMod val="75000"/>
                    <a:lumOff val="25000"/>
                  </a:schemeClr>
                </a:solidFill>
                <a:latin typeface="Calibri" panose="020F0502020204030204" pitchFamily="34" charset="0"/>
                <a:cs typeface="Calibri" panose="020F0502020204030204" pitchFamily="34" charset="0"/>
              </a:rPr>
              <a:t>.</a:t>
            </a:r>
          </a:p>
          <a:p>
            <a:r>
              <a:rPr lang="fr-FR" dirty="0"/>
              <a:t>Une base exclusivement anglophone et qui s’interroge donc en anglais et en utilisant le thésaurus </a:t>
            </a:r>
            <a:r>
              <a:rPr lang="fr-FR" b="1" dirty="0"/>
              <a:t>MeSH</a:t>
            </a:r>
            <a:r>
              <a:rPr lang="fr-FR" dirty="0"/>
              <a:t> </a:t>
            </a:r>
          </a:p>
          <a:p>
            <a:endParaRPr lang="fr-FR" dirty="0"/>
          </a:p>
          <a:p>
            <a:endParaRPr lang="fr-FR" dirty="0"/>
          </a:p>
        </p:txBody>
      </p:sp>
      <p:sp>
        <p:nvSpPr>
          <p:cNvPr id="4" name="Espace réservé du numéro de diapositive 3">
            <a:extLst>
              <a:ext uri="{FF2B5EF4-FFF2-40B4-BE49-F238E27FC236}">
                <a16:creationId xmlns:a16="http://schemas.microsoft.com/office/drawing/2014/main" id="{C651392B-5927-5F4B-2DA3-E4020222E823}"/>
              </a:ext>
            </a:extLst>
          </p:cNvPr>
          <p:cNvSpPr>
            <a:spLocks noGrp="1"/>
          </p:cNvSpPr>
          <p:nvPr>
            <p:ph type="sldNum" sz="quarter" idx="12"/>
          </p:nvPr>
        </p:nvSpPr>
        <p:spPr/>
        <p:txBody>
          <a:bodyPr/>
          <a:lstStyle/>
          <a:p>
            <a:fld id="{058C6AAE-80D1-40D8-9C1C-2E18126A3A25}" type="slidenum">
              <a:rPr lang="fr-FR" smtClean="0"/>
              <a:pPr/>
              <a:t>10</a:t>
            </a:fld>
            <a:endParaRPr lang="fr-FR" dirty="0"/>
          </a:p>
        </p:txBody>
      </p:sp>
    </p:spTree>
    <p:extLst>
      <p:ext uri="{BB962C8B-B14F-4D97-AF65-F5344CB8AC3E}">
        <p14:creationId xmlns:p14="http://schemas.microsoft.com/office/powerpoint/2010/main" val="874599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15E810-E056-5735-E01D-D782AD1174AE}"/>
              </a:ext>
            </a:extLst>
          </p:cNvPr>
          <p:cNvSpPr>
            <a:spLocks noGrp="1"/>
          </p:cNvSpPr>
          <p:nvPr>
            <p:ph type="title"/>
          </p:nvPr>
        </p:nvSpPr>
        <p:spPr/>
        <p:txBody>
          <a:bodyPr/>
          <a:lstStyle/>
          <a:p>
            <a:r>
              <a:rPr lang="fr-FR" b="1" dirty="0"/>
              <a:t>Risques encourus par PubMed</a:t>
            </a:r>
          </a:p>
        </p:txBody>
      </p:sp>
      <p:sp>
        <p:nvSpPr>
          <p:cNvPr id="3" name="Espace réservé du contenu 2">
            <a:extLst>
              <a:ext uri="{FF2B5EF4-FFF2-40B4-BE49-F238E27FC236}">
                <a16:creationId xmlns:a16="http://schemas.microsoft.com/office/drawing/2014/main" id="{95C4912D-EC73-79A1-153E-EF984240F732}"/>
              </a:ext>
            </a:extLst>
          </p:cNvPr>
          <p:cNvSpPr>
            <a:spLocks noGrp="1"/>
          </p:cNvSpPr>
          <p:nvPr>
            <p:ph idx="1"/>
          </p:nvPr>
        </p:nvSpPr>
        <p:spPr>
          <a:xfrm>
            <a:off x="677333" y="1649480"/>
            <a:ext cx="9774174" cy="4585065"/>
          </a:xfrm>
        </p:spPr>
        <p:txBody>
          <a:bodyPr>
            <a:normAutofit fontScale="77500" lnSpcReduction="20000"/>
          </a:bodyPr>
          <a:lstStyle/>
          <a:p>
            <a:r>
              <a:rPr lang="fr-FR" dirty="0"/>
              <a:t>Depuis son arrivée au pouvoir, l’administration Trump, par le biais du </a:t>
            </a:r>
            <a:r>
              <a:rPr lang="fr-FR" dirty="0" err="1"/>
              <a:t>Department</a:t>
            </a:r>
            <a:r>
              <a:rPr lang="fr-FR" dirty="0"/>
              <a:t> of </a:t>
            </a:r>
            <a:r>
              <a:rPr lang="fr-FR" dirty="0" err="1"/>
              <a:t>Government</a:t>
            </a:r>
            <a:r>
              <a:rPr lang="fr-FR" dirty="0"/>
              <a:t> </a:t>
            </a:r>
            <a:r>
              <a:rPr lang="fr-FR" dirty="0" err="1"/>
              <a:t>Efficiency</a:t>
            </a:r>
            <a:r>
              <a:rPr lang="fr-FR" dirty="0"/>
              <a:t>, s’attaque aux principales institutions de recherche du pays. C’est le cas des National Institutes of </a:t>
            </a:r>
            <a:r>
              <a:rPr lang="fr-FR" dirty="0" err="1"/>
              <a:t>Health</a:t>
            </a:r>
            <a:r>
              <a:rPr lang="fr-FR" dirty="0"/>
              <a:t> (NIH) qui soutiennent et financent directement la recherche en sciences biomédicales et en santé via notamment la National Library of </a:t>
            </a:r>
            <a:r>
              <a:rPr lang="fr-FR" dirty="0" err="1"/>
              <a:t>Medicine</a:t>
            </a:r>
            <a:r>
              <a:rPr lang="fr-FR" dirty="0"/>
              <a:t> (NLM).</a:t>
            </a:r>
          </a:p>
          <a:p>
            <a:pPr marL="1085850" lvl="1" indent="-342900">
              <a:buFont typeface="Symbol" panose="05050102010706020507" pitchFamily="18" charset="2"/>
              <a:buChar char="Þ"/>
            </a:pPr>
            <a:r>
              <a:rPr lang="fr-FR" spc="100" dirty="0"/>
              <a:t>Risque de dégradation, d’empoisonnement (</a:t>
            </a:r>
            <a:r>
              <a:rPr lang="fr-FR" spc="100" dirty="0">
                <a:hlinkClick r:id="rId2"/>
              </a:rPr>
              <a:t>https://pubservatory.zbmed.de/</a:t>
            </a:r>
            <a:r>
              <a:rPr lang="fr-FR" spc="100" dirty="0"/>
              <a:t>)</a:t>
            </a:r>
          </a:p>
          <a:p>
            <a:pPr marL="1085850" lvl="1" indent="-342900">
              <a:buFont typeface="Symbol" panose="05050102010706020507" pitchFamily="18" charset="2"/>
              <a:buChar char="Þ"/>
            </a:pPr>
            <a:r>
              <a:rPr lang="fr-FR" spc="100" dirty="0"/>
              <a:t>Risque de disparition de cet outil </a:t>
            </a:r>
          </a:p>
          <a:p>
            <a:endParaRPr lang="fr-FR" dirty="0"/>
          </a:p>
          <a:p>
            <a:endParaRPr lang="fr-FR" dirty="0"/>
          </a:p>
        </p:txBody>
      </p:sp>
      <p:sp>
        <p:nvSpPr>
          <p:cNvPr id="5" name="Rectangle 4">
            <a:extLst>
              <a:ext uri="{FF2B5EF4-FFF2-40B4-BE49-F238E27FC236}">
                <a16:creationId xmlns:a16="http://schemas.microsoft.com/office/drawing/2014/main" id="{687EAA38-BB03-C56E-97AB-FC5F22EE0DD6}"/>
              </a:ext>
            </a:extLst>
          </p:cNvPr>
          <p:cNvSpPr/>
          <p:nvPr/>
        </p:nvSpPr>
        <p:spPr>
          <a:xfrm>
            <a:off x="677333" y="6430151"/>
            <a:ext cx="7751036" cy="400110"/>
          </a:xfrm>
          <a:prstGeom prst="rect">
            <a:avLst/>
          </a:prstGeom>
        </p:spPr>
        <p:txBody>
          <a:bodyPr wrap="square">
            <a:spAutoFit/>
          </a:bodyPr>
          <a:lstStyle/>
          <a:p>
            <a:r>
              <a:rPr lang="fr-FR" sz="1000" dirty="0"/>
              <a:t>Bibliographie : </a:t>
            </a:r>
            <a:r>
              <a:rPr lang="fr-FR" sz="1000" dirty="0" err="1"/>
              <a:t>Sidre</a:t>
            </a:r>
            <a:r>
              <a:rPr lang="fr-FR" sz="1000" dirty="0"/>
              <a:t> C.</a:t>
            </a:r>
            <a:r>
              <a:rPr lang="fr-FR" sz="1000" i="1" dirty="0"/>
              <a:t> </a:t>
            </a:r>
            <a:r>
              <a:rPr lang="fr-FR" sz="1000" dirty="0"/>
              <a:t>PubMed sous l’administration Trump – </a:t>
            </a:r>
            <a:r>
              <a:rPr lang="fr-FR" sz="1000" dirty="0" err="1"/>
              <a:t>FormaBib</a:t>
            </a:r>
            <a:r>
              <a:rPr lang="fr-FR" sz="1000" dirty="0"/>
              <a:t> IDF. [En ligne]. 2025 [cité le 16 mai 2025].</a:t>
            </a:r>
          </a:p>
          <a:p>
            <a:r>
              <a:rPr lang="fr-FR" sz="1000" dirty="0"/>
              <a:t>Disponible à l’adresse : http://philtyprod.com/testUP/pubmed-sous-ladministration-trump/</a:t>
            </a:r>
          </a:p>
        </p:txBody>
      </p:sp>
      <p:sp>
        <p:nvSpPr>
          <p:cNvPr id="4" name="Espace réservé du numéro de diapositive 3">
            <a:extLst>
              <a:ext uri="{FF2B5EF4-FFF2-40B4-BE49-F238E27FC236}">
                <a16:creationId xmlns:a16="http://schemas.microsoft.com/office/drawing/2014/main" id="{23A436E5-D496-10C9-ACF2-77E66DD3B5FB}"/>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11</a:t>
            </a:fld>
            <a:endParaRPr lang="fr-FR" dirty="0"/>
          </a:p>
        </p:txBody>
      </p:sp>
    </p:spTree>
    <p:extLst>
      <p:ext uri="{BB962C8B-B14F-4D97-AF65-F5344CB8AC3E}">
        <p14:creationId xmlns:p14="http://schemas.microsoft.com/office/powerpoint/2010/main" val="3875070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705103-B8F4-2AB6-0DEF-276FEC27E400}"/>
              </a:ext>
            </a:extLst>
          </p:cNvPr>
          <p:cNvSpPr>
            <a:spLocks noGrp="1"/>
          </p:cNvSpPr>
          <p:nvPr>
            <p:ph type="title"/>
          </p:nvPr>
        </p:nvSpPr>
        <p:spPr/>
        <p:txBody>
          <a:bodyPr/>
          <a:lstStyle/>
          <a:p>
            <a:r>
              <a:rPr lang="fr-FR" b="1" dirty="0"/>
              <a:t>PubMed.ai</a:t>
            </a:r>
          </a:p>
        </p:txBody>
      </p:sp>
      <p:sp>
        <p:nvSpPr>
          <p:cNvPr id="3" name="Espace réservé du contenu 2">
            <a:extLst>
              <a:ext uri="{FF2B5EF4-FFF2-40B4-BE49-F238E27FC236}">
                <a16:creationId xmlns:a16="http://schemas.microsoft.com/office/drawing/2014/main" id="{A70D0006-0D61-B521-7D63-75924B8E8F07}"/>
              </a:ext>
            </a:extLst>
          </p:cNvPr>
          <p:cNvSpPr>
            <a:spLocks noGrp="1"/>
          </p:cNvSpPr>
          <p:nvPr>
            <p:ph idx="1"/>
          </p:nvPr>
        </p:nvSpPr>
        <p:spPr>
          <a:xfrm>
            <a:off x="538385" y="1649480"/>
            <a:ext cx="10062940" cy="4585065"/>
          </a:xfrm>
        </p:spPr>
        <p:txBody>
          <a:bodyPr>
            <a:normAutofit fontScale="92500" lnSpcReduction="20000"/>
          </a:bodyPr>
          <a:lstStyle/>
          <a:p>
            <a:pPr marL="457200" indent="-457200">
              <a:lnSpc>
                <a:spcPct val="150000"/>
              </a:lnSpc>
              <a:buFont typeface="Wingdings" panose="05000000000000000000" pitchFamily="2" charset="2"/>
              <a:buChar char="q"/>
            </a:pPr>
            <a:r>
              <a:rPr lang="fr-FR" sz="2800" spc="100" dirty="0"/>
              <a:t>Utilisation du nom de PubMed sans l’autorisation de la NLM</a:t>
            </a:r>
          </a:p>
          <a:p>
            <a:pPr marL="457200" indent="-457200">
              <a:lnSpc>
                <a:spcPct val="150000"/>
              </a:lnSpc>
              <a:buFont typeface="Wingdings" panose="05000000000000000000" pitchFamily="2" charset="2"/>
              <a:buChar char="q"/>
            </a:pPr>
            <a:r>
              <a:rPr lang="fr-FR" sz="2800" spc="100" dirty="0"/>
              <a:t>Harry Blackwood se présente comme développeur de pubmed.ai, et dont le nom et la photo génériques, et la fréquence quotidienne de publications d’articles longs sur des sujets de santé tous différents sans exception, laissent à penser qu’il s’agit d’un faux profil, généré par IA.</a:t>
            </a:r>
            <a:endParaRPr lang="fr-FR" dirty="0"/>
          </a:p>
        </p:txBody>
      </p:sp>
      <p:sp>
        <p:nvSpPr>
          <p:cNvPr id="4" name="Espace réservé du numéro de diapositive 3">
            <a:extLst>
              <a:ext uri="{FF2B5EF4-FFF2-40B4-BE49-F238E27FC236}">
                <a16:creationId xmlns:a16="http://schemas.microsoft.com/office/drawing/2014/main" id="{0836EC70-6F8C-B473-7CCA-8919C1D7C86A}"/>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12</a:t>
            </a:fld>
            <a:endParaRPr lang="fr-FR" dirty="0"/>
          </a:p>
        </p:txBody>
      </p:sp>
      <p:pic>
        <p:nvPicPr>
          <p:cNvPr id="8" name="Image 7">
            <a:extLst>
              <a:ext uri="{FF2B5EF4-FFF2-40B4-BE49-F238E27FC236}">
                <a16:creationId xmlns:a16="http://schemas.microsoft.com/office/drawing/2014/main" id="{8659CDA5-77A1-4633-AC40-AC4F20EBA42D}"/>
              </a:ext>
              <a:ext uri="{C183D7F6-B498-43B3-948B-1728B52AA6E4}">
                <adec:decorative xmlns:adec="http://schemas.microsoft.com/office/drawing/2017/decorative" val="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286" b="91143" l="9561" r="89664">
                        <a14:foregroundMark x1="43669" y1="6571" x2="64858" y2="9143"/>
                        <a14:foregroundMark x1="41860" y1="90000" x2="58656" y2="91143"/>
                      </a14:backgroundRemoval>
                    </a14:imgEffect>
                  </a14:imgLayer>
                </a14:imgProps>
              </a:ext>
            </a:extLst>
          </a:blip>
          <a:stretch>
            <a:fillRect/>
          </a:stretch>
        </p:blipFill>
        <p:spPr>
          <a:xfrm>
            <a:off x="6501282" y="73550"/>
            <a:ext cx="1798655" cy="1626690"/>
          </a:xfrm>
          <a:prstGeom prst="rect">
            <a:avLst/>
          </a:prstGeom>
        </p:spPr>
      </p:pic>
    </p:spTree>
    <p:extLst>
      <p:ext uri="{BB962C8B-B14F-4D97-AF65-F5344CB8AC3E}">
        <p14:creationId xmlns:p14="http://schemas.microsoft.com/office/powerpoint/2010/main" val="650846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46B0E5-44F2-FDCC-9857-A21C20B4C19E}"/>
              </a:ext>
            </a:extLst>
          </p:cNvPr>
          <p:cNvSpPr>
            <a:spLocks noGrp="1"/>
          </p:cNvSpPr>
          <p:nvPr>
            <p:ph type="title"/>
          </p:nvPr>
        </p:nvSpPr>
        <p:spPr/>
        <p:txBody>
          <a:bodyPr/>
          <a:lstStyle/>
          <a:p>
            <a:r>
              <a:rPr lang="fr-FR" b="1" dirty="0"/>
              <a:t>Interroger PubMed</a:t>
            </a:r>
          </a:p>
        </p:txBody>
      </p:sp>
      <p:sp>
        <p:nvSpPr>
          <p:cNvPr id="3" name="Espace réservé du contenu 2">
            <a:extLst>
              <a:ext uri="{FF2B5EF4-FFF2-40B4-BE49-F238E27FC236}">
                <a16:creationId xmlns:a16="http://schemas.microsoft.com/office/drawing/2014/main" id="{929DDF6B-A714-24F1-2CF0-C90308416B72}"/>
              </a:ext>
            </a:extLst>
          </p:cNvPr>
          <p:cNvSpPr>
            <a:spLocks noGrp="1"/>
          </p:cNvSpPr>
          <p:nvPr>
            <p:ph idx="1"/>
          </p:nvPr>
        </p:nvSpPr>
        <p:spPr>
          <a:xfrm>
            <a:off x="677333" y="1649481"/>
            <a:ext cx="9500708" cy="2959046"/>
          </a:xfrm>
        </p:spPr>
        <p:txBody>
          <a:bodyPr>
            <a:normAutofit fontScale="92500"/>
          </a:bodyPr>
          <a:lstStyle/>
          <a:p>
            <a:r>
              <a:rPr lang="fr-FR" dirty="0"/>
              <a:t>L’interprétation de la recherche simple de PubMed est loin d’être complètement satisfaisante.</a:t>
            </a:r>
          </a:p>
          <a:p>
            <a:r>
              <a:rPr lang="fr-FR" dirty="0"/>
              <a:t>Il est recommandé de ne pas l’utiliser pour effectuer ses équations de recherche.</a:t>
            </a:r>
          </a:p>
          <a:p>
            <a:endParaRPr lang="fr-FR" dirty="0"/>
          </a:p>
        </p:txBody>
      </p:sp>
      <p:sp>
        <p:nvSpPr>
          <p:cNvPr id="4" name="Espace réservé du numéro de diapositive 3">
            <a:extLst>
              <a:ext uri="{FF2B5EF4-FFF2-40B4-BE49-F238E27FC236}">
                <a16:creationId xmlns:a16="http://schemas.microsoft.com/office/drawing/2014/main" id="{64B094F3-3D0C-DBFF-9EAF-ED7E66CF4157}"/>
              </a:ext>
            </a:extLst>
          </p:cNvPr>
          <p:cNvSpPr>
            <a:spLocks noGrp="1"/>
          </p:cNvSpPr>
          <p:nvPr>
            <p:ph type="sldNum" sz="quarter" idx="12"/>
          </p:nvPr>
        </p:nvSpPr>
        <p:spPr/>
        <p:txBody>
          <a:bodyPr/>
          <a:lstStyle/>
          <a:p>
            <a:fld id="{058C6AAE-80D1-40D8-9C1C-2E18126A3A25}" type="slidenum">
              <a:rPr lang="fr-FR" smtClean="0"/>
              <a:pPr/>
              <a:t>13</a:t>
            </a:fld>
            <a:endParaRPr lang="fr-FR" dirty="0"/>
          </a:p>
        </p:txBody>
      </p:sp>
      <p:grpSp>
        <p:nvGrpSpPr>
          <p:cNvPr id="5" name="Groupe 4">
            <a:extLst>
              <a:ext uri="{FF2B5EF4-FFF2-40B4-BE49-F238E27FC236}">
                <a16:creationId xmlns:a16="http://schemas.microsoft.com/office/drawing/2014/main" id="{1C6EF892-C52E-A606-08C2-B99C19054AD6}"/>
              </a:ext>
              <a:ext uri="{C183D7F6-B498-43B3-948B-1728B52AA6E4}">
                <adec:decorative xmlns:adec="http://schemas.microsoft.com/office/drawing/2017/decorative" val="1"/>
              </a:ext>
            </a:extLst>
          </p:cNvPr>
          <p:cNvGrpSpPr/>
          <p:nvPr/>
        </p:nvGrpSpPr>
        <p:grpSpPr>
          <a:xfrm>
            <a:off x="1948242" y="4589662"/>
            <a:ext cx="6710042" cy="2011116"/>
            <a:chOff x="292392" y="4548204"/>
            <a:chExt cx="4376737" cy="1311784"/>
          </a:xfrm>
        </p:grpSpPr>
        <p:pic>
          <p:nvPicPr>
            <p:cNvPr id="6" name="Image 5">
              <a:extLst>
                <a:ext uri="{FF2B5EF4-FFF2-40B4-BE49-F238E27FC236}">
                  <a16:creationId xmlns:a16="http://schemas.microsoft.com/office/drawing/2014/main" id="{0F859EB3-27B9-59C7-76CE-53897BE0C707}"/>
                </a:ext>
              </a:extLst>
            </p:cNvPr>
            <p:cNvPicPr>
              <a:picLocks noChangeAspect="1"/>
            </p:cNvPicPr>
            <p:nvPr/>
          </p:nvPicPr>
          <p:blipFill>
            <a:blip r:embed="rId2"/>
            <a:stretch>
              <a:fillRect/>
            </a:stretch>
          </p:blipFill>
          <p:spPr>
            <a:xfrm>
              <a:off x="292392" y="4548204"/>
              <a:ext cx="4376737" cy="1311784"/>
            </a:xfrm>
            <a:prstGeom prst="rect">
              <a:avLst/>
            </a:prstGeom>
          </p:spPr>
        </p:pic>
        <p:cxnSp>
          <p:nvCxnSpPr>
            <p:cNvPr id="7" name="Connecteur droit 6">
              <a:extLst>
                <a:ext uri="{FF2B5EF4-FFF2-40B4-BE49-F238E27FC236}">
                  <a16:creationId xmlns:a16="http://schemas.microsoft.com/office/drawing/2014/main" id="{F67C7B55-E577-FD66-76D8-CAEBFA7291B7}"/>
                </a:ext>
              </a:extLst>
            </p:cNvPr>
            <p:cNvCxnSpPr>
              <a:cxnSpLocks/>
            </p:cNvCxnSpPr>
            <p:nvPr/>
          </p:nvCxnSpPr>
          <p:spPr>
            <a:xfrm flipV="1">
              <a:off x="292392" y="4548204"/>
              <a:ext cx="4376737" cy="12810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4EB9A7E3-8DA5-DC8A-7CB7-5021CADE3B9A}"/>
                </a:ext>
              </a:extLst>
            </p:cNvPr>
            <p:cNvCxnSpPr>
              <a:cxnSpLocks/>
            </p:cNvCxnSpPr>
            <p:nvPr/>
          </p:nvCxnSpPr>
          <p:spPr>
            <a:xfrm>
              <a:off x="292392" y="4548204"/>
              <a:ext cx="4376737" cy="13117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52900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1B65C-6788-766B-1FCA-36A1FEF7FEC8}"/>
              </a:ext>
            </a:extLst>
          </p:cNvPr>
          <p:cNvSpPr>
            <a:spLocks noGrp="1"/>
          </p:cNvSpPr>
          <p:nvPr>
            <p:ph type="title"/>
          </p:nvPr>
        </p:nvSpPr>
        <p:spPr/>
        <p:txBody>
          <a:bodyPr/>
          <a:lstStyle/>
          <a:p>
            <a:r>
              <a:rPr lang="fr-FR" b="1" dirty="0"/>
              <a:t>Mobiliser les descripteurs MeSH</a:t>
            </a:r>
          </a:p>
        </p:txBody>
      </p:sp>
      <p:sp>
        <p:nvSpPr>
          <p:cNvPr id="3" name="Espace réservé du contenu 2">
            <a:extLst>
              <a:ext uri="{FF2B5EF4-FFF2-40B4-BE49-F238E27FC236}">
                <a16:creationId xmlns:a16="http://schemas.microsoft.com/office/drawing/2014/main" id="{782894DC-5691-5C18-8E52-830BE9E08BAC}"/>
              </a:ext>
            </a:extLst>
          </p:cNvPr>
          <p:cNvSpPr>
            <a:spLocks noGrp="1"/>
          </p:cNvSpPr>
          <p:nvPr>
            <p:ph idx="1"/>
          </p:nvPr>
        </p:nvSpPr>
        <p:spPr>
          <a:xfrm>
            <a:off x="677333" y="1649481"/>
            <a:ext cx="9705659" cy="2495230"/>
          </a:xfrm>
        </p:spPr>
        <p:txBody>
          <a:bodyPr>
            <a:normAutofit lnSpcReduction="10000"/>
          </a:bodyPr>
          <a:lstStyle/>
          <a:p>
            <a:r>
              <a:rPr lang="fr-FR" dirty="0"/>
              <a:t>Le MeSH (</a:t>
            </a:r>
            <a:r>
              <a:rPr lang="fr-FR" dirty="0" err="1"/>
              <a:t>Medical</a:t>
            </a:r>
            <a:r>
              <a:rPr lang="fr-FR" dirty="0"/>
              <a:t> </a:t>
            </a:r>
            <a:r>
              <a:rPr lang="fr-FR" dirty="0" err="1"/>
              <a:t>Subject</a:t>
            </a:r>
            <a:r>
              <a:rPr lang="fr-FR" dirty="0"/>
              <a:t> </a:t>
            </a:r>
            <a:r>
              <a:rPr lang="fr-FR" dirty="0" err="1"/>
              <a:t>Headings</a:t>
            </a:r>
            <a:r>
              <a:rPr lang="fr-FR" dirty="0"/>
              <a:t>) est le thésaurus de vocabulaire contrôlé utilisé pour indexer les articles de PubMed, il est accessible via le </a:t>
            </a:r>
            <a:r>
              <a:rPr lang="fr-FR" b="1" dirty="0"/>
              <a:t>MeSH </a:t>
            </a:r>
            <a:r>
              <a:rPr lang="fr-FR" b="1" dirty="0" err="1"/>
              <a:t>Database</a:t>
            </a:r>
            <a:endParaRPr lang="fr-FR" b="1" dirty="0"/>
          </a:p>
        </p:txBody>
      </p:sp>
      <p:sp>
        <p:nvSpPr>
          <p:cNvPr id="4" name="Espace réservé du numéro de diapositive 3">
            <a:extLst>
              <a:ext uri="{FF2B5EF4-FFF2-40B4-BE49-F238E27FC236}">
                <a16:creationId xmlns:a16="http://schemas.microsoft.com/office/drawing/2014/main" id="{ABDD22C4-0E33-D3EA-FE57-8669C20EC8EE}"/>
              </a:ext>
            </a:extLst>
          </p:cNvPr>
          <p:cNvSpPr>
            <a:spLocks noGrp="1"/>
          </p:cNvSpPr>
          <p:nvPr>
            <p:ph type="sldNum" sz="quarter" idx="12"/>
          </p:nvPr>
        </p:nvSpPr>
        <p:spPr/>
        <p:txBody>
          <a:bodyPr/>
          <a:lstStyle/>
          <a:p>
            <a:fld id="{058C6AAE-80D1-40D8-9C1C-2E18126A3A25}" type="slidenum">
              <a:rPr lang="fr-FR" smtClean="0"/>
              <a:pPr/>
              <a:t>14</a:t>
            </a:fld>
            <a:endParaRPr lang="fr-FR" dirty="0"/>
          </a:p>
        </p:txBody>
      </p:sp>
      <p:grpSp>
        <p:nvGrpSpPr>
          <p:cNvPr id="5" name="Groupe 4">
            <a:extLst>
              <a:ext uri="{FF2B5EF4-FFF2-40B4-BE49-F238E27FC236}">
                <a16:creationId xmlns:a16="http://schemas.microsoft.com/office/drawing/2014/main" id="{4401F450-8D7F-9606-7449-1DD504F36A11}"/>
              </a:ext>
              <a:ext uri="{C183D7F6-B498-43B3-948B-1728B52AA6E4}">
                <adec:decorative xmlns:adec="http://schemas.microsoft.com/office/drawing/2017/decorative" val="1"/>
              </a:ext>
            </a:extLst>
          </p:cNvPr>
          <p:cNvGrpSpPr/>
          <p:nvPr/>
        </p:nvGrpSpPr>
        <p:grpSpPr>
          <a:xfrm>
            <a:off x="2216921" y="4206197"/>
            <a:ext cx="7712271" cy="2196584"/>
            <a:chOff x="5091754" y="4516397"/>
            <a:chExt cx="6807854" cy="1938991"/>
          </a:xfrm>
        </p:grpSpPr>
        <p:pic>
          <p:nvPicPr>
            <p:cNvPr id="6" name="Image 5">
              <a:extLst>
                <a:ext uri="{FF2B5EF4-FFF2-40B4-BE49-F238E27FC236}">
                  <a16:creationId xmlns:a16="http://schemas.microsoft.com/office/drawing/2014/main" id="{940B9D15-F6E6-E26B-7B07-00975CA86F7F}"/>
                </a:ext>
              </a:extLst>
            </p:cNvPr>
            <p:cNvPicPr>
              <a:picLocks noChangeAspect="1"/>
            </p:cNvPicPr>
            <p:nvPr/>
          </p:nvPicPr>
          <p:blipFill>
            <a:blip r:embed="rId2">
              <a:duotone>
                <a:schemeClr val="bg2">
                  <a:shade val="45000"/>
                  <a:satMod val="135000"/>
                </a:schemeClr>
                <a:prstClr val="white"/>
              </a:duotone>
            </a:blip>
            <a:stretch>
              <a:fillRect/>
            </a:stretch>
          </p:blipFill>
          <p:spPr>
            <a:xfrm>
              <a:off x="5091754" y="4516397"/>
              <a:ext cx="6807854" cy="1938991"/>
            </a:xfrm>
            <a:prstGeom prst="rect">
              <a:avLst/>
            </a:prstGeom>
          </p:spPr>
        </p:pic>
        <p:pic>
          <p:nvPicPr>
            <p:cNvPr id="7" name="Image 6">
              <a:extLst>
                <a:ext uri="{FF2B5EF4-FFF2-40B4-BE49-F238E27FC236}">
                  <a16:creationId xmlns:a16="http://schemas.microsoft.com/office/drawing/2014/main" id="{46F9FA80-9D1C-7C15-F914-99183820F3F8}"/>
                </a:ext>
              </a:extLst>
            </p:cNvPr>
            <p:cNvPicPr>
              <a:picLocks noChangeAspect="1"/>
            </p:cNvPicPr>
            <p:nvPr/>
          </p:nvPicPr>
          <p:blipFill rotWithShape="1">
            <a:blip r:embed="rId2"/>
            <a:srcRect l="80090"/>
            <a:stretch/>
          </p:blipFill>
          <p:spPr>
            <a:xfrm>
              <a:off x="10387013" y="4516397"/>
              <a:ext cx="1355433" cy="1938991"/>
            </a:xfrm>
            <a:prstGeom prst="rect">
              <a:avLst/>
            </a:prstGeom>
          </p:spPr>
        </p:pic>
        <p:sp>
          <p:nvSpPr>
            <p:cNvPr id="8" name="Rectangle 7">
              <a:extLst>
                <a:ext uri="{FF2B5EF4-FFF2-40B4-BE49-F238E27FC236}">
                  <a16:creationId xmlns:a16="http://schemas.microsoft.com/office/drawing/2014/main" id="{D3D40D9A-7DE1-6E60-C167-6832DF9C9AC7}"/>
                </a:ext>
              </a:extLst>
            </p:cNvPr>
            <p:cNvSpPr/>
            <p:nvPr/>
          </p:nvSpPr>
          <p:spPr>
            <a:xfrm>
              <a:off x="10601325" y="5534025"/>
              <a:ext cx="981075" cy="2190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9" name="Connecteur droit avec flèche 8">
            <a:extLst>
              <a:ext uri="{FF2B5EF4-FFF2-40B4-BE49-F238E27FC236}">
                <a16:creationId xmlns:a16="http://schemas.microsoft.com/office/drawing/2014/main" id="{3D7F765A-0699-1EB5-ABB5-2B271D8DAAEC}"/>
              </a:ext>
              <a:ext uri="{C183D7F6-B498-43B3-948B-1728B52AA6E4}">
                <adec:decorative xmlns:adec="http://schemas.microsoft.com/office/drawing/2017/decorative" val="1"/>
              </a:ext>
            </a:extLst>
          </p:cNvPr>
          <p:cNvCxnSpPr>
            <a:cxnSpLocks/>
          </p:cNvCxnSpPr>
          <p:nvPr/>
        </p:nvCxnSpPr>
        <p:spPr>
          <a:xfrm>
            <a:off x="6459007" y="3690524"/>
            <a:ext cx="1999426" cy="15649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789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9DC04F-DD36-FA31-07DD-1A1B32978488}"/>
              </a:ext>
            </a:extLst>
          </p:cNvPr>
          <p:cNvSpPr>
            <a:spLocks noGrp="1"/>
          </p:cNvSpPr>
          <p:nvPr>
            <p:ph type="title"/>
          </p:nvPr>
        </p:nvSpPr>
        <p:spPr/>
        <p:txBody>
          <a:bodyPr/>
          <a:lstStyle/>
          <a:p>
            <a:r>
              <a:rPr lang="fr-FR" b="1" dirty="0"/>
              <a:t>Des dictionnaires MeSH</a:t>
            </a:r>
          </a:p>
        </p:txBody>
      </p:sp>
      <p:sp>
        <p:nvSpPr>
          <p:cNvPr id="3" name="Espace réservé du contenu 2">
            <a:extLst>
              <a:ext uri="{FF2B5EF4-FFF2-40B4-BE49-F238E27FC236}">
                <a16:creationId xmlns:a16="http://schemas.microsoft.com/office/drawing/2014/main" id="{1643D16B-32ED-D953-4A06-DAE3EDFEE0BB}"/>
              </a:ext>
            </a:extLst>
          </p:cNvPr>
          <p:cNvSpPr>
            <a:spLocks noGrp="1"/>
          </p:cNvSpPr>
          <p:nvPr>
            <p:ph idx="1"/>
          </p:nvPr>
        </p:nvSpPr>
        <p:spPr/>
        <p:txBody>
          <a:bodyPr/>
          <a:lstStyle/>
          <a:p>
            <a:r>
              <a:rPr lang="fr-FR" dirty="0"/>
              <a:t>Pour traduite du langage naturel en français vers le descripteur MeSH équivalent en anglais.</a:t>
            </a:r>
          </a:p>
        </p:txBody>
      </p:sp>
      <p:sp>
        <p:nvSpPr>
          <p:cNvPr id="4" name="Espace réservé du numéro de diapositive 3">
            <a:extLst>
              <a:ext uri="{FF2B5EF4-FFF2-40B4-BE49-F238E27FC236}">
                <a16:creationId xmlns:a16="http://schemas.microsoft.com/office/drawing/2014/main" id="{1C5CF20B-8DB2-7C31-CE52-7BEDCBF70B4D}"/>
              </a:ext>
            </a:extLst>
          </p:cNvPr>
          <p:cNvSpPr>
            <a:spLocks noGrp="1"/>
          </p:cNvSpPr>
          <p:nvPr>
            <p:ph type="sldNum" sz="quarter" idx="12"/>
          </p:nvPr>
        </p:nvSpPr>
        <p:spPr/>
        <p:txBody>
          <a:bodyPr/>
          <a:lstStyle/>
          <a:p>
            <a:fld id="{058C6AAE-80D1-40D8-9C1C-2E18126A3A25}" type="slidenum">
              <a:rPr lang="fr-FR" smtClean="0"/>
              <a:pPr/>
              <a:t>15</a:t>
            </a:fld>
            <a:endParaRPr lang="fr-FR" dirty="0"/>
          </a:p>
        </p:txBody>
      </p:sp>
      <p:pic>
        <p:nvPicPr>
          <p:cNvPr id="5" name="Image 4">
            <a:hlinkClick r:id="rId2"/>
            <a:extLst>
              <a:ext uri="{FF2B5EF4-FFF2-40B4-BE49-F238E27FC236}">
                <a16:creationId xmlns:a16="http://schemas.microsoft.com/office/drawing/2014/main" id="{47B5EDCA-8091-4338-73BA-C7509EADE4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7333" y="3769567"/>
            <a:ext cx="4129173" cy="1438954"/>
          </a:xfrm>
          <a:prstGeom prst="rect">
            <a:avLst/>
          </a:prstGeom>
        </p:spPr>
      </p:pic>
      <p:pic>
        <p:nvPicPr>
          <p:cNvPr id="6" name="Image 5">
            <a:hlinkClick r:id="rId4"/>
            <a:extLst>
              <a:ext uri="{FF2B5EF4-FFF2-40B4-BE49-F238E27FC236}">
                <a16:creationId xmlns:a16="http://schemas.microsoft.com/office/drawing/2014/main" id="{569E6FC9-C6C1-7004-7474-F871882B29C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983088" y="3769567"/>
            <a:ext cx="4165389" cy="1438953"/>
          </a:xfrm>
          <a:prstGeom prst="rect">
            <a:avLst/>
          </a:prstGeom>
        </p:spPr>
      </p:pic>
    </p:spTree>
    <p:extLst>
      <p:ext uri="{BB962C8B-B14F-4D97-AF65-F5344CB8AC3E}">
        <p14:creationId xmlns:p14="http://schemas.microsoft.com/office/powerpoint/2010/main" val="2757039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7852D-B31C-CBFE-9F43-C7D88150BF64}"/>
              </a:ext>
            </a:extLst>
          </p:cNvPr>
          <p:cNvSpPr>
            <a:spLocks noGrp="1"/>
          </p:cNvSpPr>
          <p:nvPr>
            <p:ph type="title"/>
          </p:nvPr>
        </p:nvSpPr>
        <p:spPr/>
        <p:txBody>
          <a:bodyPr/>
          <a:lstStyle/>
          <a:p>
            <a:r>
              <a:rPr lang="fr-FR" b="1" dirty="0"/>
              <a:t>Le MeSH </a:t>
            </a:r>
            <a:r>
              <a:rPr lang="fr-FR" b="1" dirty="0" err="1"/>
              <a:t>Database</a:t>
            </a:r>
            <a:endParaRPr lang="fr-FR" b="1" dirty="0"/>
          </a:p>
        </p:txBody>
      </p:sp>
      <p:sp>
        <p:nvSpPr>
          <p:cNvPr id="3" name="Espace réservé du contenu 2">
            <a:extLst>
              <a:ext uri="{FF2B5EF4-FFF2-40B4-BE49-F238E27FC236}">
                <a16:creationId xmlns:a16="http://schemas.microsoft.com/office/drawing/2014/main" id="{C28FE09A-0C64-00F2-6261-B8A8F1ACC53A}"/>
              </a:ext>
            </a:extLst>
          </p:cNvPr>
          <p:cNvSpPr>
            <a:spLocks noGrp="1"/>
          </p:cNvSpPr>
          <p:nvPr>
            <p:ph idx="1"/>
          </p:nvPr>
        </p:nvSpPr>
        <p:spPr/>
        <p:txBody>
          <a:bodyPr/>
          <a:lstStyle/>
          <a:p>
            <a:r>
              <a:rPr lang="fr-FR" dirty="0"/>
              <a:t>Une page pour chaque descripteur MeSH</a:t>
            </a:r>
          </a:p>
          <a:p>
            <a:pPr marL="457200" indent="-457200">
              <a:buFont typeface="Wingdings" panose="05000000000000000000" pitchFamily="2" charset="2"/>
              <a:buChar char="q"/>
            </a:pPr>
            <a:r>
              <a:rPr lang="fr-FR" dirty="0" err="1"/>
              <a:t>Subheadings</a:t>
            </a:r>
            <a:r>
              <a:rPr lang="fr-FR" dirty="0"/>
              <a:t> </a:t>
            </a:r>
          </a:p>
          <a:p>
            <a:pPr marL="457200" indent="-457200">
              <a:buFont typeface="Wingdings" panose="05000000000000000000" pitchFamily="2" charset="2"/>
              <a:buChar char="q"/>
            </a:pPr>
            <a:r>
              <a:rPr lang="en-US" dirty="0"/>
              <a:t>Restrict to </a:t>
            </a:r>
            <a:r>
              <a:rPr lang="en-US" dirty="0" err="1"/>
              <a:t>MeSH</a:t>
            </a:r>
            <a:r>
              <a:rPr lang="en-US" dirty="0"/>
              <a:t> Major Topic.</a:t>
            </a:r>
          </a:p>
          <a:p>
            <a:pPr marL="457200" indent="-457200">
              <a:buFont typeface="Wingdings" panose="05000000000000000000" pitchFamily="2" charset="2"/>
              <a:buChar char="q"/>
            </a:pPr>
            <a:r>
              <a:rPr lang="en-US" dirty="0"/>
              <a:t>Do not include </a:t>
            </a:r>
            <a:r>
              <a:rPr lang="en-US" dirty="0" err="1"/>
              <a:t>MeSH</a:t>
            </a:r>
            <a:r>
              <a:rPr lang="en-US" dirty="0"/>
              <a:t> terms found below this term in the </a:t>
            </a:r>
            <a:r>
              <a:rPr lang="en-US" dirty="0" err="1"/>
              <a:t>MeSH</a:t>
            </a:r>
            <a:r>
              <a:rPr lang="en-US" dirty="0"/>
              <a:t> hierarchy.</a:t>
            </a:r>
            <a:endParaRPr lang="fr-FR" dirty="0"/>
          </a:p>
        </p:txBody>
      </p:sp>
      <p:sp>
        <p:nvSpPr>
          <p:cNvPr id="4" name="Espace réservé du numéro de diapositive 3">
            <a:extLst>
              <a:ext uri="{FF2B5EF4-FFF2-40B4-BE49-F238E27FC236}">
                <a16:creationId xmlns:a16="http://schemas.microsoft.com/office/drawing/2014/main" id="{DCF79132-03E8-F88C-9A7F-E8A2D054DCD1}"/>
              </a:ext>
            </a:extLst>
          </p:cNvPr>
          <p:cNvSpPr>
            <a:spLocks noGrp="1"/>
          </p:cNvSpPr>
          <p:nvPr>
            <p:ph type="sldNum" sz="quarter" idx="12"/>
          </p:nvPr>
        </p:nvSpPr>
        <p:spPr/>
        <p:txBody>
          <a:bodyPr/>
          <a:lstStyle/>
          <a:p>
            <a:fld id="{058C6AAE-80D1-40D8-9C1C-2E18126A3A25}" type="slidenum">
              <a:rPr lang="fr-FR" smtClean="0"/>
              <a:pPr/>
              <a:t>16</a:t>
            </a:fld>
            <a:endParaRPr lang="fr-FR" dirty="0"/>
          </a:p>
        </p:txBody>
      </p:sp>
    </p:spTree>
    <p:extLst>
      <p:ext uri="{BB962C8B-B14F-4D97-AF65-F5344CB8AC3E}">
        <p14:creationId xmlns:p14="http://schemas.microsoft.com/office/powerpoint/2010/main" val="3103076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normAutofit fontScale="90000"/>
          </a:bodyPr>
          <a:lstStyle/>
          <a:p>
            <a:r>
              <a:rPr lang="fr-FR" sz="6000" b="1" dirty="0"/>
              <a:t>L’équation de recherche</a:t>
            </a:r>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lstStyle/>
          <a:p>
            <a:r>
              <a:rPr lang="fr-FR" dirty="0"/>
              <a:t>Les opérateurs et les champs de recherche</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17</a:t>
            </a:fld>
            <a:endParaRPr lang="fr-FR"/>
          </a:p>
        </p:txBody>
      </p:sp>
    </p:spTree>
    <p:extLst>
      <p:ext uri="{BB962C8B-B14F-4D97-AF65-F5344CB8AC3E}">
        <p14:creationId xmlns:p14="http://schemas.microsoft.com/office/powerpoint/2010/main" val="3216001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Les champs de recherche</a:t>
            </a:r>
          </a:p>
        </p:txBody>
      </p:sp>
      <p:sp>
        <p:nvSpPr>
          <p:cNvPr id="5" name="Espace réservé du contenu 4">
            <a:extLst>
              <a:ext uri="{FF2B5EF4-FFF2-40B4-BE49-F238E27FC236}">
                <a16:creationId xmlns:a16="http://schemas.microsoft.com/office/drawing/2014/main" id="{6B9C408B-B46A-0526-23B2-3A90EFAE4A33}"/>
              </a:ext>
            </a:extLst>
          </p:cNvPr>
          <p:cNvSpPr>
            <a:spLocks noGrp="1"/>
          </p:cNvSpPr>
          <p:nvPr>
            <p:ph idx="1"/>
          </p:nvPr>
        </p:nvSpPr>
        <p:spPr>
          <a:xfrm>
            <a:off x="677333" y="1649480"/>
            <a:ext cx="9705659" cy="4768735"/>
          </a:xfrm>
        </p:spPr>
        <p:txBody>
          <a:bodyPr>
            <a:normAutofit lnSpcReduction="10000"/>
          </a:bodyPr>
          <a:lstStyle/>
          <a:p>
            <a:r>
              <a:rPr lang="fr-FR" sz="2800" spc="100" dirty="0">
                <a:cs typeface="Calibri" panose="020F0502020204030204" pitchFamily="34" charset="0"/>
              </a:rPr>
              <a:t>Il existe plusieurs champs dans les </a:t>
            </a:r>
            <a:r>
              <a:rPr lang="fr-FR" sz="2800" b="1" spc="100" dirty="0">
                <a:cs typeface="Calibri" panose="020F0502020204030204" pitchFamily="34" charset="0"/>
              </a:rPr>
              <a:t>notices</a:t>
            </a:r>
            <a:r>
              <a:rPr lang="fr-FR" sz="2800" spc="100" dirty="0">
                <a:cs typeface="Calibri" panose="020F0502020204030204" pitchFamily="34" charset="0"/>
              </a:rPr>
              <a:t> bibliographiques.</a:t>
            </a:r>
          </a:p>
          <a:p>
            <a:r>
              <a:rPr lang="fr-FR" spc="100" dirty="0"/>
              <a:t>Par défaut, la recherche se fait toujours sur l’ensemble des champs. [</a:t>
            </a:r>
            <a:r>
              <a:rPr lang="fr-FR" dirty="0"/>
              <a:t>All Fields</a:t>
            </a:r>
            <a:r>
              <a:rPr lang="fr-FR" spc="100" dirty="0"/>
              <a:t>]</a:t>
            </a:r>
          </a:p>
          <a:p>
            <a:pPr marL="457200" indent="-457200">
              <a:buFont typeface="Wingdings" panose="05000000000000000000" pitchFamily="2" charset="2"/>
              <a:buChar char="Ø"/>
            </a:pPr>
            <a:r>
              <a:rPr lang="fr-FR" spc="100" dirty="0"/>
              <a:t>Pour cibler les descripteurs MeSH </a:t>
            </a:r>
            <a:r>
              <a:rPr lang="fr-FR" b="1" spc="100" dirty="0"/>
              <a:t>[</a:t>
            </a:r>
            <a:r>
              <a:rPr lang="fr-FR" b="1" spc="100" dirty="0" err="1"/>
              <a:t>mh</a:t>
            </a:r>
            <a:r>
              <a:rPr lang="fr-FR" b="1" spc="100" dirty="0"/>
              <a:t>]</a:t>
            </a:r>
          </a:p>
          <a:p>
            <a:pPr marL="457200" indent="-457200">
              <a:buFont typeface="Wingdings" panose="05000000000000000000" pitchFamily="2" charset="2"/>
              <a:buChar char="Ø"/>
            </a:pPr>
            <a:r>
              <a:rPr lang="fr-FR" spc="100" dirty="0"/>
              <a:t>Pour cibler les termes présents dans les titres et les résumés </a:t>
            </a:r>
            <a:r>
              <a:rPr lang="fr-FR" b="1" spc="100" dirty="0"/>
              <a:t>[</a:t>
            </a:r>
            <a:r>
              <a:rPr lang="fr-FR" b="1" spc="100" dirty="0" err="1"/>
              <a:t>tiab</a:t>
            </a:r>
            <a:r>
              <a:rPr lang="fr-FR" b="1" spc="100" dirty="0"/>
              <a:t>]</a:t>
            </a:r>
          </a:p>
          <a:p>
            <a:endParaRPr lang="fr-FR" dirty="0"/>
          </a:p>
        </p:txBody>
      </p:sp>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18</a:t>
            </a:fld>
            <a:endParaRPr lang="fr-FR" dirty="0"/>
          </a:p>
        </p:txBody>
      </p:sp>
    </p:spTree>
    <p:extLst>
      <p:ext uri="{BB962C8B-B14F-4D97-AF65-F5344CB8AC3E}">
        <p14:creationId xmlns:p14="http://schemas.microsoft.com/office/powerpoint/2010/main" val="2114025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Les opérateurs booléens</a:t>
            </a:r>
          </a:p>
        </p:txBody>
      </p:sp>
      <p:sp>
        <p:nvSpPr>
          <p:cNvPr id="7" name="Espace réservé du contenu 2">
            <a:extLst>
              <a:ext uri="{FF2B5EF4-FFF2-40B4-BE49-F238E27FC236}">
                <a16:creationId xmlns:a16="http://schemas.microsoft.com/office/drawing/2014/main" id="{6CD5D4A3-9730-5405-1836-BD692AAC30DA}"/>
              </a:ext>
            </a:extLst>
          </p:cNvPr>
          <p:cNvSpPr txBox="1">
            <a:spLocks/>
          </p:cNvSpPr>
          <p:nvPr/>
        </p:nvSpPr>
        <p:spPr>
          <a:xfrm>
            <a:off x="677334" y="1617063"/>
            <a:ext cx="4298535" cy="4919252"/>
          </a:xfrm>
          <a:prstGeom prst="rect">
            <a:avLst/>
          </a:prstGeom>
        </p:spPr>
        <p:txBody>
          <a:bodyPr vert="horz" lIns="91440" tIns="45720" rIns="91440" bIns="45720" rtlCol="0">
            <a:normAutofit fontScale="62500" lnSpcReduction="20000"/>
          </a:bodyPr>
          <a:lstStyle>
            <a:lvl1pPr marL="0" indent="0" algn="l" defTabSz="457200" rtl="0" eaLnBrk="1" latinLnBrk="0" hangingPunct="1">
              <a:lnSpc>
                <a:spcPct val="150000"/>
              </a:lnSpc>
              <a:spcBef>
                <a:spcPts val="1000"/>
              </a:spcBef>
              <a:spcAft>
                <a:spcPts val="0"/>
              </a:spcAft>
              <a:buClr>
                <a:schemeClr val="accent1"/>
              </a:buClr>
              <a:buSzPct val="80000"/>
              <a:buFont typeface="Wingdings 3" charset="2"/>
              <a:buNone/>
              <a:defRPr sz="2800" kern="1900" spc="15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lvl1pPr>
            <a:lvl2pPr marL="742950" indent="-285750" algn="l" defTabSz="457200" rtl="0" eaLnBrk="1" latinLnBrk="0" hangingPunct="1">
              <a:lnSpc>
                <a:spcPct val="150000"/>
              </a:lnSpc>
              <a:spcBef>
                <a:spcPts val="1000"/>
              </a:spcBef>
              <a:spcAft>
                <a:spcPts val="0"/>
              </a:spcAft>
              <a:buClr>
                <a:schemeClr val="accent1"/>
              </a:buClr>
              <a:buSzPct val="80000"/>
              <a:buFont typeface="Wingdings 3" charset="2"/>
              <a:buChar char=""/>
              <a:defRPr sz="24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2pPr>
            <a:lvl3pPr marL="11430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20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3pPr>
            <a:lvl4pPr marL="16002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4pPr>
            <a:lvl5pPr marL="2057400" indent="-228600" algn="l" defTabSz="457200" rtl="0" eaLnBrk="1" latinLnBrk="0" hangingPunct="1">
              <a:lnSpc>
                <a:spcPct val="150000"/>
              </a:lnSpc>
              <a:spcBef>
                <a:spcPts val="1000"/>
              </a:spcBef>
              <a:spcAft>
                <a:spcPts val="0"/>
              </a:spcAft>
              <a:buClr>
                <a:schemeClr val="accent1"/>
              </a:buClr>
              <a:buSzPct val="80000"/>
              <a:buFont typeface="Wingdings 3" charset="2"/>
              <a:buChar char=""/>
              <a:defRPr sz="1200" kern="1200" spc="150" baseline="0">
                <a:solidFill>
                  <a:schemeClr val="tx1">
                    <a:lumMod val="75000"/>
                    <a:lumOff val="25000"/>
                  </a:schemeClr>
                </a:solidFill>
                <a:latin typeface="Verdana" panose="020B0604030504040204" pitchFamily="34" charset="0"/>
                <a:ea typeface="Verdana" panose="020B0604030504040204" pitchFamily="34"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b="1" dirty="0"/>
              <a:t>AND</a:t>
            </a:r>
            <a:r>
              <a:rPr lang="fr-FR" dirty="0"/>
              <a:t> (ET) :  est utile pour restreindre une recherche. Il permet l’intersection de plusieurs éléments que l’on doit retrouver dans les articles recherchés.</a:t>
            </a:r>
          </a:p>
          <a:p>
            <a:r>
              <a:rPr lang="fr-FR" sz="2800" b="1" spc="100" dirty="0"/>
              <a:t>OR</a:t>
            </a:r>
            <a:r>
              <a:rPr lang="fr-FR" sz="2800" spc="100" dirty="0"/>
              <a:t> (OU) : est utile pour élargir une recherche. Il permet de réaliser la réunion de plusieurs éléments</a:t>
            </a:r>
            <a:r>
              <a:rPr lang="fr-FR" sz="2400" spc="100" dirty="0"/>
              <a:t>.</a:t>
            </a:r>
          </a:p>
          <a:p>
            <a:r>
              <a:rPr lang="fr-FR" sz="2800" b="1" spc="100" dirty="0"/>
              <a:t>NOT</a:t>
            </a:r>
            <a:r>
              <a:rPr lang="fr-FR" sz="2800" spc="100" dirty="0"/>
              <a:t> (SAUF) : est utile pour restreindre spécifiquement une recherche. Il permet d'exclure les résultats liés au terme introduit.</a:t>
            </a:r>
          </a:p>
          <a:p>
            <a:endParaRPr lang="fr-FR" dirty="0"/>
          </a:p>
        </p:txBody>
      </p:sp>
      <p:pic>
        <p:nvPicPr>
          <p:cNvPr id="6" name="Espace réservé du contenu 5">
            <a:extLst>
              <a:ext uri="{FF2B5EF4-FFF2-40B4-BE49-F238E27FC236}">
                <a16:creationId xmlns:a16="http://schemas.microsoft.com/office/drawing/2014/main" id="{176D5525-BA63-DB1E-669C-290129724573}"/>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03263" y="1617063"/>
            <a:ext cx="4857687" cy="4675524"/>
          </a:xfrm>
          <a:ln w="38100">
            <a:solidFill>
              <a:schemeClr val="tx1"/>
            </a:solidFill>
          </a:ln>
        </p:spPr>
      </p:pic>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19</a:t>
            </a:fld>
            <a:endParaRPr lang="fr-FR" dirty="0"/>
          </a:p>
        </p:txBody>
      </p:sp>
    </p:spTree>
    <p:extLst>
      <p:ext uri="{BB962C8B-B14F-4D97-AF65-F5344CB8AC3E}">
        <p14:creationId xmlns:p14="http://schemas.microsoft.com/office/powerpoint/2010/main" val="204338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C594A6-2AE0-0B22-15BC-E40EF358A49C}"/>
              </a:ext>
            </a:extLst>
          </p:cNvPr>
          <p:cNvSpPr>
            <a:spLocks noGrp="1"/>
          </p:cNvSpPr>
          <p:nvPr>
            <p:ph type="title"/>
          </p:nvPr>
        </p:nvSpPr>
        <p:spPr/>
        <p:txBody>
          <a:bodyPr/>
          <a:lstStyle/>
          <a:p>
            <a:r>
              <a:rPr lang="fr-FR" dirty="0"/>
              <a:t>Où trouver des documents scientifiques et à quoi est-ce que ça ressemble ?</a:t>
            </a:r>
          </a:p>
        </p:txBody>
      </p:sp>
      <p:sp>
        <p:nvSpPr>
          <p:cNvPr id="4" name="Espace réservé du texte 3">
            <a:extLst>
              <a:ext uri="{FF2B5EF4-FFF2-40B4-BE49-F238E27FC236}">
                <a16:creationId xmlns:a16="http://schemas.microsoft.com/office/drawing/2014/main" id="{EB49EF8F-28F1-E0B7-48B7-0D6D9619864D}"/>
              </a:ext>
            </a:extLst>
          </p:cNvPr>
          <p:cNvSpPr>
            <a:spLocks noGrp="1"/>
          </p:cNvSpPr>
          <p:nvPr>
            <p:ph type="body" idx="1"/>
          </p:nvPr>
        </p:nvSpPr>
        <p:spPr/>
        <p:txBody>
          <a:bodyPr/>
          <a:lstStyle/>
          <a:p>
            <a:r>
              <a:rPr lang="fr-FR" sz="1800" dirty="0"/>
              <a:t>Objectifs de la séance</a:t>
            </a:r>
          </a:p>
          <a:p>
            <a:endParaRPr lang="fr-FR" dirty="0"/>
          </a:p>
        </p:txBody>
      </p:sp>
      <p:sp>
        <p:nvSpPr>
          <p:cNvPr id="5" name="Espace réservé du numéro de diapositive 4">
            <a:extLst>
              <a:ext uri="{FF2B5EF4-FFF2-40B4-BE49-F238E27FC236}">
                <a16:creationId xmlns:a16="http://schemas.microsoft.com/office/drawing/2014/main" id="{9A1BDE2B-F89A-9CCF-F3A4-77AA9004EBE4}"/>
              </a:ext>
            </a:extLst>
          </p:cNvPr>
          <p:cNvSpPr>
            <a:spLocks noGrp="1"/>
          </p:cNvSpPr>
          <p:nvPr>
            <p:ph type="sldNum" sz="quarter" idx="12"/>
          </p:nvPr>
        </p:nvSpPr>
        <p:spPr/>
        <p:txBody>
          <a:bodyPr/>
          <a:lstStyle/>
          <a:p>
            <a:fld id="{058C6AAE-80D1-40D8-9C1C-2E18126A3A25}" type="slidenum">
              <a:rPr lang="fr-FR" smtClean="0"/>
              <a:pPr/>
              <a:t>2</a:t>
            </a:fld>
            <a:endParaRPr lang="fr-FR" dirty="0"/>
          </a:p>
        </p:txBody>
      </p:sp>
    </p:spTree>
    <p:extLst>
      <p:ext uri="{BB962C8B-B14F-4D97-AF65-F5344CB8AC3E}">
        <p14:creationId xmlns:p14="http://schemas.microsoft.com/office/powerpoint/2010/main" val="2993366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La troncature</a:t>
            </a:r>
          </a:p>
        </p:txBody>
      </p:sp>
      <p:sp>
        <p:nvSpPr>
          <p:cNvPr id="5" name="Espace réservé du contenu 4">
            <a:extLst>
              <a:ext uri="{FF2B5EF4-FFF2-40B4-BE49-F238E27FC236}">
                <a16:creationId xmlns:a16="http://schemas.microsoft.com/office/drawing/2014/main" id="{6B9C408B-B46A-0526-23B2-3A90EFAE4A33}"/>
              </a:ext>
            </a:extLst>
          </p:cNvPr>
          <p:cNvSpPr>
            <a:spLocks noGrp="1"/>
          </p:cNvSpPr>
          <p:nvPr>
            <p:ph idx="1"/>
          </p:nvPr>
        </p:nvSpPr>
        <p:spPr>
          <a:xfrm>
            <a:off x="677333" y="1649481"/>
            <a:ext cx="9842540" cy="3572000"/>
          </a:xfrm>
        </p:spPr>
        <p:txBody>
          <a:bodyPr>
            <a:normAutofit fontScale="92500" lnSpcReduction="10000"/>
          </a:bodyPr>
          <a:lstStyle/>
          <a:p>
            <a:r>
              <a:rPr lang="en-US" spc="100" dirty="0"/>
              <a:t>"</a:t>
            </a:r>
            <a:r>
              <a:rPr lang="en-US" b="1" spc="100" dirty="0" err="1"/>
              <a:t>m</a:t>
            </a:r>
            <a:r>
              <a:rPr lang="en-US" sz="2800" b="1" spc="100" dirty="0" err="1">
                <a:cs typeface="Calibri" panose="020F0502020204030204" pitchFamily="34" charset="0"/>
              </a:rPr>
              <a:t>otiv</a:t>
            </a:r>
            <a:r>
              <a:rPr lang="en-US" sz="2800" b="1" spc="100" dirty="0">
                <a:cs typeface="Calibri" panose="020F0502020204030204" pitchFamily="34" charset="0"/>
              </a:rPr>
              <a:t>*</a:t>
            </a:r>
            <a:r>
              <a:rPr lang="en-US" sz="2800" spc="100" dirty="0">
                <a:cs typeface="Calibri" panose="020F0502020204030204" pitchFamily="34" charset="0"/>
              </a:rPr>
              <a:t>[</a:t>
            </a:r>
            <a:r>
              <a:rPr lang="en-US" sz="2800" spc="100" dirty="0" err="1">
                <a:cs typeface="Calibri" panose="020F0502020204030204" pitchFamily="34" charset="0"/>
              </a:rPr>
              <a:t>tiab</a:t>
            </a:r>
            <a:r>
              <a:rPr lang="en-US" sz="2800" spc="100" dirty="0">
                <a:cs typeface="Calibri" panose="020F0502020204030204" pitchFamily="34" charset="0"/>
              </a:rPr>
              <a:t>]" va permettre d’obtenir des résultats pour les termes: </a:t>
            </a:r>
            <a:r>
              <a:rPr lang="en-US" sz="2800" b="1" spc="100" dirty="0">
                <a:cs typeface="Calibri" panose="020F0502020204030204" pitchFamily="34" charset="0"/>
              </a:rPr>
              <a:t>motiv</a:t>
            </a:r>
            <a:r>
              <a:rPr lang="en-US" sz="2800" spc="100" dirty="0">
                <a:cs typeface="Calibri" panose="020F0502020204030204" pitchFamily="34" charset="0"/>
              </a:rPr>
              <a:t>ate, </a:t>
            </a:r>
            <a:r>
              <a:rPr lang="en-US" sz="2800" b="1" spc="100" dirty="0">
                <a:cs typeface="Calibri" panose="020F0502020204030204" pitchFamily="34" charset="0"/>
              </a:rPr>
              <a:t>motiv</a:t>
            </a:r>
            <a:r>
              <a:rPr lang="en-US" sz="2800" spc="100" dirty="0">
                <a:cs typeface="Calibri" panose="020F0502020204030204" pitchFamily="34" charset="0"/>
              </a:rPr>
              <a:t>ating, </a:t>
            </a:r>
            <a:r>
              <a:rPr lang="en-US" sz="2800" b="1" spc="100" dirty="0">
                <a:cs typeface="Calibri" panose="020F0502020204030204" pitchFamily="34" charset="0"/>
              </a:rPr>
              <a:t>motiv</a:t>
            </a:r>
            <a:r>
              <a:rPr lang="en-US" sz="2800" spc="100" dirty="0">
                <a:cs typeface="Calibri" panose="020F0502020204030204" pitchFamily="34" charset="0"/>
              </a:rPr>
              <a:t>ated, </a:t>
            </a:r>
            <a:r>
              <a:rPr lang="en-US" sz="2800" b="1" spc="100" dirty="0">
                <a:cs typeface="Calibri" panose="020F0502020204030204" pitchFamily="34" charset="0"/>
              </a:rPr>
              <a:t>motiv</a:t>
            </a:r>
            <a:r>
              <a:rPr lang="en-US" sz="2800" spc="100" dirty="0">
                <a:cs typeface="Calibri" panose="020F0502020204030204" pitchFamily="34" charset="0"/>
              </a:rPr>
              <a:t>ation dans les </a:t>
            </a:r>
            <a:r>
              <a:rPr lang="en-US" sz="2800" spc="100" dirty="0" err="1">
                <a:cs typeface="Calibri" panose="020F0502020204030204" pitchFamily="34" charset="0"/>
              </a:rPr>
              <a:t>titres</a:t>
            </a:r>
            <a:r>
              <a:rPr lang="en-US" sz="2800" spc="100" dirty="0">
                <a:cs typeface="Calibri" panose="020F0502020204030204" pitchFamily="34" charset="0"/>
              </a:rPr>
              <a:t> et les résumés.</a:t>
            </a:r>
            <a:endParaRPr lang="fr-FR" spc="100" dirty="0"/>
          </a:p>
          <a:p>
            <a:pPr marL="457200" indent="-457200">
              <a:buFont typeface="Wingdings" panose="05000000000000000000" pitchFamily="2" charset="2"/>
              <a:buChar char="v"/>
            </a:pPr>
            <a:r>
              <a:rPr lang="fr-FR" sz="2800" spc="100" dirty="0">
                <a:cs typeface="Calibri" panose="020F0502020204030204" pitchFamily="34" charset="0"/>
              </a:rPr>
              <a:t>Dans PubMed utiliser les troncatures : astérisque (</a:t>
            </a:r>
            <a:r>
              <a:rPr lang="fr-FR" sz="2800" b="1" spc="100" dirty="0">
                <a:cs typeface="Calibri" panose="020F0502020204030204" pitchFamily="34" charset="0"/>
              </a:rPr>
              <a:t>*</a:t>
            </a:r>
            <a:r>
              <a:rPr lang="fr-FR" sz="2800" spc="100" dirty="0">
                <a:cs typeface="Calibri" panose="020F0502020204030204" pitchFamily="34" charset="0"/>
              </a:rPr>
              <a:t>) après une suite d’au moins </a:t>
            </a:r>
            <a:r>
              <a:rPr lang="fr-FR" sz="2800" b="1" spc="100" dirty="0">
                <a:cs typeface="Calibri" panose="020F0502020204030204" pitchFamily="34" charset="0"/>
              </a:rPr>
              <a:t>quatre</a:t>
            </a:r>
            <a:r>
              <a:rPr lang="fr-FR" sz="2800" spc="100" dirty="0">
                <a:cs typeface="Calibri" panose="020F0502020204030204" pitchFamily="34" charset="0"/>
              </a:rPr>
              <a:t> caractères ; utilisable dans une expression entre guillemets.</a:t>
            </a:r>
          </a:p>
          <a:p>
            <a:endParaRPr lang="fr-FR" dirty="0"/>
          </a:p>
        </p:txBody>
      </p:sp>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20</a:t>
            </a:fld>
            <a:endParaRPr lang="fr-FR" dirty="0"/>
          </a:p>
        </p:txBody>
      </p:sp>
    </p:spTree>
    <p:extLst>
      <p:ext uri="{BB962C8B-B14F-4D97-AF65-F5344CB8AC3E}">
        <p14:creationId xmlns:p14="http://schemas.microsoft.com/office/powerpoint/2010/main" val="3459199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B5A11C-7BB8-A19F-1620-EB68CE1974C8}"/>
              </a:ext>
            </a:extLst>
          </p:cNvPr>
          <p:cNvSpPr>
            <a:spLocks noGrp="1"/>
          </p:cNvSpPr>
          <p:nvPr>
            <p:ph type="title"/>
          </p:nvPr>
        </p:nvSpPr>
        <p:spPr/>
        <p:txBody>
          <a:bodyPr/>
          <a:lstStyle/>
          <a:p>
            <a:r>
              <a:rPr lang="fr-FR" b="1" dirty="0"/>
              <a:t>Optimiser ses recherches</a:t>
            </a:r>
          </a:p>
        </p:txBody>
      </p:sp>
      <p:sp>
        <p:nvSpPr>
          <p:cNvPr id="3" name="Espace réservé du contenu 2">
            <a:extLst>
              <a:ext uri="{FF2B5EF4-FFF2-40B4-BE49-F238E27FC236}">
                <a16:creationId xmlns:a16="http://schemas.microsoft.com/office/drawing/2014/main" id="{1C0AE42A-C62A-AACC-21D7-2C0F90DB1D20}"/>
              </a:ext>
            </a:extLst>
          </p:cNvPr>
          <p:cNvSpPr>
            <a:spLocks noGrp="1"/>
          </p:cNvSpPr>
          <p:nvPr>
            <p:ph idx="1"/>
          </p:nvPr>
        </p:nvSpPr>
        <p:spPr>
          <a:xfrm>
            <a:off x="677333" y="1649480"/>
            <a:ext cx="9851086" cy="4585065"/>
          </a:xfrm>
        </p:spPr>
        <p:txBody>
          <a:bodyPr>
            <a:normAutofit fontScale="85000" lnSpcReduction="10000"/>
          </a:bodyPr>
          <a:lstStyle/>
          <a:p>
            <a:r>
              <a:rPr lang="fr-FR" dirty="0"/>
              <a:t>Pour mener une recherche exhaustive il faut associer soi-même, avec les bons opérateurs, les descripteurs MeSH [</a:t>
            </a:r>
            <a:r>
              <a:rPr lang="fr-FR" dirty="0" err="1"/>
              <a:t>mh</a:t>
            </a:r>
            <a:r>
              <a:rPr lang="fr-FR" dirty="0"/>
              <a:t>] avec des termes en langage libre [</a:t>
            </a:r>
            <a:r>
              <a:rPr lang="fr-FR" dirty="0" err="1"/>
              <a:t>tiab</a:t>
            </a:r>
            <a:r>
              <a:rPr lang="fr-FR" dirty="0"/>
              <a:t>] :</a:t>
            </a:r>
          </a:p>
          <a:p>
            <a:pPr marL="457200" indent="-457200">
              <a:lnSpc>
                <a:spcPct val="150000"/>
              </a:lnSpc>
              <a:buFont typeface="Wingdings" panose="05000000000000000000" pitchFamily="2" charset="2"/>
              <a:buChar char="q"/>
            </a:pPr>
            <a:r>
              <a:rPr lang="fr-FR" sz="2800" spc="100" dirty="0">
                <a:latin typeface="Calibri" panose="020F0502020204030204" pitchFamily="34" charset="0"/>
                <a:cs typeface="Calibri" panose="020F0502020204030204" pitchFamily="34" charset="0"/>
              </a:rPr>
              <a:t>On recherche systématiquement en langage libre la même expression que l’entrée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dans les titres et les résumés</a:t>
            </a:r>
          </a:p>
          <a:p>
            <a:pPr marL="457200" indent="-457200">
              <a:lnSpc>
                <a:spcPct val="150000"/>
              </a:lnSpc>
              <a:buFont typeface="Wingdings" panose="05000000000000000000" pitchFamily="2" charset="2"/>
              <a:buChar char="q"/>
            </a:pPr>
            <a:r>
              <a:rPr lang="fr-FR" sz="2800" spc="100" dirty="0">
                <a:latin typeface="Calibri" panose="020F0502020204030204" pitchFamily="34" charset="0"/>
                <a:cs typeface="Calibri" panose="020F0502020204030204" pitchFamily="34" charset="0"/>
              </a:rPr>
              <a:t>On complète l’équation avec des synonymes et des hyponymes proposés par le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a:t>
            </a:r>
            <a:r>
              <a:rPr lang="fr-FR" sz="2800" spc="100" dirty="0" err="1">
                <a:latin typeface="Calibri" panose="020F0502020204030204" pitchFamily="34" charset="0"/>
                <a:cs typeface="Calibri" panose="020F0502020204030204" pitchFamily="34" charset="0"/>
              </a:rPr>
              <a:t>Database</a:t>
            </a:r>
            <a:r>
              <a:rPr lang="fr-FR" sz="2800" spc="100" dirty="0">
                <a:latin typeface="Calibri" panose="020F0502020204030204" pitchFamily="34" charset="0"/>
                <a:cs typeface="Calibri" panose="020F0502020204030204" pitchFamily="34" charset="0"/>
              </a:rPr>
              <a:t>, </a:t>
            </a:r>
            <a:r>
              <a:rPr lang="fr-FR" sz="2800" spc="100" dirty="0" err="1">
                <a:latin typeface="Calibri" panose="020F0502020204030204" pitchFamily="34" charset="0"/>
                <a:cs typeface="Calibri" panose="020F0502020204030204" pitchFamily="34" charset="0"/>
              </a:rPr>
              <a:t>HeTOP</a:t>
            </a:r>
            <a:r>
              <a:rPr lang="fr-FR" sz="2800" spc="100" dirty="0">
                <a:latin typeface="Calibri" panose="020F0502020204030204" pitchFamily="34" charset="0"/>
                <a:cs typeface="Calibri" panose="020F0502020204030204" pitchFamily="34" charset="0"/>
              </a:rPr>
              <a:t>, le </a:t>
            </a:r>
            <a:r>
              <a:rPr lang="fr-FR" sz="2800" spc="100" dirty="0" err="1">
                <a:latin typeface="Calibri" panose="020F0502020204030204" pitchFamily="34" charset="0"/>
                <a:cs typeface="Calibri" panose="020F0502020204030204" pitchFamily="34" charset="0"/>
              </a:rPr>
              <a:t>Mesh</a:t>
            </a:r>
            <a:r>
              <a:rPr lang="fr-FR" sz="2800" spc="100" dirty="0">
                <a:latin typeface="Calibri" panose="020F0502020204030204" pitchFamily="34" charset="0"/>
                <a:cs typeface="Calibri" panose="020F0502020204030204" pitchFamily="34" charset="0"/>
              </a:rPr>
              <a:t> bilingue et d’autres bases de données.</a:t>
            </a:r>
          </a:p>
          <a:p>
            <a:endParaRPr lang="fr-FR" dirty="0"/>
          </a:p>
        </p:txBody>
      </p:sp>
      <p:sp>
        <p:nvSpPr>
          <p:cNvPr id="4" name="Espace réservé du numéro de diapositive 3">
            <a:extLst>
              <a:ext uri="{FF2B5EF4-FFF2-40B4-BE49-F238E27FC236}">
                <a16:creationId xmlns:a16="http://schemas.microsoft.com/office/drawing/2014/main" id="{9658F2BA-84DD-BCC6-AE5D-AB4AC3E4F4B1}"/>
              </a:ext>
            </a:extLst>
          </p:cNvPr>
          <p:cNvSpPr>
            <a:spLocks noGrp="1"/>
          </p:cNvSpPr>
          <p:nvPr>
            <p:ph type="sldNum" sz="quarter" idx="12"/>
          </p:nvPr>
        </p:nvSpPr>
        <p:spPr/>
        <p:txBody>
          <a:bodyPr/>
          <a:lstStyle/>
          <a:p>
            <a:fld id="{058C6AAE-80D1-40D8-9C1C-2E18126A3A25}" type="slidenum">
              <a:rPr lang="fr-FR" smtClean="0"/>
              <a:pPr/>
              <a:t>21</a:t>
            </a:fld>
            <a:endParaRPr lang="fr-FR" dirty="0"/>
          </a:p>
        </p:txBody>
      </p:sp>
    </p:spTree>
    <p:extLst>
      <p:ext uri="{BB962C8B-B14F-4D97-AF65-F5344CB8AC3E}">
        <p14:creationId xmlns:p14="http://schemas.microsoft.com/office/powerpoint/2010/main" val="2666622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E62CD5D-9DB2-BDC7-E3F6-3F7A35BBF693}"/>
              </a:ext>
            </a:extLst>
          </p:cNvPr>
          <p:cNvSpPr>
            <a:spLocks noGrp="1"/>
          </p:cNvSpPr>
          <p:nvPr>
            <p:ph type="title" idx="4294967295"/>
          </p:nvPr>
        </p:nvSpPr>
        <p:spPr>
          <a:xfrm>
            <a:off x="677334" y="-1320800"/>
            <a:ext cx="9251858" cy="1320800"/>
          </a:xfrm>
        </p:spPr>
        <p:txBody>
          <a:bodyPr vert="horz" lIns="91440" tIns="45720" rIns="91440" bIns="45720" rtlCol="0" anchor="b">
            <a:normAutofit/>
          </a:bodyPr>
          <a:lstStyle/>
          <a:p>
            <a:r>
              <a:rPr lang="fr-FR" dirty="0"/>
              <a:t>Premier exemple d’une équation de recherche</a:t>
            </a:r>
          </a:p>
        </p:txBody>
      </p:sp>
      <p:sp>
        <p:nvSpPr>
          <p:cNvPr id="3" name="Rectangle 1">
            <a:extLst>
              <a:ext uri="{FF2B5EF4-FFF2-40B4-BE49-F238E27FC236}">
                <a16:creationId xmlns:a16="http://schemas.microsoft.com/office/drawing/2014/main" id="{D8C81E47-B232-CC49-B3EB-8B3D9EEE5150}"/>
              </a:ext>
            </a:extLst>
          </p:cNvPr>
          <p:cNvSpPr>
            <a:spLocks noChangeArrowheads="1"/>
          </p:cNvSpPr>
          <p:nvPr/>
        </p:nvSpPr>
        <p:spPr bwMode="auto">
          <a:xfrm>
            <a:off x="933421" y="1673401"/>
            <a:ext cx="9187238" cy="3511197"/>
          </a:xfrm>
          <a:prstGeom prst="rect">
            <a:avLst/>
          </a:prstGeom>
          <a:noFill/>
          <a:ln>
            <a:noFill/>
          </a:ln>
          <a:effectLst/>
        </p:spPr>
        <p:txBody>
          <a:bodyPr vert="horz" wrap="square" lIns="0" tIns="0" rIns="0" bIns="63480" numCol="1" anchor="ctr" anchorCtr="0" compatLnSpc="1">
            <a:prstTxWarp prst="textNoShape">
              <a:avLst/>
            </a:prstTxWarp>
            <a:spAutoFit/>
          </a:bodyPr>
          <a:lstStyle/>
          <a:p>
            <a:pPr eaLnBrk="0" fontAlgn="base" hangingPunct="0">
              <a:spcBef>
                <a:spcPct val="0"/>
              </a:spcBef>
              <a:spcAft>
                <a:spcPct val="0"/>
              </a:spcAft>
            </a:pPr>
            <a:r>
              <a:rPr lang="en-US" sz="3600" dirty="0"/>
              <a:t>("</a:t>
            </a:r>
            <a:r>
              <a:rPr lang="en-US" sz="3600" dirty="0">
                <a:solidFill>
                  <a:srgbClr val="FF0000"/>
                </a:solidFill>
              </a:rPr>
              <a:t>nurse anesthetists</a:t>
            </a:r>
            <a:r>
              <a:rPr lang="en-US" sz="3600" dirty="0"/>
              <a:t>"[</a:t>
            </a:r>
            <a:r>
              <a:rPr lang="en-US" sz="3600" dirty="0" err="1"/>
              <a:t>mh</a:t>
            </a:r>
            <a:r>
              <a:rPr lang="en-US" sz="3600" dirty="0"/>
              <a:t>] </a:t>
            </a:r>
            <a:r>
              <a:rPr lang="en-US" sz="3600" b="1" dirty="0"/>
              <a:t>OR</a:t>
            </a:r>
            <a:r>
              <a:rPr lang="en-US" sz="3600" dirty="0"/>
              <a:t> "</a:t>
            </a:r>
            <a:r>
              <a:rPr lang="en-US" sz="3600" dirty="0">
                <a:solidFill>
                  <a:srgbClr val="FF0000"/>
                </a:solidFill>
              </a:rPr>
              <a:t>nurse</a:t>
            </a:r>
            <a:r>
              <a:rPr lang="en-US" sz="3600" b="1" dirty="0"/>
              <a:t>*</a:t>
            </a:r>
            <a:r>
              <a:rPr lang="en-US" sz="3600" dirty="0"/>
              <a:t> </a:t>
            </a:r>
            <a:r>
              <a:rPr lang="en-US" sz="3600" dirty="0" err="1">
                <a:solidFill>
                  <a:srgbClr val="FF0000"/>
                </a:solidFill>
              </a:rPr>
              <a:t>anesthe</a:t>
            </a:r>
            <a:r>
              <a:rPr lang="en-US" sz="3600" b="1" dirty="0"/>
              <a:t>*</a:t>
            </a:r>
            <a:r>
              <a:rPr lang="en-US" sz="3600" dirty="0"/>
              <a:t>"[</a:t>
            </a:r>
            <a:r>
              <a:rPr lang="en-US" sz="3600" dirty="0" err="1"/>
              <a:t>tiab</a:t>
            </a:r>
            <a:r>
              <a:rPr lang="en-US" sz="3600" dirty="0"/>
              <a:t>] </a:t>
            </a:r>
            <a:r>
              <a:rPr lang="en-US" sz="3600" b="1" dirty="0"/>
              <a:t>OR</a:t>
            </a:r>
            <a:r>
              <a:rPr lang="en-US" sz="3600" dirty="0"/>
              <a:t> "</a:t>
            </a:r>
            <a:r>
              <a:rPr lang="en-US" sz="3600" dirty="0" err="1">
                <a:solidFill>
                  <a:srgbClr val="FF0000"/>
                </a:solidFill>
              </a:rPr>
              <a:t>anesthe</a:t>
            </a:r>
            <a:r>
              <a:rPr lang="en-US" sz="3600" b="1" dirty="0"/>
              <a:t>*</a:t>
            </a:r>
            <a:r>
              <a:rPr lang="en-US" sz="3600" dirty="0"/>
              <a:t> </a:t>
            </a:r>
            <a:r>
              <a:rPr lang="en-US" sz="3600" dirty="0">
                <a:solidFill>
                  <a:srgbClr val="FF0000"/>
                </a:solidFill>
              </a:rPr>
              <a:t>nurse</a:t>
            </a:r>
            <a:r>
              <a:rPr lang="en-US" sz="3600" b="1" dirty="0"/>
              <a:t>*</a:t>
            </a:r>
            <a:r>
              <a:rPr lang="en-US" sz="3600" dirty="0"/>
              <a:t>"[</a:t>
            </a:r>
            <a:r>
              <a:rPr lang="en-US" sz="3600" dirty="0" err="1"/>
              <a:t>tiab</a:t>
            </a:r>
            <a:r>
              <a:rPr lang="en-US" sz="3600" dirty="0"/>
              <a:t>] </a:t>
            </a:r>
            <a:r>
              <a:rPr lang="en-US" sz="3600" b="1" dirty="0"/>
              <a:t>OR</a:t>
            </a:r>
            <a:r>
              <a:rPr lang="en-US" sz="3600" dirty="0"/>
              <a:t> "</a:t>
            </a:r>
            <a:r>
              <a:rPr lang="en-US" sz="3600" dirty="0" err="1">
                <a:solidFill>
                  <a:srgbClr val="FF0000"/>
                </a:solidFill>
              </a:rPr>
              <a:t>crna</a:t>
            </a:r>
            <a:r>
              <a:rPr lang="en-US" sz="3600" dirty="0"/>
              <a:t>"[</a:t>
            </a:r>
            <a:r>
              <a:rPr lang="en-US" sz="3600" dirty="0" err="1"/>
              <a:t>tiab</a:t>
            </a:r>
            <a:r>
              <a:rPr lang="en-US" sz="3600" dirty="0"/>
              <a:t>]) </a:t>
            </a:r>
          </a:p>
          <a:p>
            <a:pPr eaLnBrk="0" fontAlgn="base" hangingPunct="0">
              <a:spcBef>
                <a:spcPct val="0"/>
              </a:spcBef>
              <a:spcAft>
                <a:spcPct val="0"/>
              </a:spcAft>
            </a:pPr>
            <a:r>
              <a:rPr lang="fr-FR" altLang="fr-FR" sz="4400" b="1" spc="300" dirty="0">
                <a:highlight>
                  <a:srgbClr val="FFFF00"/>
                </a:highlight>
                <a:latin typeface="Verdana" panose="020B0604030504040204" pitchFamily="34" charset="0"/>
                <a:ea typeface="Verdana" panose="020B0604030504040204" pitchFamily="34" charset="0"/>
              </a:rPr>
              <a:t>AND</a:t>
            </a:r>
            <a:r>
              <a:rPr lang="fr-FR" altLang="fr-FR" sz="3600" spc="300" dirty="0">
                <a:latin typeface="Verdana" panose="020B0604030504040204" pitchFamily="34" charset="0"/>
                <a:ea typeface="Verdana" panose="020B0604030504040204" pitchFamily="34" charset="0"/>
              </a:rPr>
              <a:t> </a:t>
            </a:r>
          </a:p>
          <a:p>
            <a:pPr eaLnBrk="0" fontAlgn="base" hangingPunct="0">
              <a:spcBef>
                <a:spcPct val="0"/>
              </a:spcBef>
              <a:spcAft>
                <a:spcPct val="0"/>
              </a:spcAft>
            </a:pPr>
            <a:r>
              <a:rPr lang="fr-FR" altLang="fr-FR" sz="3600" spc="300" dirty="0">
                <a:latin typeface="Verdana" panose="020B0604030504040204" pitchFamily="34" charset="0"/>
                <a:ea typeface="Verdana" panose="020B0604030504040204" pitchFamily="34" charset="0"/>
              </a:rPr>
              <a:t>("</a:t>
            </a:r>
            <a:r>
              <a:rPr lang="fr-FR" altLang="fr-FR" sz="3600" spc="300" dirty="0" err="1">
                <a:solidFill>
                  <a:srgbClr val="00B050"/>
                </a:solidFill>
                <a:latin typeface="Verdana" panose="020B0604030504040204" pitchFamily="34" charset="0"/>
                <a:ea typeface="Verdana" panose="020B0604030504040204" pitchFamily="34" charset="0"/>
              </a:rPr>
              <a:t>laryngismus</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mh</a:t>
            </a:r>
            <a:r>
              <a:rPr lang="fr-FR" altLang="fr-FR" sz="3600" spc="300" dirty="0">
                <a:latin typeface="Verdana" panose="020B0604030504040204" pitchFamily="34" charset="0"/>
                <a:ea typeface="Verdana" panose="020B0604030504040204" pitchFamily="34" charset="0"/>
              </a:rPr>
              <a:t>] </a:t>
            </a:r>
            <a:r>
              <a:rPr lang="fr-FR" altLang="fr-FR" sz="3600" b="1" spc="300" dirty="0">
                <a:latin typeface="Verdana" panose="020B0604030504040204" pitchFamily="34" charset="0"/>
                <a:ea typeface="Verdana" panose="020B0604030504040204" pitchFamily="34" charset="0"/>
              </a:rPr>
              <a:t>OR</a:t>
            </a:r>
            <a:r>
              <a:rPr lang="fr-FR" altLang="fr-FR" sz="3600" spc="300" dirty="0">
                <a:latin typeface="Verdana" panose="020B0604030504040204" pitchFamily="34" charset="0"/>
                <a:ea typeface="Verdana" panose="020B0604030504040204" pitchFamily="34" charset="0"/>
              </a:rPr>
              <a:t> "</a:t>
            </a:r>
            <a:r>
              <a:rPr lang="fr-FR" altLang="fr-FR" sz="3600" spc="300" dirty="0" err="1">
                <a:solidFill>
                  <a:srgbClr val="00B050"/>
                </a:solidFill>
                <a:latin typeface="Verdana" panose="020B0604030504040204" pitchFamily="34" charset="0"/>
                <a:ea typeface="Verdana" panose="020B0604030504040204" pitchFamily="34" charset="0"/>
              </a:rPr>
              <a:t>laryng</a:t>
            </a:r>
            <a:r>
              <a:rPr lang="fr-FR" altLang="fr-FR" sz="3600" b="1" spc="300" dirty="0">
                <a:latin typeface="Verdana" panose="020B0604030504040204" pitchFamily="34" charset="0"/>
                <a:ea typeface="Verdana" panose="020B0604030504040204" pitchFamily="34" charset="0"/>
              </a:rPr>
              <a:t>*</a:t>
            </a:r>
            <a:r>
              <a:rPr lang="fr-FR" altLang="fr-FR" sz="3600" spc="300" dirty="0">
                <a:latin typeface="Verdana" panose="020B0604030504040204" pitchFamily="34" charset="0"/>
                <a:ea typeface="Verdana" panose="020B0604030504040204" pitchFamily="34" charset="0"/>
              </a:rPr>
              <a:t>"[</a:t>
            </a:r>
            <a:r>
              <a:rPr lang="fr-FR" altLang="fr-FR" sz="3600" spc="300" dirty="0" err="1">
                <a:latin typeface="Verdana" panose="020B0604030504040204" pitchFamily="34" charset="0"/>
                <a:ea typeface="Verdana" panose="020B0604030504040204" pitchFamily="34" charset="0"/>
              </a:rPr>
              <a:t>tiab</a:t>
            </a:r>
            <a:r>
              <a:rPr lang="fr-FR" altLang="fr-FR" sz="3600" spc="300" dirty="0">
                <a:latin typeface="Verdana" panose="020B0604030504040204" pitchFamily="34" charset="0"/>
                <a:ea typeface="Verdana" panose="020B0604030504040204" pitchFamily="34" charset="0"/>
              </a:rPr>
              <a:t>]) </a:t>
            </a:r>
          </a:p>
        </p:txBody>
      </p:sp>
      <p:sp>
        <p:nvSpPr>
          <p:cNvPr id="2" name="Espace réservé du numéro de diapositive 1">
            <a:extLst>
              <a:ext uri="{FF2B5EF4-FFF2-40B4-BE49-F238E27FC236}">
                <a16:creationId xmlns:a16="http://schemas.microsoft.com/office/drawing/2014/main" id="{47C9475F-1B82-A238-4D3C-43A3CC8CB028}"/>
              </a:ext>
              <a:ext uri="{C183D7F6-B498-43B3-948B-1728B52AA6E4}">
                <adec:decorative xmlns:adec="http://schemas.microsoft.com/office/drawing/2017/decorative" val="1"/>
              </a:ext>
            </a:extLst>
          </p:cNvPr>
          <p:cNvSpPr>
            <a:spLocks noGrp="1"/>
          </p:cNvSpPr>
          <p:nvPr>
            <p:ph type="sldNum" sz="quarter" idx="12"/>
          </p:nvPr>
        </p:nvSpPr>
        <p:spPr/>
        <p:txBody>
          <a:bodyPr/>
          <a:lstStyle/>
          <a:p>
            <a:fld id="{E3F29979-364B-45C4-8C10-6C1C99CD6052}" type="slidenum">
              <a:rPr lang="fr-FR" smtClean="0"/>
              <a:t>22</a:t>
            </a:fld>
            <a:endParaRPr lang="fr-FR"/>
          </a:p>
        </p:txBody>
      </p:sp>
    </p:spTree>
    <p:extLst>
      <p:ext uri="{BB962C8B-B14F-4D97-AF65-F5344CB8AC3E}">
        <p14:creationId xmlns:p14="http://schemas.microsoft.com/office/powerpoint/2010/main" val="3570044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E62CD5D-9DB2-BDC7-E3F6-3F7A35BBF693}"/>
              </a:ext>
            </a:extLst>
          </p:cNvPr>
          <p:cNvSpPr>
            <a:spLocks noGrp="1"/>
          </p:cNvSpPr>
          <p:nvPr>
            <p:ph type="title" idx="4294967295"/>
          </p:nvPr>
        </p:nvSpPr>
        <p:spPr>
          <a:xfrm>
            <a:off x="677334" y="-1320800"/>
            <a:ext cx="9251858" cy="1320800"/>
          </a:xfrm>
        </p:spPr>
        <p:txBody>
          <a:bodyPr vert="horz" lIns="91440" tIns="45720" rIns="91440" bIns="45720" rtlCol="0" anchor="b">
            <a:normAutofit/>
          </a:bodyPr>
          <a:lstStyle/>
          <a:p>
            <a:r>
              <a:rPr lang="fr-FR" dirty="0"/>
              <a:t>Précision des termes de recherche</a:t>
            </a:r>
          </a:p>
        </p:txBody>
      </p:sp>
      <p:sp>
        <p:nvSpPr>
          <p:cNvPr id="3" name="Rectangle 1">
            <a:extLst>
              <a:ext uri="{FF2B5EF4-FFF2-40B4-BE49-F238E27FC236}">
                <a16:creationId xmlns:a16="http://schemas.microsoft.com/office/drawing/2014/main" id="{D8C81E47-B232-CC49-B3EB-8B3D9EEE5150}"/>
              </a:ext>
            </a:extLst>
          </p:cNvPr>
          <p:cNvSpPr>
            <a:spLocks noChangeArrowheads="1"/>
          </p:cNvSpPr>
          <p:nvPr/>
        </p:nvSpPr>
        <p:spPr bwMode="auto">
          <a:xfrm>
            <a:off x="752031" y="1273295"/>
            <a:ext cx="9314916" cy="4311416"/>
          </a:xfrm>
          <a:prstGeom prst="rect">
            <a:avLst/>
          </a:prstGeom>
          <a:noFill/>
          <a:ln>
            <a:noFill/>
          </a:ln>
          <a:effectLst/>
        </p:spPr>
        <p:txBody>
          <a:bodyPr vert="horz" wrap="square" lIns="0" tIns="0" rIns="0" bIns="63480" numCol="1" anchor="ctr" anchorCtr="0" compatLnSpc="1">
            <a:prstTxWarp prst="textNoShape">
              <a:avLst/>
            </a:prstTxWarp>
            <a:spAutoFit/>
          </a:bodyPr>
          <a:lstStyle/>
          <a:p>
            <a:pPr eaLnBrk="0" fontAlgn="base" hangingPunct="0">
              <a:spcBef>
                <a:spcPct val="0"/>
              </a:spcBef>
              <a:spcAft>
                <a:spcPct val="0"/>
              </a:spcAft>
            </a:pPr>
            <a:r>
              <a:rPr lang="en-US" sz="2800" dirty="0" err="1"/>
              <a:t>crna</a:t>
            </a:r>
            <a:r>
              <a:rPr lang="en-US" sz="2800" dirty="0"/>
              <a:t> : Certified Registered Nurse Anesthetists</a:t>
            </a:r>
          </a:p>
          <a:p>
            <a:pPr eaLnBrk="0" fontAlgn="base" hangingPunct="0">
              <a:spcBef>
                <a:spcPct val="0"/>
              </a:spcBef>
              <a:spcAft>
                <a:spcPct val="0"/>
              </a:spcAft>
            </a:pPr>
            <a:endParaRPr lang="en-US" sz="2800" dirty="0"/>
          </a:p>
          <a:p>
            <a:pPr eaLnBrk="0" fontAlgn="base" hangingPunct="0">
              <a:spcBef>
                <a:spcPct val="0"/>
              </a:spcBef>
              <a:spcAft>
                <a:spcPct val="0"/>
              </a:spcAft>
            </a:pPr>
            <a:r>
              <a:rPr lang="en-US" sz="2800" dirty="0"/>
              <a:t>"</a:t>
            </a:r>
            <a:r>
              <a:rPr lang="en-US" sz="2800" dirty="0" err="1"/>
              <a:t>anesthe</a:t>
            </a:r>
            <a:r>
              <a:rPr lang="en-US" sz="2800" b="1" dirty="0"/>
              <a:t>*</a:t>
            </a:r>
            <a:r>
              <a:rPr lang="en-US" sz="2800" dirty="0"/>
              <a:t>"[</a:t>
            </a:r>
            <a:r>
              <a:rPr lang="en-US" sz="2800" dirty="0" err="1"/>
              <a:t>tiab</a:t>
            </a:r>
            <a:r>
              <a:rPr lang="en-US" sz="2800" dirty="0"/>
              <a:t>] : </a:t>
            </a:r>
          </a:p>
          <a:p>
            <a:pPr eaLnBrk="0" fontAlgn="base" hangingPunct="0">
              <a:spcBef>
                <a:spcPct val="0"/>
              </a:spcBef>
              <a:spcAft>
                <a:spcPct val="0"/>
              </a:spcAft>
            </a:pPr>
            <a:r>
              <a:rPr lang="en-US" sz="2800" dirty="0"/>
              <a:t>anesthetist + anesthetists </a:t>
            </a:r>
          </a:p>
          <a:p>
            <a:pPr eaLnBrk="0" fontAlgn="base" hangingPunct="0">
              <a:spcBef>
                <a:spcPct val="0"/>
              </a:spcBef>
              <a:spcAft>
                <a:spcPct val="0"/>
              </a:spcAft>
            </a:pPr>
            <a:r>
              <a:rPr lang="en-US" sz="2800" dirty="0"/>
              <a:t>+ </a:t>
            </a:r>
            <a:r>
              <a:rPr lang="en-US" sz="2800" dirty="0" err="1"/>
              <a:t>anesthesist</a:t>
            </a:r>
            <a:r>
              <a:rPr lang="en-US" sz="2800" dirty="0"/>
              <a:t> + </a:t>
            </a:r>
            <a:r>
              <a:rPr lang="en-US" sz="2800" dirty="0" err="1"/>
              <a:t>anesthesists</a:t>
            </a:r>
            <a:r>
              <a:rPr lang="en-US" sz="2800" dirty="0"/>
              <a:t> </a:t>
            </a:r>
          </a:p>
          <a:p>
            <a:pPr eaLnBrk="0" fontAlgn="base" hangingPunct="0">
              <a:spcBef>
                <a:spcPct val="0"/>
              </a:spcBef>
              <a:spcAft>
                <a:spcPct val="0"/>
              </a:spcAft>
            </a:pPr>
            <a:r>
              <a:rPr lang="en-US" sz="2800" dirty="0"/>
              <a:t>+ anesthesiologist + anesthesiologists</a:t>
            </a:r>
          </a:p>
          <a:p>
            <a:pPr eaLnBrk="0" fontAlgn="base" hangingPunct="0">
              <a:spcBef>
                <a:spcPct val="0"/>
              </a:spcBef>
              <a:spcAft>
                <a:spcPct val="0"/>
              </a:spcAft>
            </a:pPr>
            <a:r>
              <a:rPr lang="en-US" sz="2800" dirty="0"/>
              <a:t>+ anesthesia  </a:t>
            </a:r>
          </a:p>
          <a:p>
            <a:pPr eaLnBrk="0" fontAlgn="base" hangingPunct="0">
              <a:spcBef>
                <a:spcPct val="0"/>
              </a:spcBef>
              <a:spcAft>
                <a:spcPct val="0"/>
              </a:spcAft>
            </a:pPr>
            <a:r>
              <a:rPr lang="en-US" sz="2800" dirty="0"/>
              <a:t>+ anesthesiology </a:t>
            </a:r>
          </a:p>
          <a:p>
            <a:pPr eaLnBrk="0" fontAlgn="base" hangingPunct="0">
              <a:spcBef>
                <a:spcPct val="0"/>
              </a:spcBef>
              <a:spcAft>
                <a:spcPct val="0"/>
              </a:spcAft>
            </a:pPr>
            <a:r>
              <a:rPr lang="en-US" sz="2800" dirty="0"/>
              <a:t>+ anesthetic</a:t>
            </a:r>
            <a:endParaRPr lang="en-US" altLang="fr-FR" sz="3600" spc="300" dirty="0">
              <a:latin typeface="Verdana" panose="020B0604030504040204" pitchFamily="34" charset="0"/>
              <a:ea typeface="Verdana" panose="020B0604030504040204" pitchFamily="34" charset="0"/>
            </a:endParaRPr>
          </a:p>
          <a:p>
            <a:pPr eaLnBrk="0" fontAlgn="base" hangingPunct="0">
              <a:spcBef>
                <a:spcPct val="0"/>
              </a:spcBef>
              <a:spcAft>
                <a:spcPct val="0"/>
              </a:spcAft>
            </a:pPr>
            <a:r>
              <a:rPr lang="en-US" altLang="fr-FR" sz="2400" spc="300" dirty="0" err="1">
                <a:solidFill>
                  <a:schemeClr val="tx1">
                    <a:lumMod val="65000"/>
                    <a:lumOff val="35000"/>
                  </a:schemeClr>
                </a:solidFill>
                <a:latin typeface="Verdana" panose="020B0604030504040204" pitchFamily="34" charset="0"/>
                <a:ea typeface="Verdana" panose="020B0604030504040204" pitchFamily="34" charset="0"/>
              </a:rPr>
              <a:t>Liste</a:t>
            </a:r>
            <a:r>
              <a:rPr lang="en-US" altLang="fr-FR" sz="2400" spc="300" dirty="0">
                <a:solidFill>
                  <a:schemeClr val="tx1">
                    <a:lumMod val="65000"/>
                    <a:lumOff val="35000"/>
                  </a:schemeClr>
                </a:solidFill>
                <a:latin typeface="Verdana" panose="020B0604030504040204" pitchFamily="34" charset="0"/>
                <a:ea typeface="Verdana" panose="020B0604030504040204" pitchFamily="34" charset="0"/>
              </a:rPr>
              <a:t> non exhaustive</a:t>
            </a:r>
            <a:endParaRPr lang="fr-FR" altLang="fr-FR" sz="2400" spc="300" dirty="0">
              <a:solidFill>
                <a:schemeClr val="tx1">
                  <a:lumMod val="65000"/>
                  <a:lumOff val="35000"/>
                </a:schemeClr>
              </a:solidFill>
              <a:latin typeface="Verdana" panose="020B0604030504040204" pitchFamily="34" charset="0"/>
              <a:ea typeface="Verdana" panose="020B0604030504040204" pitchFamily="34" charset="0"/>
            </a:endParaRPr>
          </a:p>
        </p:txBody>
      </p:sp>
      <p:sp>
        <p:nvSpPr>
          <p:cNvPr id="2" name="Espace réservé du numéro de diapositive 1">
            <a:extLst>
              <a:ext uri="{FF2B5EF4-FFF2-40B4-BE49-F238E27FC236}">
                <a16:creationId xmlns:a16="http://schemas.microsoft.com/office/drawing/2014/main" id="{47C9475F-1B82-A238-4D3C-43A3CC8CB028}"/>
              </a:ext>
              <a:ext uri="{C183D7F6-B498-43B3-948B-1728B52AA6E4}">
                <adec:decorative xmlns:adec="http://schemas.microsoft.com/office/drawing/2017/decorative" val="1"/>
              </a:ext>
            </a:extLst>
          </p:cNvPr>
          <p:cNvSpPr>
            <a:spLocks noGrp="1"/>
          </p:cNvSpPr>
          <p:nvPr>
            <p:ph type="sldNum" sz="quarter" idx="12"/>
          </p:nvPr>
        </p:nvSpPr>
        <p:spPr/>
        <p:txBody>
          <a:bodyPr/>
          <a:lstStyle/>
          <a:p>
            <a:fld id="{E3F29979-364B-45C4-8C10-6C1C99CD6052}" type="slidenum">
              <a:rPr lang="fr-FR" smtClean="0"/>
              <a:t>23</a:t>
            </a:fld>
            <a:endParaRPr lang="fr-FR"/>
          </a:p>
        </p:txBody>
      </p:sp>
    </p:spTree>
    <p:extLst>
      <p:ext uri="{BB962C8B-B14F-4D97-AF65-F5344CB8AC3E}">
        <p14:creationId xmlns:p14="http://schemas.microsoft.com/office/powerpoint/2010/main" val="1197840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normAutofit/>
          </a:bodyPr>
          <a:lstStyle/>
          <a:p>
            <a:r>
              <a:rPr lang="fr-FR" sz="6000" b="1" dirty="0"/>
              <a:t>Cochrane Library</a:t>
            </a:r>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normAutofit fontScale="92500" lnSpcReduction="10000"/>
          </a:bodyPr>
          <a:lstStyle/>
          <a:p>
            <a:r>
              <a:rPr lang="fr-FR" dirty="0"/>
              <a:t>Essais cliniques (trials) et revues systématiques de littérature (</a:t>
            </a:r>
            <a:r>
              <a:rPr lang="fr-FR" dirty="0" err="1"/>
              <a:t>reviews</a:t>
            </a:r>
            <a:r>
              <a:rPr lang="fr-FR" dirty="0"/>
              <a:t>)</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24</a:t>
            </a:fld>
            <a:endParaRPr lang="fr-FR"/>
          </a:p>
        </p:txBody>
      </p:sp>
    </p:spTree>
    <p:extLst>
      <p:ext uri="{BB962C8B-B14F-4D97-AF65-F5344CB8AC3E}">
        <p14:creationId xmlns:p14="http://schemas.microsoft.com/office/powerpoint/2010/main" val="1193148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Essais cliniques et Cochrane </a:t>
            </a:r>
            <a:r>
              <a:rPr lang="fr-FR" b="1" dirty="0" err="1"/>
              <a:t>reviews</a:t>
            </a:r>
            <a:endParaRPr lang="fr-FR" b="1" dirty="0"/>
          </a:p>
        </p:txBody>
      </p:sp>
      <p:sp>
        <p:nvSpPr>
          <p:cNvPr id="5" name="Espace réservé du contenu 4">
            <a:extLst>
              <a:ext uri="{FF2B5EF4-FFF2-40B4-BE49-F238E27FC236}">
                <a16:creationId xmlns:a16="http://schemas.microsoft.com/office/drawing/2014/main" id="{6B9C408B-B46A-0526-23B2-3A90EFAE4A33}"/>
              </a:ext>
            </a:extLst>
          </p:cNvPr>
          <p:cNvSpPr>
            <a:spLocks noGrp="1"/>
          </p:cNvSpPr>
          <p:nvPr>
            <p:ph idx="1"/>
          </p:nvPr>
        </p:nvSpPr>
        <p:spPr>
          <a:xfrm>
            <a:off x="677333" y="2949961"/>
            <a:ext cx="9842540" cy="3572000"/>
          </a:xfrm>
        </p:spPr>
        <p:txBody>
          <a:bodyPr>
            <a:normAutofit/>
          </a:bodyPr>
          <a:lstStyle/>
          <a:p>
            <a:pPr marL="457200" indent="-457200">
              <a:buFont typeface="Wingdings" panose="05000000000000000000" pitchFamily="2" charset="2"/>
              <a:buChar char="v"/>
            </a:pPr>
            <a:r>
              <a:rPr lang="fr-FR" dirty="0"/>
              <a:t>Les revues de littérature Cochrane suivent un cadre méthodologique stricte.</a:t>
            </a:r>
          </a:p>
          <a:p>
            <a:pPr marL="457200" indent="-457200">
              <a:buFont typeface="Wingdings" panose="05000000000000000000" pitchFamily="2" charset="2"/>
              <a:buChar char="v"/>
            </a:pPr>
            <a:r>
              <a:rPr lang="fr-FR" dirty="0"/>
              <a:t>Les essais cliniques permettent de consulter des résultats et données brutes.</a:t>
            </a:r>
          </a:p>
        </p:txBody>
      </p:sp>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25</a:t>
            </a:fld>
            <a:endParaRPr lang="fr-FR" dirty="0"/>
          </a:p>
        </p:txBody>
      </p:sp>
      <p:pic>
        <p:nvPicPr>
          <p:cNvPr id="6" name="Image 5">
            <a:extLst>
              <a:ext uri="{FF2B5EF4-FFF2-40B4-BE49-F238E27FC236}">
                <a16:creationId xmlns:a16="http://schemas.microsoft.com/office/drawing/2014/main" id="{6EB5535B-9DB4-723E-2256-C95AF91410AC}"/>
              </a:ext>
            </a:extLst>
          </p:cNvPr>
          <p:cNvPicPr>
            <a:picLocks noChangeAspect="1"/>
          </p:cNvPicPr>
          <p:nvPr/>
        </p:nvPicPr>
        <p:blipFill>
          <a:blip r:embed="rId2"/>
          <a:stretch>
            <a:fillRect/>
          </a:stretch>
        </p:blipFill>
        <p:spPr>
          <a:xfrm>
            <a:off x="677333" y="1578020"/>
            <a:ext cx="9891640" cy="1043259"/>
          </a:xfrm>
          <a:prstGeom prst="rect">
            <a:avLst/>
          </a:prstGeom>
        </p:spPr>
      </p:pic>
    </p:spTree>
    <p:extLst>
      <p:ext uri="{BB962C8B-B14F-4D97-AF65-F5344CB8AC3E}">
        <p14:creationId xmlns:p14="http://schemas.microsoft.com/office/powerpoint/2010/main" val="3131995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93F861-E70F-B1E3-1221-4FD9793BDB14}"/>
              </a:ext>
            </a:extLst>
          </p:cNvPr>
          <p:cNvSpPr>
            <a:spLocks noGrp="1"/>
          </p:cNvSpPr>
          <p:nvPr>
            <p:ph type="title"/>
          </p:nvPr>
        </p:nvSpPr>
        <p:spPr/>
        <p:txBody>
          <a:bodyPr>
            <a:normAutofit fontScale="90000"/>
          </a:bodyPr>
          <a:lstStyle/>
          <a:p>
            <a:r>
              <a:rPr lang="fr-FR" sz="6000" b="1" dirty="0"/>
              <a:t>HAL (Hyper Articles en Ligne)</a:t>
            </a:r>
          </a:p>
        </p:txBody>
      </p:sp>
      <p:sp>
        <p:nvSpPr>
          <p:cNvPr id="3" name="Espace réservé du texte 2">
            <a:extLst>
              <a:ext uri="{FF2B5EF4-FFF2-40B4-BE49-F238E27FC236}">
                <a16:creationId xmlns:a16="http://schemas.microsoft.com/office/drawing/2014/main" id="{50242B0A-200A-736B-70CB-C2732243DF51}"/>
              </a:ext>
            </a:extLst>
          </p:cNvPr>
          <p:cNvSpPr>
            <a:spLocks noGrp="1"/>
          </p:cNvSpPr>
          <p:nvPr>
            <p:ph type="body" idx="1"/>
          </p:nvPr>
        </p:nvSpPr>
        <p:spPr/>
        <p:txBody>
          <a:bodyPr/>
          <a:lstStyle/>
          <a:p>
            <a:r>
              <a:rPr lang="fr-FR" dirty="0"/>
              <a:t>Plateforme d’archive ouverte nationale</a:t>
            </a:r>
          </a:p>
        </p:txBody>
      </p:sp>
      <p:sp>
        <p:nvSpPr>
          <p:cNvPr id="4" name="Espace réservé du numéro de diapositive 3">
            <a:extLst>
              <a:ext uri="{FF2B5EF4-FFF2-40B4-BE49-F238E27FC236}">
                <a16:creationId xmlns:a16="http://schemas.microsoft.com/office/drawing/2014/main" id="{08D3B8E2-4F50-9453-39F7-2C08F1D55310}"/>
              </a:ext>
            </a:extLst>
          </p:cNvPr>
          <p:cNvSpPr>
            <a:spLocks noGrp="1"/>
          </p:cNvSpPr>
          <p:nvPr>
            <p:ph type="sldNum" sz="quarter" idx="12"/>
          </p:nvPr>
        </p:nvSpPr>
        <p:spPr/>
        <p:txBody>
          <a:bodyPr/>
          <a:lstStyle/>
          <a:p>
            <a:fld id="{E3F29979-364B-45C4-8C10-6C1C99CD6052}" type="slidenum">
              <a:rPr lang="fr-FR" smtClean="0"/>
              <a:t>26</a:t>
            </a:fld>
            <a:endParaRPr lang="fr-FR"/>
          </a:p>
        </p:txBody>
      </p:sp>
    </p:spTree>
    <p:extLst>
      <p:ext uri="{BB962C8B-B14F-4D97-AF65-F5344CB8AC3E}">
        <p14:creationId xmlns:p14="http://schemas.microsoft.com/office/powerpoint/2010/main" val="906731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D1BE32-3981-FA89-4741-DFE42965DBD7}"/>
              </a:ext>
            </a:extLst>
          </p:cNvPr>
          <p:cNvSpPr>
            <a:spLocks noGrp="1"/>
          </p:cNvSpPr>
          <p:nvPr>
            <p:ph type="title"/>
          </p:nvPr>
        </p:nvSpPr>
        <p:spPr/>
        <p:txBody>
          <a:bodyPr/>
          <a:lstStyle/>
          <a:p>
            <a:r>
              <a:rPr lang="fr-FR" b="1" dirty="0"/>
              <a:t>Science ouverte : le partage libre des savoirs</a:t>
            </a:r>
          </a:p>
        </p:txBody>
      </p:sp>
      <p:sp>
        <p:nvSpPr>
          <p:cNvPr id="3" name="Espace réservé du contenu 2">
            <a:extLst>
              <a:ext uri="{FF2B5EF4-FFF2-40B4-BE49-F238E27FC236}">
                <a16:creationId xmlns:a16="http://schemas.microsoft.com/office/drawing/2014/main" id="{A8F09619-C9AC-754A-26F6-5BEE90F25DF5}"/>
              </a:ext>
            </a:extLst>
          </p:cNvPr>
          <p:cNvSpPr>
            <a:spLocks noGrp="1"/>
          </p:cNvSpPr>
          <p:nvPr>
            <p:ph idx="1"/>
          </p:nvPr>
        </p:nvSpPr>
        <p:spPr/>
        <p:txBody>
          <a:bodyPr/>
          <a:lstStyle/>
          <a:p>
            <a:r>
              <a:rPr lang="fr-FR" dirty="0"/>
              <a:t>L’archive ouverte française HAL est une plateforme pluridisciplinaire destinée au signalement et au dépôt d’articles scientifiques de niveau recherche et de thèses.</a:t>
            </a:r>
          </a:p>
        </p:txBody>
      </p:sp>
      <p:sp>
        <p:nvSpPr>
          <p:cNvPr id="4" name="Espace réservé du numéro de diapositive 3">
            <a:extLst>
              <a:ext uri="{FF2B5EF4-FFF2-40B4-BE49-F238E27FC236}">
                <a16:creationId xmlns:a16="http://schemas.microsoft.com/office/drawing/2014/main" id="{B328CC6D-D3DC-63CA-9762-824BE690360C}"/>
              </a:ext>
            </a:extLst>
          </p:cNvPr>
          <p:cNvSpPr>
            <a:spLocks noGrp="1"/>
          </p:cNvSpPr>
          <p:nvPr>
            <p:ph type="sldNum" sz="quarter" idx="12"/>
          </p:nvPr>
        </p:nvSpPr>
        <p:spPr/>
        <p:txBody>
          <a:bodyPr/>
          <a:lstStyle/>
          <a:p>
            <a:fld id="{058C6AAE-80D1-40D8-9C1C-2E18126A3A25}" type="slidenum">
              <a:rPr lang="fr-FR" smtClean="0"/>
              <a:pPr/>
              <a:t>27</a:t>
            </a:fld>
            <a:endParaRPr lang="fr-FR" dirty="0"/>
          </a:p>
        </p:txBody>
      </p:sp>
      <p:pic>
        <p:nvPicPr>
          <p:cNvPr id="6" name="Image 5">
            <a:hlinkClick r:id="rId2"/>
            <a:extLst>
              <a:ext uri="{FF2B5EF4-FFF2-40B4-BE49-F238E27FC236}">
                <a16:creationId xmlns:a16="http://schemas.microsoft.com/office/drawing/2014/main" id="{A0D6086E-1F20-ED5C-AAD9-5C40EE24E719}"/>
              </a:ext>
            </a:extLst>
          </p:cNvPr>
          <p:cNvPicPr>
            <a:picLocks noChangeAspect="1"/>
          </p:cNvPicPr>
          <p:nvPr/>
        </p:nvPicPr>
        <p:blipFill>
          <a:blip r:embed="rId3"/>
          <a:stretch>
            <a:fillRect/>
          </a:stretch>
        </p:blipFill>
        <p:spPr>
          <a:xfrm>
            <a:off x="3314700" y="4627516"/>
            <a:ext cx="5562600" cy="1790700"/>
          </a:xfrm>
          <a:prstGeom prst="rect">
            <a:avLst/>
          </a:prstGeom>
        </p:spPr>
      </p:pic>
    </p:spTree>
    <p:extLst>
      <p:ext uri="{BB962C8B-B14F-4D97-AF65-F5344CB8AC3E}">
        <p14:creationId xmlns:p14="http://schemas.microsoft.com/office/powerpoint/2010/main" val="29130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93F861-E70F-B1E3-1221-4FD9793BDB14}"/>
              </a:ext>
            </a:extLst>
          </p:cNvPr>
          <p:cNvSpPr>
            <a:spLocks noGrp="1"/>
          </p:cNvSpPr>
          <p:nvPr>
            <p:ph type="title"/>
          </p:nvPr>
        </p:nvSpPr>
        <p:spPr/>
        <p:txBody>
          <a:bodyPr>
            <a:normAutofit fontScale="90000"/>
          </a:bodyPr>
          <a:lstStyle/>
          <a:p>
            <a:r>
              <a:rPr lang="fr-FR" sz="6000" b="1" dirty="0"/>
              <a:t>Google Scholar et Open Alex</a:t>
            </a:r>
          </a:p>
        </p:txBody>
      </p:sp>
      <p:sp>
        <p:nvSpPr>
          <p:cNvPr id="3" name="Espace réservé du texte 2">
            <a:extLst>
              <a:ext uri="{FF2B5EF4-FFF2-40B4-BE49-F238E27FC236}">
                <a16:creationId xmlns:a16="http://schemas.microsoft.com/office/drawing/2014/main" id="{50242B0A-200A-736B-70CB-C2732243DF51}"/>
              </a:ext>
            </a:extLst>
          </p:cNvPr>
          <p:cNvSpPr>
            <a:spLocks noGrp="1"/>
          </p:cNvSpPr>
          <p:nvPr>
            <p:ph type="body" idx="1"/>
          </p:nvPr>
        </p:nvSpPr>
        <p:spPr/>
        <p:txBody>
          <a:bodyPr/>
          <a:lstStyle/>
          <a:p>
            <a:r>
              <a:rPr lang="fr-FR" dirty="0"/>
              <a:t>Des outils de recherche multidisciplinaires</a:t>
            </a:r>
          </a:p>
        </p:txBody>
      </p:sp>
      <p:sp>
        <p:nvSpPr>
          <p:cNvPr id="4" name="Espace réservé du numéro de diapositive 3">
            <a:extLst>
              <a:ext uri="{FF2B5EF4-FFF2-40B4-BE49-F238E27FC236}">
                <a16:creationId xmlns:a16="http://schemas.microsoft.com/office/drawing/2014/main" id="{08D3B8E2-4F50-9453-39F7-2C08F1D55310}"/>
              </a:ext>
            </a:extLst>
          </p:cNvPr>
          <p:cNvSpPr>
            <a:spLocks noGrp="1"/>
          </p:cNvSpPr>
          <p:nvPr>
            <p:ph type="sldNum" sz="quarter" idx="12"/>
          </p:nvPr>
        </p:nvSpPr>
        <p:spPr/>
        <p:txBody>
          <a:bodyPr/>
          <a:lstStyle/>
          <a:p>
            <a:fld id="{E3F29979-364B-45C4-8C10-6C1C99CD6052}" type="slidenum">
              <a:rPr lang="fr-FR" smtClean="0"/>
              <a:t>28</a:t>
            </a:fld>
            <a:endParaRPr lang="fr-FR"/>
          </a:p>
        </p:txBody>
      </p:sp>
    </p:spTree>
    <p:extLst>
      <p:ext uri="{BB962C8B-B14F-4D97-AF65-F5344CB8AC3E}">
        <p14:creationId xmlns:p14="http://schemas.microsoft.com/office/powerpoint/2010/main" val="3145343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3D58E9-AB73-25E7-F5E8-6FFE3B4B86ED}"/>
              </a:ext>
            </a:extLst>
          </p:cNvPr>
          <p:cNvSpPr>
            <a:spLocks noGrp="1"/>
          </p:cNvSpPr>
          <p:nvPr>
            <p:ph type="title"/>
          </p:nvPr>
        </p:nvSpPr>
        <p:spPr/>
        <p:txBody>
          <a:bodyPr/>
          <a:lstStyle/>
          <a:p>
            <a:r>
              <a:rPr lang="fr-FR" b="1" dirty="0"/>
              <a:t>Moteurs de recherche et sciences ouvertes</a:t>
            </a:r>
          </a:p>
        </p:txBody>
      </p:sp>
      <p:sp>
        <p:nvSpPr>
          <p:cNvPr id="5" name="Espace réservé du contenu 4">
            <a:extLst>
              <a:ext uri="{FF2B5EF4-FFF2-40B4-BE49-F238E27FC236}">
                <a16:creationId xmlns:a16="http://schemas.microsoft.com/office/drawing/2014/main" id="{6B9C408B-B46A-0526-23B2-3A90EFAE4A33}"/>
              </a:ext>
            </a:extLst>
          </p:cNvPr>
          <p:cNvSpPr>
            <a:spLocks noGrp="1"/>
          </p:cNvSpPr>
          <p:nvPr>
            <p:ph idx="1"/>
          </p:nvPr>
        </p:nvSpPr>
        <p:spPr>
          <a:xfrm>
            <a:off x="677334" y="1976358"/>
            <a:ext cx="9842540" cy="4043521"/>
          </a:xfrm>
        </p:spPr>
        <p:txBody>
          <a:bodyPr>
            <a:normAutofit/>
          </a:bodyPr>
          <a:lstStyle/>
          <a:p>
            <a:pPr marL="457200" indent="-457200">
              <a:buFont typeface="Wingdings" panose="05000000000000000000" pitchFamily="2" charset="2"/>
              <a:buChar char="v"/>
            </a:pPr>
            <a:r>
              <a:rPr lang="fr-FR" dirty="0"/>
              <a:t>Google Scholar : interroge le web « dit » scientifique mais on ne connait pas les sources interrogées</a:t>
            </a:r>
          </a:p>
          <a:p>
            <a:pPr marL="457200" indent="-457200">
              <a:buFont typeface="Wingdings" panose="05000000000000000000" pitchFamily="2" charset="2"/>
              <a:buChar char="v"/>
            </a:pPr>
            <a:r>
              <a:rPr lang="fr-FR" dirty="0" err="1"/>
              <a:t>OpenAlex</a:t>
            </a:r>
            <a:r>
              <a:rPr lang="fr-FR" dirty="0"/>
              <a:t> : met en avant les contenus en Open Access (OA) et les sources interrogées sont connues.</a:t>
            </a:r>
          </a:p>
        </p:txBody>
      </p:sp>
      <p:sp>
        <p:nvSpPr>
          <p:cNvPr id="4" name="Espace réservé du numéro de diapositive 3">
            <a:extLst>
              <a:ext uri="{FF2B5EF4-FFF2-40B4-BE49-F238E27FC236}">
                <a16:creationId xmlns:a16="http://schemas.microsoft.com/office/drawing/2014/main" id="{7A5B8C04-82D1-721E-3939-7E121B2DC640}"/>
              </a:ext>
              <a:ext uri="{C183D7F6-B498-43B3-948B-1728B52AA6E4}">
                <adec:decorative xmlns:adec="http://schemas.microsoft.com/office/drawing/2017/decorative" val="1"/>
              </a:ext>
            </a:extLst>
          </p:cNvPr>
          <p:cNvSpPr>
            <a:spLocks noGrp="1"/>
          </p:cNvSpPr>
          <p:nvPr>
            <p:ph type="sldNum" sz="quarter" idx="12"/>
          </p:nvPr>
        </p:nvSpPr>
        <p:spPr/>
        <p:txBody>
          <a:bodyPr/>
          <a:lstStyle/>
          <a:p>
            <a:fld id="{058C6AAE-80D1-40D8-9C1C-2E18126A3A25}" type="slidenum">
              <a:rPr lang="fr-FR" smtClean="0"/>
              <a:pPr/>
              <a:t>29</a:t>
            </a:fld>
            <a:endParaRPr lang="fr-FR" dirty="0"/>
          </a:p>
        </p:txBody>
      </p:sp>
    </p:spTree>
    <p:extLst>
      <p:ext uri="{BB962C8B-B14F-4D97-AF65-F5344CB8AC3E}">
        <p14:creationId xmlns:p14="http://schemas.microsoft.com/office/powerpoint/2010/main" val="756831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normAutofit/>
          </a:bodyPr>
          <a:lstStyle/>
          <a:p>
            <a:r>
              <a:rPr lang="en-US" sz="5400" b="1" dirty="0"/>
              <a:t>Research Paper vs Review Article</a:t>
            </a:r>
            <a:endParaRPr lang="fr-FR" sz="6000" b="1" dirty="0"/>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lstStyle/>
          <a:p>
            <a:r>
              <a:rPr lang="fr-FR" dirty="0"/>
              <a:t>Article de recherche ou revue de littérature</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3</a:t>
            </a:fld>
            <a:endParaRPr lang="fr-FR"/>
          </a:p>
        </p:txBody>
      </p:sp>
    </p:spTree>
    <p:extLst>
      <p:ext uri="{BB962C8B-B14F-4D97-AF65-F5344CB8AC3E}">
        <p14:creationId xmlns:p14="http://schemas.microsoft.com/office/powerpoint/2010/main" val="4293801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CD0728-A8F5-AB84-E984-809BD34B8926}"/>
              </a:ext>
            </a:extLst>
          </p:cNvPr>
          <p:cNvSpPr>
            <a:spLocks noGrp="1"/>
          </p:cNvSpPr>
          <p:nvPr>
            <p:ph type="title"/>
          </p:nvPr>
        </p:nvSpPr>
        <p:spPr/>
        <p:txBody>
          <a:bodyPr/>
          <a:lstStyle/>
          <a:p>
            <a:r>
              <a:rPr lang="fr-FR" b="1" dirty="0"/>
              <a:t>Click &amp; Read</a:t>
            </a:r>
          </a:p>
        </p:txBody>
      </p:sp>
      <p:sp>
        <p:nvSpPr>
          <p:cNvPr id="3" name="Espace réservé du texte 2">
            <a:extLst>
              <a:ext uri="{FF2B5EF4-FFF2-40B4-BE49-F238E27FC236}">
                <a16:creationId xmlns:a16="http://schemas.microsoft.com/office/drawing/2014/main" id="{C03CAFB0-07F1-81C5-19BB-21BFC5DFAFD7}"/>
              </a:ext>
            </a:extLst>
          </p:cNvPr>
          <p:cNvSpPr>
            <a:spLocks noGrp="1"/>
          </p:cNvSpPr>
          <p:nvPr>
            <p:ph type="body" idx="1"/>
          </p:nvPr>
        </p:nvSpPr>
        <p:spPr/>
        <p:txBody>
          <a:bodyPr/>
          <a:lstStyle/>
          <a:p>
            <a:r>
              <a:rPr lang="fr-FR" dirty="0"/>
              <a:t>Une extension de navigateur</a:t>
            </a:r>
          </a:p>
        </p:txBody>
      </p:sp>
      <p:sp>
        <p:nvSpPr>
          <p:cNvPr id="4" name="Espace réservé du numéro de diapositive 3">
            <a:extLst>
              <a:ext uri="{FF2B5EF4-FFF2-40B4-BE49-F238E27FC236}">
                <a16:creationId xmlns:a16="http://schemas.microsoft.com/office/drawing/2014/main" id="{677962CE-A6F6-0795-871C-23CD40F59868}"/>
              </a:ext>
            </a:extLst>
          </p:cNvPr>
          <p:cNvSpPr>
            <a:spLocks noGrp="1"/>
          </p:cNvSpPr>
          <p:nvPr>
            <p:ph type="sldNum" sz="quarter" idx="12"/>
          </p:nvPr>
        </p:nvSpPr>
        <p:spPr/>
        <p:txBody>
          <a:bodyPr/>
          <a:lstStyle/>
          <a:p>
            <a:fld id="{E3F29979-364B-45C4-8C10-6C1C99CD6052}" type="slidenum">
              <a:rPr lang="fr-FR" smtClean="0"/>
              <a:t>30</a:t>
            </a:fld>
            <a:endParaRPr lang="fr-FR"/>
          </a:p>
        </p:txBody>
      </p:sp>
    </p:spTree>
    <p:extLst>
      <p:ext uri="{BB962C8B-B14F-4D97-AF65-F5344CB8AC3E}">
        <p14:creationId xmlns:p14="http://schemas.microsoft.com/office/powerpoint/2010/main" val="3204300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EC6C9D-8483-3B04-4033-69B4058698D6}"/>
              </a:ext>
            </a:extLst>
          </p:cNvPr>
          <p:cNvSpPr>
            <a:spLocks noGrp="1"/>
          </p:cNvSpPr>
          <p:nvPr>
            <p:ph type="title"/>
          </p:nvPr>
        </p:nvSpPr>
        <p:spPr/>
        <p:txBody>
          <a:bodyPr/>
          <a:lstStyle/>
          <a:p>
            <a:r>
              <a:rPr lang="fr-FR" b="1" dirty="0"/>
              <a:t>Un outil pour accéder au texte intégral</a:t>
            </a:r>
          </a:p>
        </p:txBody>
      </p:sp>
      <p:sp>
        <p:nvSpPr>
          <p:cNvPr id="3" name="Espace réservé du contenu 2">
            <a:extLst>
              <a:ext uri="{FF2B5EF4-FFF2-40B4-BE49-F238E27FC236}">
                <a16:creationId xmlns:a16="http://schemas.microsoft.com/office/drawing/2014/main" id="{E5D08761-B411-8E05-8AA2-2AC3A2D532D5}"/>
              </a:ext>
            </a:extLst>
          </p:cNvPr>
          <p:cNvSpPr>
            <a:spLocks noGrp="1"/>
          </p:cNvSpPr>
          <p:nvPr>
            <p:ph idx="1"/>
          </p:nvPr>
        </p:nvSpPr>
        <p:spPr>
          <a:xfrm>
            <a:off x="450429" y="1833151"/>
            <a:ext cx="9705659" cy="4585065"/>
          </a:xfrm>
        </p:spPr>
        <p:txBody>
          <a:bodyPr/>
          <a:lstStyle/>
          <a:p>
            <a:pPr algn="ctr"/>
            <a:endParaRPr lang="fr-FR" dirty="0"/>
          </a:p>
          <a:p>
            <a:pPr algn="ctr"/>
            <a:endParaRPr lang="fr-FR" dirty="0"/>
          </a:p>
          <a:p>
            <a:pPr algn="ctr"/>
            <a:endParaRPr lang="fr-FR" dirty="0"/>
          </a:p>
          <a:p>
            <a:pPr algn="ctr"/>
            <a:endParaRPr lang="fr-FR" dirty="0"/>
          </a:p>
          <a:p>
            <a:pPr algn="ctr"/>
            <a:endParaRPr lang="fr-FR" dirty="0"/>
          </a:p>
          <a:p>
            <a:pPr algn="ctr"/>
            <a:r>
              <a:rPr lang="fr-FR" dirty="0"/>
              <a:t>https://clickandread.inist.fr/</a:t>
            </a:r>
          </a:p>
          <a:p>
            <a:pPr algn="ctr"/>
            <a:endParaRPr lang="fr-FR" dirty="0"/>
          </a:p>
        </p:txBody>
      </p:sp>
      <p:sp>
        <p:nvSpPr>
          <p:cNvPr id="4" name="Espace réservé du numéro de diapositive 3">
            <a:extLst>
              <a:ext uri="{FF2B5EF4-FFF2-40B4-BE49-F238E27FC236}">
                <a16:creationId xmlns:a16="http://schemas.microsoft.com/office/drawing/2014/main" id="{119E9682-2BEF-61B4-16BA-D6A52CCF0406}"/>
              </a:ext>
            </a:extLst>
          </p:cNvPr>
          <p:cNvSpPr>
            <a:spLocks noGrp="1"/>
          </p:cNvSpPr>
          <p:nvPr>
            <p:ph type="sldNum" sz="quarter" idx="12"/>
          </p:nvPr>
        </p:nvSpPr>
        <p:spPr/>
        <p:txBody>
          <a:bodyPr/>
          <a:lstStyle/>
          <a:p>
            <a:fld id="{058C6AAE-80D1-40D8-9C1C-2E18126A3A25}" type="slidenum">
              <a:rPr lang="fr-FR" smtClean="0"/>
              <a:pPr/>
              <a:t>31</a:t>
            </a:fld>
            <a:endParaRPr lang="fr-FR" dirty="0"/>
          </a:p>
        </p:txBody>
      </p:sp>
      <p:pic>
        <p:nvPicPr>
          <p:cNvPr id="7" name="Image 6">
            <a:hlinkClick r:id="rId2"/>
            <a:extLst>
              <a:ext uri="{FF2B5EF4-FFF2-40B4-BE49-F238E27FC236}">
                <a16:creationId xmlns:a16="http://schemas.microsoft.com/office/drawing/2014/main" id="{DA1EDB60-538B-4990-9912-041446DD276A}"/>
              </a:ext>
            </a:extLst>
          </p:cNvPr>
          <p:cNvPicPr>
            <a:picLocks noChangeAspect="1"/>
          </p:cNvPicPr>
          <p:nvPr/>
        </p:nvPicPr>
        <p:blipFill>
          <a:blip r:embed="rId3"/>
          <a:stretch>
            <a:fillRect/>
          </a:stretch>
        </p:blipFill>
        <p:spPr>
          <a:xfrm>
            <a:off x="2571710" y="1488122"/>
            <a:ext cx="5466971" cy="4272203"/>
          </a:xfrm>
          <a:prstGeom prst="rect">
            <a:avLst/>
          </a:prstGeom>
        </p:spPr>
      </p:pic>
    </p:spTree>
    <p:extLst>
      <p:ext uri="{BB962C8B-B14F-4D97-AF65-F5344CB8AC3E}">
        <p14:creationId xmlns:p14="http://schemas.microsoft.com/office/powerpoint/2010/main" val="4211576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17B37F-47DB-4B2A-9F7C-E88C53195A3D}"/>
              </a:ext>
            </a:extLst>
          </p:cNvPr>
          <p:cNvSpPr>
            <a:spLocks noGrp="1"/>
          </p:cNvSpPr>
          <p:nvPr>
            <p:ph type="ctrTitle"/>
          </p:nvPr>
        </p:nvSpPr>
        <p:spPr/>
        <p:txBody>
          <a:bodyPr/>
          <a:lstStyle/>
          <a:p>
            <a:r>
              <a:rPr lang="fr-FR" b="1" dirty="0"/>
              <a:t>MERCI POUR VOTRE ATTENTION</a:t>
            </a:r>
          </a:p>
        </p:txBody>
      </p:sp>
      <p:sp>
        <p:nvSpPr>
          <p:cNvPr id="3" name="Sous-titre 2">
            <a:extLst>
              <a:ext uri="{FF2B5EF4-FFF2-40B4-BE49-F238E27FC236}">
                <a16:creationId xmlns:a16="http://schemas.microsoft.com/office/drawing/2014/main" id="{56535AF7-7124-27F0-923E-B7CEC0154990}"/>
              </a:ext>
            </a:extLst>
          </p:cNvPr>
          <p:cNvSpPr>
            <a:spLocks noGrp="1"/>
          </p:cNvSpPr>
          <p:nvPr>
            <p:ph type="subTitle" idx="1"/>
          </p:nvPr>
        </p:nvSpPr>
        <p:spPr/>
        <p:txBody>
          <a:bodyPr>
            <a:normAutofit fontScale="77500" lnSpcReduction="20000"/>
          </a:bodyPr>
          <a:lstStyle/>
          <a:p>
            <a:r>
              <a:rPr lang="fr-FR" sz="3200" spc="100" dirty="0">
                <a:latin typeface="Calibri" panose="020F0502020204030204" pitchFamily="34" charset="0"/>
                <a:cs typeface="Calibri" panose="020F0502020204030204" pitchFamily="34" charset="0"/>
                <a:hlinkClick r:id="rId2"/>
              </a:rPr>
              <a:t>Formulaire de demande de rendez-vous avec un bibliothécaire</a:t>
            </a:r>
            <a:endParaRPr lang="fr-FR" sz="3200" spc="100" dirty="0">
              <a:latin typeface="Calibri" panose="020F0502020204030204" pitchFamily="34" charset="0"/>
              <a:cs typeface="Calibri" panose="020F0502020204030204" pitchFamily="34" charset="0"/>
            </a:endParaRPr>
          </a:p>
          <a:p>
            <a:endParaRPr lang="fr-FR" dirty="0"/>
          </a:p>
        </p:txBody>
      </p:sp>
      <p:sp>
        <p:nvSpPr>
          <p:cNvPr id="5" name="Espace réservé du texte 4">
            <a:extLst>
              <a:ext uri="{FF2B5EF4-FFF2-40B4-BE49-F238E27FC236}">
                <a16:creationId xmlns:a16="http://schemas.microsoft.com/office/drawing/2014/main" id="{E14CD7DF-B002-8AFC-2693-97FE012CD282}"/>
              </a:ext>
            </a:extLst>
          </p:cNvPr>
          <p:cNvSpPr>
            <a:spLocks noGrp="1"/>
          </p:cNvSpPr>
          <p:nvPr>
            <p:ph type="body" sz="quarter" idx="13"/>
          </p:nvPr>
        </p:nvSpPr>
        <p:spPr/>
        <p:txBody>
          <a:bodyPr>
            <a:normAutofit fontScale="92500" lnSpcReduction="10000"/>
          </a:bodyPr>
          <a:lstStyle/>
          <a:p>
            <a:r>
              <a:rPr lang="fr-FR" dirty="0"/>
              <a:t>bapso-rensbump@univ-grenoble-alpes.fr</a:t>
            </a:r>
          </a:p>
          <a:p>
            <a:r>
              <a:rPr lang="fr-FR" dirty="0"/>
              <a:t>04 76 74 85 14</a:t>
            </a:r>
          </a:p>
          <a:p>
            <a:endParaRPr lang="fr-FR" dirty="0"/>
          </a:p>
        </p:txBody>
      </p:sp>
      <p:pic>
        <p:nvPicPr>
          <p:cNvPr id="6" name="Image 5" descr="CC BY NC NA">
            <a:extLst>
              <a:ext uri="{FF2B5EF4-FFF2-40B4-BE49-F238E27FC236}">
                <a16:creationId xmlns:a16="http://schemas.microsoft.com/office/drawing/2014/main" id="{8264B2C1-AD14-CFA3-CED2-ABF2416E7C5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890127" y="5951493"/>
            <a:ext cx="1271127" cy="440006"/>
          </a:xfrm>
          <a:prstGeom prst="rect">
            <a:avLst/>
          </a:prstGeom>
        </p:spPr>
      </p:pic>
      <p:sp>
        <p:nvSpPr>
          <p:cNvPr id="7" name="Rectangle 6">
            <a:extLst>
              <a:ext uri="{FF2B5EF4-FFF2-40B4-BE49-F238E27FC236}">
                <a16:creationId xmlns:a16="http://schemas.microsoft.com/office/drawing/2014/main" id="{BF51AEEC-5E56-0745-64DA-150D669533A1}"/>
              </a:ext>
            </a:extLst>
          </p:cNvPr>
          <p:cNvSpPr/>
          <p:nvPr/>
        </p:nvSpPr>
        <p:spPr>
          <a:xfrm>
            <a:off x="2398144" y="6389311"/>
            <a:ext cx="6763110"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200" spc="100"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Sont autorisées la diffusion et la réutilisation de ce support sous réserve d’en citer les auteurs et uniquement à des fins non commerciales.</a:t>
            </a:r>
          </a:p>
        </p:txBody>
      </p:sp>
    </p:spTree>
    <p:extLst>
      <p:ext uri="{BB962C8B-B14F-4D97-AF65-F5344CB8AC3E}">
        <p14:creationId xmlns:p14="http://schemas.microsoft.com/office/powerpoint/2010/main" val="110690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B743C-54CE-B291-7479-F2C5F93802D1}"/>
              </a:ext>
            </a:extLst>
          </p:cNvPr>
          <p:cNvSpPr>
            <a:spLocks noGrp="1"/>
          </p:cNvSpPr>
          <p:nvPr>
            <p:ph type="title"/>
          </p:nvPr>
        </p:nvSpPr>
        <p:spPr/>
        <p:txBody>
          <a:bodyPr/>
          <a:lstStyle/>
          <a:p>
            <a:r>
              <a:rPr lang="en-US" b="1" dirty="0"/>
              <a:t>Research Paper</a:t>
            </a:r>
            <a:endParaRPr lang="fr-FR" b="1" dirty="0"/>
          </a:p>
        </p:txBody>
      </p:sp>
      <p:sp>
        <p:nvSpPr>
          <p:cNvPr id="3" name="Espace réservé du contenu 2">
            <a:extLst>
              <a:ext uri="{FF2B5EF4-FFF2-40B4-BE49-F238E27FC236}">
                <a16:creationId xmlns:a16="http://schemas.microsoft.com/office/drawing/2014/main" id="{65504B48-E92B-1916-5470-82E0C22F2EA8}"/>
              </a:ext>
            </a:extLst>
          </p:cNvPr>
          <p:cNvSpPr>
            <a:spLocks noGrp="1"/>
          </p:cNvSpPr>
          <p:nvPr>
            <p:ph idx="1"/>
          </p:nvPr>
        </p:nvSpPr>
        <p:spPr>
          <a:xfrm>
            <a:off x="677333" y="1649480"/>
            <a:ext cx="9705659" cy="4951299"/>
          </a:xfrm>
        </p:spPr>
        <p:txBody>
          <a:bodyPr>
            <a:normAutofit/>
          </a:bodyPr>
          <a:lstStyle/>
          <a:p>
            <a:pPr marL="457200" indent="-457200">
              <a:lnSpc>
                <a:spcPct val="170000"/>
              </a:lnSpc>
              <a:buFont typeface="Wingdings" panose="05000000000000000000" pitchFamily="2" charset="2"/>
              <a:buChar char="v"/>
            </a:pPr>
            <a:r>
              <a:rPr lang="fr-FR" sz="2400" dirty="0"/>
              <a:t>Un article de recherche présente des </a:t>
            </a:r>
            <a:r>
              <a:rPr lang="fr-FR" sz="2400" b="1" dirty="0"/>
              <a:t>résultats originaux </a:t>
            </a:r>
            <a:r>
              <a:rPr lang="fr-FR" sz="2400" dirty="0"/>
              <a:t>issus d'expériences, de collectes de données, d'enquêtes ou d'études de cas. Son objectif principal est d'</a:t>
            </a:r>
            <a:r>
              <a:rPr lang="fr-FR" sz="2400" b="1" dirty="0"/>
              <a:t>apporter de nouvelles connaissances</a:t>
            </a:r>
            <a:r>
              <a:rPr lang="fr-FR" sz="2400" dirty="0"/>
              <a:t> ou des solutions à un problème scientifique. Les articles de recherche suivent généralement une structure académique rigoureuse.</a:t>
            </a:r>
          </a:p>
        </p:txBody>
      </p:sp>
      <p:sp>
        <p:nvSpPr>
          <p:cNvPr id="4" name="Espace réservé du numéro de diapositive 3">
            <a:extLst>
              <a:ext uri="{FF2B5EF4-FFF2-40B4-BE49-F238E27FC236}">
                <a16:creationId xmlns:a16="http://schemas.microsoft.com/office/drawing/2014/main" id="{09F2A153-3993-4699-BE4D-385344DE4262}"/>
              </a:ext>
            </a:extLst>
          </p:cNvPr>
          <p:cNvSpPr>
            <a:spLocks noGrp="1"/>
          </p:cNvSpPr>
          <p:nvPr>
            <p:ph type="sldNum" sz="quarter" idx="12"/>
          </p:nvPr>
        </p:nvSpPr>
        <p:spPr/>
        <p:txBody>
          <a:bodyPr/>
          <a:lstStyle/>
          <a:p>
            <a:fld id="{058C6AAE-80D1-40D8-9C1C-2E18126A3A25}" type="slidenum">
              <a:rPr lang="fr-FR" smtClean="0"/>
              <a:pPr/>
              <a:t>4</a:t>
            </a:fld>
            <a:endParaRPr lang="fr-FR" dirty="0"/>
          </a:p>
        </p:txBody>
      </p:sp>
    </p:spTree>
    <p:extLst>
      <p:ext uri="{BB962C8B-B14F-4D97-AF65-F5344CB8AC3E}">
        <p14:creationId xmlns:p14="http://schemas.microsoft.com/office/powerpoint/2010/main" val="3407964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B743C-54CE-B291-7479-F2C5F93802D1}"/>
              </a:ext>
            </a:extLst>
          </p:cNvPr>
          <p:cNvSpPr>
            <a:spLocks noGrp="1"/>
          </p:cNvSpPr>
          <p:nvPr>
            <p:ph type="title"/>
          </p:nvPr>
        </p:nvSpPr>
        <p:spPr/>
        <p:txBody>
          <a:bodyPr/>
          <a:lstStyle/>
          <a:p>
            <a:r>
              <a:rPr lang="fr-FR" b="1" dirty="0"/>
              <a:t>Structure académique des travaux scientifiques</a:t>
            </a:r>
          </a:p>
        </p:txBody>
      </p:sp>
      <p:sp>
        <p:nvSpPr>
          <p:cNvPr id="3" name="Espace réservé du contenu 2">
            <a:extLst>
              <a:ext uri="{FF2B5EF4-FFF2-40B4-BE49-F238E27FC236}">
                <a16:creationId xmlns:a16="http://schemas.microsoft.com/office/drawing/2014/main" id="{65504B48-E92B-1916-5470-82E0C22F2EA8}"/>
              </a:ext>
            </a:extLst>
          </p:cNvPr>
          <p:cNvSpPr>
            <a:spLocks noGrp="1"/>
          </p:cNvSpPr>
          <p:nvPr>
            <p:ph idx="1"/>
          </p:nvPr>
        </p:nvSpPr>
        <p:spPr>
          <a:xfrm>
            <a:off x="677333" y="1649480"/>
            <a:ext cx="9705659" cy="4951299"/>
          </a:xfrm>
        </p:spPr>
        <p:txBody>
          <a:bodyPr>
            <a:normAutofit/>
          </a:bodyPr>
          <a:lstStyle/>
          <a:p>
            <a:pPr>
              <a:lnSpc>
                <a:spcPct val="170000"/>
              </a:lnSpc>
            </a:pPr>
            <a:r>
              <a:rPr lang="fr-FR" sz="2400" dirty="0"/>
              <a:t>Méthode </a:t>
            </a:r>
            <a:r>
              <a:rPr lang="fr-FR" sz="2400" dirty="0" err="1"/>
              <a:t>IMRaD</a:t>
            </a:r>
            <a:r>
              <a:rPr lang="fr-FR" sz="2400" dirty="0"/>
              <a:t> : </a:t>
            </a:r>
          </a:p>
          <a:p>
            <a:pPr marL="342900" indent="-342900">
              <a:lnSpc>
                <a:spcPct val="170000"/>
              </a:lnSpc>
              <a:buFont typeface="Arial" panose="020B0604020202020204" pitchFamily="34" charset="0"/>
              <a:buChar char="•"/>
            </a:pPr>
            <a:r>
              <a:rPr lang="fr-FR" sz="2400" dirty="0"/>
              <a:t>Introduction : Contexte et objectifs de la recherche</a:t>
            </a:r>
          </a:p>
          <a:p>
            <a:pPr marL="342900" indent="-342900">
              <a:lnSpc>
                <a:spcPct val="170000"/>
              </a:lnSpc>
              <a:buFont typeface="Arial" panose="020B0604020202020204" pitchFamily="34" charset="0"/>
              <a:buChar char="•"/>
            </a:pPr>
            <a:r>
              <a:rPr lang="fr-FR" sz="2400" dirty="0"/>
              <a:t>Méthodologie : Explication détaillée de la méthode de recherche</a:t>
            </a:r>
          </a:p>
          <a:p>
            <a:pPr marL="342900" indent="-342900">
              <a:lnSpc>
                <a:spcPct val="170000"/>
              </a:lnSpc>
              <a:buFont typeface="Arial" panose="020B0604020202020204" pitchFamily="34" charset="0"/>
              <a:buChar char="•"/>
            </a:pPr>
            <a:r>
              <a:rPr lang="fr-FR" sz="2400" dirty="0"/>
              <a:t>Résultats : Conclusions étayées par des données</a:t>
            </a:r>
          </a:p>
          <a:p>
            <a:pPr marL="342900" indent="-342900">
              <a:lnSpc>
                <a:spcPct val="170000"/>
              </a:lnSpc>
              <a:buFont typeface="Arial" panose="020B0604020202020204" pitchFamily="34" charset="0"/>
              <a:buChar char="•"/>
            </a:pPr>
            <a:r>
              <a:rPr lang="fr-FR" sz="2400" dirty="0"/>
              <a:t>Discussion : Interprétation et implications des résultats dans ce qui est déjà connu sur ce sujet</a:t>
            </a:r>
          </a:p>
        </p:txBody>
      </p:sp>
      <p:sp>
        <p:nvSpPr>
          <p:cNvPr id="4" name="Espace réservé du numéro de diapositive 3">
            <a:extLst>
              <a:ext uri="{FF2B5EF4-FFF2-40B4-BE49-F238E27FC236}">
                <a16:creationId xmlns:a16="http://schemas.microsoft.com/office/drawing/2014/main" id="{09F2A153-3993-4699-BE4D-385344DE4262}"/>
              </a:ext>
            </a:extLst>
          </p:cNvPr>
          <p:cNvSpPr>
            <a:spLocks noGrp="1"/>
          </p:cNvSpPr>
          <p:nvPr>
            <p:ph type="sldNum" sz="quarter" idx="12"/>
          </p:nvPr>
        </p:nvSpPr>
        <p:spPr/>
        <p:txBody>
          <a:bodyPr/>
          <a:lstStyle/>
          <a:p>
            <a:fld id="{058C6AAE-80D1-40D8-9C1C-2E18126A3A25}" type="slidenum">
              <a:rPr lang="fr-FR" smtClean="0"/>
              <a:pPr/>
              <a:t>5</a:t>
            </a:fld>
            <a:endParaRPr lang="fr-FR" dirty="0"/>
          </a:p>
        </p:txBody>
      </p:sp>
    </p:spTree>
    <p:extLst>
      <p:ext uri="{BB962C8B-B14F-4D97-AF65-F5344CB8AC3E}">
        <p14:creationId xmlns:p14="http://schemas.microsoft.com/office/powerpoint/2010/main" val="1541490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7B743C-54CE-B291-7479-F2C5F93802D1}"/>
              </a:ext>
            </a:extLst>
          </p:cNvPr>
          <p:cNvSpPr>
            <a:spLocks noGrp="1"/>
          </p:cNvSpPr>
          <p:nvPr>
            <p:ph type="title"/>
          </p:nvPr>
        </p:nvSpPr>
        <p:spPr/>
        <p:txBody>
          <a:bodyPr/>
          <a:lstStyle/>
          <a:p>
            <a:r>
              <a:rPr lang="en-US" b="1" dirty="0"/>
              <a:t>Review article</a:t>
            </a:r>
            <a:endParaRPr lang="fr-FR" b="1" dirty="0"/>
          </a:p>
        </p:txBody>
      </p:sp>
      <p:sp>
        <p:nvSpPr>
          <p:cNvPr id="3" name="Espace réservé du contenu 2">
            <a:extLst>
              <a:ext uri="{FF2B5EF4-FFF2-40B4-BE49-F238E27FC236}">
                <a16:creationId xmlns:a16="http://schemas.microsoft.com/office/drawing/2014/main" id="{65504B48-E92B-1916-5470-82E0C22F2EA8}"/>
              </a:ext>
            </a:extLst>
          </p:cNvPr>
          <p:cNvSpPr>
            <a:spLocks noGrp="1"/>
          </p:cNvSpPr>
          <p:nvPr>
            <p:ph idx="1"/>
          </p:nvPr>
        </p:nvSpPr>
        <p:spPr>
          <a:xfrm>
            <a:off x="677333" y="1649480"/>
            <a:ext cx="9705659" cy="4951299"/>
          </a:xfrm>
        </p:spPr>
        <p:txBody>
          <a:bodyPr>
            <a:normAutofit/>
          </a:bodyPr>
          <a:lstStyle/>
          <a:p>
            <a:pPr marL="457200" indent="-457200">
              <a:lnSpc>
                <a:spcPct val="170000"/>
              </a:lnSpc>
              <a:buFont typeface="Wingdings" panose="05000000000000000000" pitchFamily="2" charset="2"/>
              <a:buChar char="v"/>
            </a:pPr>
            <a:r>
              <a:rPr lang="fr-FR" sz="2400" dirty="0"/>
              <a:t>Une revue de littérature ne présente pas de données originales. Elle synthétise de manière critique les études déjà existantes afin d'</a:t>
            </a:r>
            <a:r>
              <a:rPr lang="fr-FR" sz="2400" b="1" dirty="0"/>
              <a:t>offrir une vue d'ensemble autour d'un sujet</a:t>
            </a:r>
            <a:r>
              <a:rPr lang="fr-FR" sz="2400" dirty="0"/>
              <a:t>, d'identifier les tendances et de mettre en évidence les lacunes de la recherche.</a:t>
            </a:r>
          </a:p>
        </p:txBody>
      </p:sp>
      <p:sp>
        <p:nvSpPr>
          <p:cNvPr id="4" name="Espace réservé du numéro de diapositive 3">
            <a:extLst>
              <a:ext uri="{FF2B5EF4-FFF2-40B4-BE49-F238E27FC236}">
                <a16:creationId xmlns:a16="http://schemas.microsoft.com/office/drawing/2014/main" id="{09F2A153-3993-4699-BE4D-385344DE4262}"/>
              </a:ext>
            </a:extLst>
          </p:cNvPr>
          <p:cNvSpPr>
            <a:spLocks noGrp="1"/>
          </p:cNvSpPr>
          <p:nvPr>
            <p:ph type="sldNum" sz="quarter" idx="12"/>
          </p:nvPr>
        </p:nvSpPr>
        <p:spPr/>
        <p:txBody>
          <a:bodyPr/>
          <a:lstStyle/>
          <a:p>
            <a:fld id="{058C6AAE-80D1-40D8-9C1C-2E18126A3A25}" type="slidenum">
              <a:rPr lang="fr-FR" smtClean="0"/>
              <a:pPr/>
              <a:t>6</a:t>
            </a:fld>
            <a:endParaRPr lang="fr-FR" dirty="0"/>
          </a:p>
        </p:txBody>
      </p:sp>
    </p:spTree>
    <p:extLst>
      <p:ext uri="{BB962C8B-B14F-4D97-AF65-F5344CB8AC3E}">
        <p14:creationId xmlns:p14="http://schemas.microsoft.com/office/powerpoint/2010/main" val="140058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102934-46EE-BC93-F14C-30CD980F0F6B}"/>
              </a:ext>
            </a:extLst>
          </p:cNvPr>
          <p:cNvSpPr>
            <a:spLocks noGrp="1"/>
          </p:cNvSpPr>
          <p:nvPr>
            <p:ph type="title"/>
          </p:nvPr>
        </p:nvSpPr>
        <p:spPr/>
        <p:txBody>
          <a:bodyPr/>
          <a:lstStyle/>
          <a:p>
            <a:r>
              <a:rPr lang="fr-FR" b="1" dirty="0"/>
              <a:t>Où trouver des documents ?</a:t>
            </a:r>
            <a:r>
              <a:rPr lang="fr-FR" dirty="0"/>
              <a:t> </a:t>
            </a:r>
          </a:p>
        </p:txBody>
      </p:sp>
      <p:sp>
        <p:nvSpPr>
          <p:cNvPr id="3" name="Espace réservé du contenu 2">
            <a:extLst>
              <a:ext uri="{FF2B5EF4-FFF2-40B4-BE49-F238E27FC236}">
                <a16:creationId xmlns:a16="http://schemas.microsoft.com/office/drawing/2014/main" id="{8F4156FF-038E-EECC-7D66-BF851DD2B420}"/>
              </a:ext>
            </a:extLst>
          </p:cNvPr>
          <p:cNvSpPr>
            <a:spLocks noGrp="1"/>
          </p:cNvSpPr>
          <p:nvPr>
            <p:ph idx="1"/>
          </p:nvPr>
        </p:nvSpPr>
        <p:spPr/>
        <p:txBody>
          <a:bodyPr/>
          <a:lstStyle/>
          <a:p>
            <a:pPr marL="457200" indent="-457200">
              <a:buFont typeface="Wingdings" panose="05000000000000000000" pitchFamily="2" charset="2"/>
              <a:buChar char="q"/>
            </a:pPr>
            <a:r>
              <a:rPr lang="fr-FR" dirty="0"/>
              <a:t>Découverte de PubMed/</a:t>
            </a:r>
            <a:r>
              <a:rPr lang="fr-FR" dirty="0" err="1"/>
              <a:t>Medline</a:t>
            </a:r>
            <a:endParaRPr lang="fr-FR" dirty="0"/>
          </a:p>
          <a:p>
            <a:pPr marL="457200" indent="-457200">
              <a:buFont typeface="Wingdings" panose="05000000000000000000" pitchFamily="2" charset="2"/>
              <a:buChar char="q"/>
            </a:pPr>
            <a:r>
              <a:rPr lang="fr-FR" dirty="0"/>
              <a:t>Les outils de l’équation de recherche</a:t>
            </a:r>
          </a:p>
          <a:p>
            <a:pPr marL="457200" indent="-457200">
              <a:buFont typeface="Wingdings" panose="05000000000000000000" pitchFamily="2" charset="2"/>
              <a:buChar char="q"/>
            </a:pPr>
            <a:r>
              <a:rPr lang="fr-FR" dirty="0"/>
              <a:t>Cochrane Library</a:t>
            </a:r>
          </a:p>
          <a:p>
            <a:pPr marL="457200" indent="-457200">
              <a:buFont typeface="Wingdings" panose="05000000000000000000" pitchFamily="2" charset="2"/>
              <a:buChar char="q"/>
            </a:pPr>
            <a:r>
              <a:rPr lang="fr-FR" dirty="0"/>
              <a:t>HAL (Hyper Articles en Ligne)</a:t>
            </a:r>
          </a:p>
          <a:p>
            <a:pPr marL="457200" indent="-457200">
              <a:buFont typeface="Wingdings" panose="05000000000000000000" pitchFamily="2" charset="2"/>
              <a:buChar char="q"/>
            </a:pPr>
            <a:r>
              <a:rPr lang="fr-FR" dirty="0"/>
              <a:t>Google Scholar et Open Alex</a:t>
            </a:r>
          </a:p>
          <a:p>
            <a:pPr marL="457200" indent="-457200">
              <a:buFont typeface="Wingdings" panose="05000000000000000000" pitchFamily="2" charset="2"/>
              <a:buChar char="q"/>
            </a:pPr>
            <a:r>
              <a:rPr lang="fr-FR" dirty="0"/>
              <a:t>Un outil : Click &amp; Read</a:t>
            </a:r>
          </a:p>
        </p:txBody>
      </p:sp>
      <p:sp>
        <p:nvSpPr>
          <p:cNvPr id="4" name="Espace réservé du numéro de diapositive 3">
            <a:extLst>
              <a:ext uri="{FF2B5EF4-FFF2-40B4-BE49-F238E27FC236}">
                <a16:creationId xmlns:a16="http://schemas.microsoft.com/office/drawing/2014/main" id="{9F5E5224-2296-0E6D-8751-2EBF3EED74D1}"/>
              </a:ext>
            </a:extLst>
          </p:cNvPr>
          <p:cNvSpPr>
            <a:spLocks noGrp="1"/>
          </p:cNvSpPr>
          <p:nvPr>
            <p:ph type="sldNum" sz="quarter" idx="12"/>
          </p:nvPr>
        </p:nvSpPr>
        <p:spPr/>
        <p:txBody>
          <a:bodyPr/>
          <a:lstStyle/>
          <a:p>
            <a:fld id="{058C6AAE-80D1-40D8-9C1C-2E18126A3A25}" type="slidenum">
              <a:rPr lang="fr-FR" smtClean="0"/>
              <a:pPr/>
              <a:t>7</a:t>
            </a:fld>
            <a:endParaRPr lang="fr-FR" dirty="0"/>
          </a:p>
        </p:txBody>
      </p:sp>
    </p:spTree>
    <p:extLst>
      <p:ext uri="{BB962C8B-B14F-4D97-AF65-F5344CB8AC3E}">
        <p14:creationId xmlns:p14="http://schemas.microsoft.com/office/powerpoint/2010/main" val="355969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6305A-F58C-4060-BBBC-F98690A8BE18}"/>
              </a:ext>
            </a:extLst>
          </p:cNvPr>
          <p:cNvSpPr>
            <a:spLocks noGrp="1"/>
          </p:cNvSpPr>
          <p:nvPr>
            <p:ph type="title"/>
          </p:nvPr>
        </p:nvSpPr>
        <p:spPr/>
        <p:txBody>
          <a:bodyPr/>
          <a:lstStyle/>
          <a:p>
            <a:r>
              <a:rPr lang="fr-FR" b="1" dirty="0"/>
              <a:t>Où trouver des documents :</a:t>
            </a:r>
            <a:br>
              <a:rPr lang="fr-FR" b="1" dirty="0"/>
            </a:br>
            <a:r>
              <a:rPr lang="fr-FR" b="1" dirty="0"/>
              <a:t>BELUGA</a:t>
            </a:r>
            <a:endParaRPr lang="fr-FR" dirty="0"/>
          </a:p>
        </p:txBody>
      </p:sp>
      <p:sp>
        <p:nvSpPr>
          <p:cNvPr id="3" name="Espace réservé du contenu 2">
            <a:extLst>
              <a:ext uri="{FF2B5EF4-FFF2-40B4-BE49-F238E27FC236}">
                <a16:creationId xmlns:a16="http://schemas.microsoft.com/office/drawing/2014/main" id="{AD30DCF1-558D-4A76-95D6-B5B7F608670B}"/>
              </a:ext>
            </a:extLst>
          </p:cNvPr>
          <p:cNvSpPr>
            <a:spLocks noGrp="1"/>
          </p:cNvSpPr>
          <p:nvPr>
            <p:ph idx="1"/>
          </p:nvPr>
        </p:nvSpPr>
        <p:spPr>
          <a:xfrm>
            <a:off x="677333" y="1649480"/>
            <a:ext cx="10184935" cy="4585065"/>
          </a:xfrm>
        </p:spPr>
        <p:txBody>
          <a:bodyPr/>
          <a:lstStyle/>
          <a:p>
            <a:r>
              <a:rPr lang="fr-FR" dirty="0"/>
              <a:t>L’outil de découverte des BU de l’UGA :</a:t>
            </a:r>
          </a:p>
          <a:p>
            <a:r>
              <a:rPr lang="fr-FR" dirty="0"/>
              <a:t>														- Articles</a:t>
            </a:r>
          </a:p>
          <a:p>
            <a:r>
              <a:rPr lang="fr-FR" dirty="0"/>
              <a:t>														- Livres</a:t>
            </a:r>
          </a:p>
          <a:p>
            <a:r>
              <a:rPr lang="fr-FR" dirty="0"/>
              <a:t>														- EMC</a:t>
            </a:r>
          </a:p>
          <a:p>
            <a:r>
              <a:rPr lang="fr-FR" dirty="0"/>
              <a:t>														Bases de données</a:t>
            </a:r>
          </a:p>
        </p:txBody>
      </p:sp>
      <p:sp>
        <p:nvSpPr>
          <p:cNvPr id="4" name="Espace réservé du numéro de diapositive 3">
            <a:extLst>
              <a:ext uri="{FF2B5EF4-FFF2-40B4-BE49-F238E27FC236}">
                <a16:creationId xmlns:a16="http://schemas.microsoft.com/office/drawing/2014/main" id="{CEDDBB57-93C6-4116-91AA-F40685BF5575}"/>
              </a:ext>
            </a:extLst>
          </p:cNvPr>
          <p:cNvSpPr>
            <a:spLocks noGrp="1"/>
          </p:cNvSpPr>
          <p:nvPr>
            <p:ph type="sldNum" sz="quarter" idx="12"/>
          </p:nvPr>
        </p:nvSpPr>
        <p:spPr/>
        <p:txBody>
          <a:bodyPr/>
          <a:lstStyle/>
          <a:p>
            <a:fld id="{058C6AAE-80D1-40D8-9C1C-2E18126A3A25}" type="slidenum">
              <a:rPr lang="fr-FR" smtClean="0"/>
              <a:pPr/>
              <a:t>8</a:t>
            </a:fld>
            <a:endParaRPr lang="fr-FR" dirty="0"/>
          </a:p>
        </p:txBody>
      </p:sp>
      <p:pic>
        <p:nvPicPr>
          <p:cNvPr id="7" name="Image 6">
            <a:hlinkClick r:id="rId2"/>
            <a:extLst>
              <a:ext uri="{FF2B5EF4-FFF2-40B4-BE49-F238E27FC236}">
                <a16:creationId xmlns:a16="http://schemas.microsoft.com/office/drawing/2014/main" id="{84D818E5-B99E-4674-9DCB-8895BE2751D4}"/>
              </a:ext>
            </a:extLst>
          </p:cNvPr>
          <p:cNvPicPr>
            <a:picLocks noChangeAspect="1"/>
          </p:cNvPicPr>
          <p:nvPr/>
        </p:nvPicPr>
        <p:blipFill>
          <a:blip r:embed="rId3"/>
          <a:stretch>
            <a:fillRect/>
          </a:stretch>
        </p:blipFill>
        <p:spPr>
          <a:xfrm>
            <a:off x="677333" y="2493516"/>
            <a:ext cx="6128041" cy="3924700"/>
          </a:xfrm>
          <a:prstGeom prst="rect">
            <a:avLst/>
          </a:prstGeom>
        </p:spPr>
      </p:pic>
    </p:spTree>
    <p:extLst>
      <p:ext uri="{BB962C8B-B14F-4D97-AF65-F5344CB8AC3E}">
        <p14:creationId xmlns:p14="http://schemas.microsoft.com/office/powerpoint/2010/main" val="1928992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34C60-1FEB-F2A5-CEA3-9C20797258E9}"/>
              </a:ext>
            </a:extLst>
          </p:cNvPr>
          <p:cNvSpPr>
            <a:spLocks noGrp="1"/>
          </p:cNvSpPr>
          <p:nvPr>
            <p:ph type="title"/>
          </p:nvPr>
        </p:nvSpPr>
        <p:spPr/>
        <p:txBody>
          <a:bodyPr>
            <a:normAutofit/>
          </a:bodyPr>
          <a:lstStyle/>
          <a:p>
            <a:r>
              <a:rPr lang="fr-FR" sz="6000" b="1" dirty="0"/>
              <a:t>PubMed </a:t>
            </a:r>
            <a:r>
              <a:rPr lang="fr-FR" sz="6000" b="1" dirty="0" err="1"/>
              <a:t>Medline</a:t>
            </a:r>
            <a:endParaRPr lang="fr-FR" sz="6000" b="1" dirty="0"/>
          </a:p>
        </p:txBody>
      </p:sp>
      <p:sp>
        <p:nvSpPr>
          <p:cNvPr id="3" name="Espace réservé du texte 2">
            <a:extLst>
              <a:ext uri="{FF2B5EF4-FFF2-40B4-BE49-F238E27FC236}">
                <a16:creationId xmlns:a16="http://schemas.microsoft.com/office/drawing/2014/main" id="{11A944FA-3D6E-B279-DF4E-46B3FD2FB240}"/>
              </a:ext>
            </a:extLst>
          </p:cNvPr>
          <p:cNvSpPr>
            <a:spLocks noGrp="1"/>
          </p:cNvSpPr>
          <p:nvPr>
            <p:ph type="body" idx="1"/>
          </p:nvPr>
        </p:nvSpPr>
        <p:spPr/>
        <p:txBody>
          <a:bodyPr/>
          <a:lstStyle/>
          <a:p>
            <a:r>
              <a:rPr lang="fr-FR" dirty="0"/>
              <a:t>Contexte et MeSH</a:t>
            </a:r>
          </a:p>
        </p:txBody>
      </p:sp>
      <p:sp>
        <p:nvSpPr>
          <p:cNvPr id="4" name="Espace réservé du numéro de diapositive 3">
            <a:extLst>
              <a:ext uri="{FF2B5EF4-FFF2-40B4-BE49-F238E27FC236}">
                <a16:creationId xmlns:a16="http://schemas.microsoft.com/office/drawing/2014/main" id="{7A6F02FA-458E-D721-5A25-D788959A5E49}"/>
              </a:ext>
            </a:extLst>
          </p:cNvPr>
          <p:cNvSpPr>
            <a:spLocks noGrp="1"/>
          </p:cNvSpPr>
          <p:nvPr>
            <p:ph type="sldNum" sz="quarter" idx="12"/>
          </p:nvPr>
        </p:nvSpPr>
        <p:spPr/>
        <p:txBody>
          <a:bodyPr/>
          <a:lstStyle/>
          <a:p>
            <a:fld id="{E3F29979-364B-45C4-8C10-6C1C99CD6052}" type="slidenum">
              <a:rPr lang="fr-FR" smtClean="0"/>
              <a:t>9</a:t>
            </a:fld>
            <a:endParaRPr lang="fr-FR"/>
          </a:p>
        </p:txBody>
      </p:sp>
    </p:spTree>
    <p:extLst>
      <p:ext uri="{BB962C8B-B14F-4D97-AF65-F5344CB8AC3E}">
        <p14:creationId xmlns:p14="http://schemas.microsoft.com/office/powerpoint/2010/main" val="1552917496"/>
      </p:ext>
    </p:extLst>
  </p:cSld>
  <p:clrMapOvr>
    <a:masterClrMapping/>
  </p:clrMapOvr>
</p:sld>
</file>

<file path=ppt/theme/theme1.xml><?xml version="1.0" encoding="utf-8"?>
<a:theme xmlns:a="http://schemas.openxmlformats.org/drawingml/2006/main" name="Facette">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yD-BAPSO-RGAA">
      <a:majorFont>
        <a:latin typeface="Verdana"/>
        <a:ea typeface=""/>
        <a:cs typeface=""/>
      </a:majorFont>
      <a:minorFont>
        <a:latin typeface="Verdana"/>
        <a:ea typeface=""/>
        <a:cs typeface=""/>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noFill/>
      </a:spPr>
      <a:bodyPr wrap="square" rtlCol="0">
        <a:spAutoFit/>
      </a:bodyPr>
      <a:lstStyle>
        <a:defPPr algn="l">
          <a:lnSpc>
            <a:spcPct val="150000"/>
          </a:lnSpc>
          <a:defRPr spc="150"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2026-03_Masque-diapo_RGAA_Formation_VF.pptx" id="{4635CFF2-4250-472D-BBF6-C16B27126098}" vid="{9D14013B-95C8-4A7A-B464-48D9C458309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2026-03_Modele-diapo_RGAA_Formation_VF</Template>
  <TotalTime>229</TotalTime>
  <Words>1295</Words>
  <Application>Microsoft Office PowerPoint</Application>
  <PresentationFormat>Grand écran</PresentationFormat>
  <Paragraphs>154</Paragraphs>
  <Slides>32</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32</vt:i4>
      </vt:variant>
    </vt:vector>
  </HeadingPairs>
  <TitlesOfParts>
    <vt:vector size="40" baseType="lpstr">
      <vt:lpstr>Aptos</vt:lpstr>
      <vt:lpstr>Arial</vt:lpstr>
      <vt:lpstr>Calibri</vt:lpstr>
      <vt:lpstr>Symbol</vt:lpstr>
      <vt:lpstr>Verdana</vt:lpstr>
      <vt:lpstr>Wingdings</vt:lpstr>
      <vt:lpstr>Wingdings 3</vt:lpstr>
      <vt:lpstr>Facette</vt:lpstr>
      <vt:lpstr>Recherche documentaire</vt:lpstr>
      <vt:lpstr>Où trouver des documents scientifiques et à quoi est-ce que ça ressemble ?</vt:lpstr>
      <vt:lpstr>Research Paper vs Review Article</vt:lpstr>
      <vt:lpstr>Research Paper</vt:lpstr>
      <vt:lpstr>Structure académique des travaux scientifiques</vt:lpstr>
      <vt:lpstr>Review article</vt:lpstr>
      <vt:lpstr>Où trouver des documents ? </vt:lpstr>
      <vt:lpstr>Où trouver des documents : BELUGA</vt:lpstr>
      <vt:lpstr>PubMed Medline</vt:lpstr>
      <vt:lpstr>Qu’est-ce que PubMed ?</vt:lpstr>
      <vt:lpstr>Risques encourus par PubMed</vt:lpstr>
      <vt:lpstr>PubMed.ai</vt:lpstr>
      <vt:lpstr>Interroger PubMed</vt:lpstr>
      <vt:lpstr>Mobiliser les descripteurs MeSH</vt:lpstr>
      <vt:lpstr>Des dictionnaires MeSH</vt:lpstr>
      <vt:lpstr>Le MeSH Database</vt:lpstr>
      <vt:lpstr>L’équation de recherche</vt:lpstr>
      <vt:lpstr>Les champs de recherche</vt:lpstr>
      <vt:lpstr>Les opérateurs booléens</vt:lpstr>
      <vt:lpstr>La troncature</vt:lpstr>
      <vt:lpstr>Optimiser ses recherches</vt:lpstr>
      <vt:lpstr>Premier exemple d’une équation de recherche</vt:lpstr>
      <vt:lpstr>Précision des termes de recherche</vt:lpstr>
      <vt:lpstr>Cochrane Library</vt:lpstr>
      <vt:lpstr>Essais cliniques et Cochrane reviews</vt:lpstr>
      <vt:lpstr>HAL (Hyper Articles en Ligne)</vt:lpstr>
      <vt:lpstr>Science ouverte : le partage libre des savoirs</vt:lpstr>
      <vt:lpstr>Google Scholar et Open Alex</vt:lpstr>
      <vt:lpstr>Moteurs de recherche et sciences ouvertes</vt:lpstr>
      <vt:lpstr>Click &amp; Read</vt:lpstr>
      <vt:lpstr>Un outil pour accéder au texte intégral</vt:lpstr>
      <vt:lpstr>MERCI POUR VOTRE ATTENTION</vt:lpstr>
    </vt:vector>
  </TitlesOfParts>
  <Company>Universite Grenoble Alpes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documentaire</dc:title>
  <dc:creator>LEO TOMASI</dc:creator>
  <cp:lastModifiedBy>LEO TOMASI</cp:lastModifiedBy>
  <cp:revision>19</cp:revision>
  <dcterms:created xsi:type="dcterms:W3CDTF">2026-04-27T05:46:23Z</dcterms:created>
  <dcterms:modified xsi:type="dcterms:W3CDTF">2026-06-22T06:29:20Z</dcterms:modified>
</cp:coreProperties>
</file>