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7" r:id="rId2"/>
    <p:sldId id="269" r:id="rId3"/>
    <p:sldId id="270" r:id="rId4"/>
    <p:sldId id="294" r:id="rId5"/>
    <p:sldId id="315" r:id="rId6"/>
    <p:sldId id="31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20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38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36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859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620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644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7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61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95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09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84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55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35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27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42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70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1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D56B4DF-120B-4E0E-8F61-74B0E6B150E2}" type="datetimeFigureOut">
              <a:rPr lang="fr-FR" smtClean="0"/>
              <a:t>23/03/2021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E2FD4-D617-48E2-BDCC-0767D2FF28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816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C9B0B-E641-4034-B74B-DC9E3F4AA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1716" y="3531205"/>
            <a:ext cx="8637073" cy="1052649"/>
          </a:xfrm>
        </p:spPr>
        <p:txBody>
          <a:bodyPr/>
          <a:lstStyle/>
          <a:p>
            <a:r>
              <a:rPr lang="fr-FR" dirty="0"/>
              <a:t>UE projet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469D76-D523-43F8-B8FE-FCB646E00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4741025"/>
            <a:ext cx="9244133" cy="977621"/>
          </a:xfrm>
        </p:spPr>
        <p:txBody>
          <a:bodyPr>
            <a:normAutofit/>
          </a:bodyPr>
          <a:lstStyle/>
          <a:p>
            <a:pPr algn="r"/>
            <a:r>
              <a:rPr lang="fr-FR" sz="2800" b="1" dirty="0"/>
              <a:t>TD4 - la démarche projet </a:t>
            </a:r>
          </a:p>
          <a:p>
            <a:pPr algn="r"/>
            <a:r>
              <a:rPr lang="fr-FR" b="1" dirty="0" err="1"/>
              <a:t>A.Bonhomme</a:t>
            </a:r>
            <a:r>
              <a:rPr lang="fr-FR" b="1" dirty="0"/>
              <a:t>, INSPE 2020-2021</a:t>
            </a:r>
            <a:endParaRPr lang="fr-FR" sz="2400" b="1" dirty="0"/>
          </a:p>
          <a:p>
            <a:endParaRPr lang="fr-FR" sz="2400" b="1" dirty="0"/>
          </a:p>
        </p:txBody>
      </p:sp>
      <p:pic>
        <p:nvPicPr>
          <p:cNvPr id="6" name="Picture 2" descr="Afficher l'image d'origine">
            <a:extLst>
              <a:ext uri="{FF2B5EF4-FFF2-40B4-BE49-F238E27FC236}">
                <a16:creationId xmlns:a16="http://schemas.microsoft.com/office/drawing/2014/main" id="{0401A9F5-44C7-4274-8F15-CF22B5152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778" y="623218"/>
            <a:ext cx="6428509" cy="270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65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6269E8-F912-4938-9F4C-E282C54B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182809"/>
            <a:ext cx="11550582" cy="1077218"/>
          </a:xfrm>
        </p:spPr>
        <p:txBody>
          <a:bodyPr>
            <a:normAutofit fontScale="90000"/>
          </a:bodyPr>
          <a:lstStyle/>
          <a:p>
            <a:r>
              <a:rPr lang="fr-FR" dirty="0"/>
              <a:t>Rappel étape TD3: Présentation et choix d’un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2760E-F7CE-42CD-92DB-AF51C56E1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922" y="1887625"/>
            <a:ext cx="10974155" cy="5126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Choix d’un projet /groupe</a:t>
            </a:r>
          </a:p>
          <a:p>
            <a:pPr marL="0" indent="0">
              <a:buNone/>
            </a:pPr>
            <a:r>
              <a:rPr lang="fr-FR" sz="2400" dirty="0"/>
              <a:t>Les éléments constitutifs du projet</a:t>
            </a:r>
          </a:p>
          <a:p>
            <a:pPr marL="457200" indent="-4572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Motivation du projet </a:t>
            </a:r>
            <a:r>
              <a:rPr lang="fr-FR" dirty="0"/>
              <a:t>: ses origines =&gt; pourquoi ce projet a été mis en place?</a:t>
            </a:r>
          </a:p>
          <a:p>
            <a:pPr marL="457200" indent="-4572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Les objectifs visés</a:t>
            </a:r>
            <a:r>
              <a:rPr lang="fr-FR" dirty="0"/>
              <a:t>, éventuellement l’évaluation prévue =&gt; quelles acquisitions attendues?</a:t>
            </a:r>
          </a:p>
          <a:p>
            <a:pPr marL="457200" indent="-4572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Quelle est l’activité des élèves ?quelle est l’activité de l’enseignant?</a:t>
            </a:r>
          </a:p>
          <a:p>
            <a:pPr marL="457200" indent="-4572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Préparation, mise en œuvre : </a:t>
            </a:r>
            <a:r>
              <a:rPr lang="fr-FR" dirty="0"/>
              <a:t>productions d’élèves, tâches, activités</a:t>
            </a:r>
          </a:p>
          <a:p>
            <a:pPr marL="457200" indent="-4572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L’organisation</a:t>
            </a:r>
            <a:r>
              <a:rPr lang="fr-FR" dirty="0"/>
              <a:t>: rétroplanning, durée, planification des tâches</a:t>
            </a:r>
          </a:p>
          <a:p>
            <a:pPr marL="457200" indent="-4572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La collaboration </a:t>
            </a:r>
            <a:r>
              <a:rPr lang="fr-FR" dirty="0"/>
              <a:t>(les partenaires, la communauté éducative…)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64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BDBA912-BF6C-40F5-AACD-8F38CACF4D5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7552" y="213064"/>
          <a:ext cx="11931588" cy="6489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129">
                  <a:extLst>
                    <a:ext uri="{9D8B030D-6E8A-4147-A177-3AD203B41FA5}">
                      <a16:colId xmlns:a16="http://schemas.microsoft.com/office/drawing/2014/main" val="258805328"/>
                    </a:ext>
                  </a:extLst>
                </a:gridCol>
                <a:gridCol w="1932962">
                  <a:extLst>
                    <a:ext uri="{9D8B030D-6E8A-4147-A177-3AD203B41FA5}">
                      <a16:colId xmlns:a16="http://schemas.microsoft.com/office/drawing/2014/main" val="1143937643"/>
                    </a:ext>
                  </a:extLst>
                </a:gridCol>
                <a:gridCol w="8309497">
                  <a:extLst>
                    <a:ext uri="{9D8B030D-6E8A-4147-A177-3AD203B41FA5}">
                      <a16:colId xmlns:a16="http://schemas.microsoft.com/office/drawing/2014/main" val="1792179032"/>
                    </a:ext>
                  </a:extLst>
                </a:gridCol>
              </a:tblGrid>
              <a:tr h="43169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Le projet qu’est- ce que c’est ??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904295"/>
                  </a:ext>
                </a:extLst>
              </a:tr>
              <a:tr h="75463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</a:rPr>
                        <a:t>Objectifs du projet ?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303651928"/>
                  </a:ext>
                </a:extLst>
              </a:tr>
              <a:tr h="75463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</a:rPr>
                        <a:t>Intérêt du projet ?</a:t>
                      </a:r>
                      <a:endParaRPr lang="fr-F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4204907336"/>
                  </a:ext>
                </a:extLst>
              </a:tr>
              <a:tr h="75463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Modalités de mise en  œuvre 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1155955882"/>
                  </a:ext>
                </a:extLst>
              </a:tr>
              <a:tr h="75463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Acteurs concernés 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Elèves 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106003012"/>
                  </a:ext>
                </a:extLst>
              </a:tr>
              <a:tr h="7546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Enseignants 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1823571554"/>
                  </a:ext>
                </a:extLst>
              </a:tr>
              <a:tr h="7546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Autres 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1276013845"/>
                  </a:ext>
                </a:extLst>
              </a:tr>
              <a:tr h="75463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Place des disciplines 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3137431208"/>
                  </a:ext>
                </a:extLst>
              </a:tr>
              <a:tr h="77544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+mn-lt"/>
                        </a:rPr>
                        <a:t>Difficultés rencontrées ? Questions ?</a:t>
                      </a:r>
                      <a:endParaRPr lang="fr-F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8618" marR="48618" marT="24309" marB="24309"/>
                </a:tc>
                <a:extLst>
                  <a:ext uri="{0D108BD9-81ED-4DB2-BD59-A6C34878D82A}">
                    <a16:rowId xmlns:a16="http://schemas.microsoft.com/office/drawing/2014/main" val="2890297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05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FAE5D3-EA9D-46E1-8BE8-6507B610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Etape 1  :  Enrichir le projet retenu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FAD621-1DE7-44DF-B196-F48E36C51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80" y="2840854"/>
            <a:ext cx="10590320" cy="3336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/>
              <a:t>But :</a:t>
            </a:r>
            <a:r>
              <a:rPr lang="fr-FR" sz="2400" dirty="0"/>
              <a:t> remettre en cause pour faire évoluer collectivement, et par les échanges, le projet retenu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Modalités : </a:t>
            </a:r>
            <a:r>
              <a:rPr lang="fr-FR" sz="2400" dirty="0"/>
              <a:t>chaque équipe questionne le projet retenu à partir des différentes étapes de la démarche projet : </a:t>
            </a:r>
            <a:r>
              <a:rPr lang="fr-FR" sz="2400" dirty="0" err="1"/>
              <a:t>cf</a:t>
            </a:r>
            <a:r>
              <a:rPr lang="fr-FR" sz="2400" dirty="0"/>
              <a:t> document de la diapo suivante…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7225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D6F27C-B964-44EC-AC95-F07A3C3F4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D925B3-5254-4BD3-BF9C-82E8ECFA981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23284" y="196948"/>
          <a:ext cx="11720188" cy="6586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5986">
                  <a:extLst>
                    <a:ext uri="{9D8B030D-6E8A-4147-A177-3AD203B41FA5}">
                      <a16:colId xmlns:a16="http://schemas.microsoft.com/office/drawing/2014/main" val="3153868124"/>
                    </a:ext>
                  </a:extLst>
                </a:gridCol>
                <a:gridCol w="4992198">
                  <a:extLst>
                    <a:ext uri="{9D8B030D-6E8A-4147-A177-3AD203B41FA5}">
                      <a16:colId xmlns:a16="http://schemas.microsoft.com/office/drawing/2014/main" val="2566152918"/>
                    </a:ext>
                  </a:extLst>
                </a:gridCol>
                <a:gridCol w="3572004">
                  <a:extLst>
                    <a:ext uri="{9D8B030D-6E8A-4147-A177-3AD203B41FA5}">
                      <a16:colId xmlns:a16="http://schemas.microsoft.com/office/drawing/2014/main" val="3009310044"/>
                    </a:ext>
                  </a:extLst>
                </a:gridCol>
              </a:tblGrid>
              <a:tr h="2784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LES ÉTAPES DE LA DÉMARCHE DE PROJET (d’après l’ERAM)</a:t>
                      </a:r>
                      <a:endParaRPr lang="fr-FR" sz="1400" b="1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315283"/>
                  </a:ext>
                </a:extLst>
              </a:tr>
              <a:tr h="2057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ÉTAPES</a:t>
                      </a:r>
                      <a:endParaRPr lang="fr-FR" sz="1200" b="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endParaRPr lang="fr-FR" sz="1200" b="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OUTILS, DÉMARCHES</a:t>
                      </a:r>
                      <a:endParaRPr lang="fr-FR" sz="1200" b="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extLst>
                  <a:ext uri="{0D108BD9-81ED-4DB2-BD59-A6C34878D82A}">
                    <a16:rowId xmlns:a16="http://schemas.microsoft.com/office/drawing/2014/main" val="1143615986"/>
                  </a:ext>
                </a:extLst>
              </a:tr>
              <a:tr h="704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1. Émergence de l'idée</a:t>
                      </a:r>
                      <a:endParaRPr lang="fr-FR" sz="14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faut-il résoudre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quels besoins faut-il répondre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Quelle(s) production(s) attendre ?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Recherche d'informations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Réunions professeurs-élèves 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extLst>
                  <a:ext uri="{0D108BD9-81ED-4DB2-BD59-A6C34878D82A}">
                    <a16:rowId xmlns:a16="http://schemas.microsoft.com/office/drawing/2014/main" val="3339813801"/>
                  </a:ext>
                </a:extLst>
              </a:tr>
              <a:tr h="931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2. Analyse de la situation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Formalisation des objectifs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Inventaire des stratégies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Étude de  la faisabilité </a:t>
                      </a:r>
                      <a:endParaRPr lang="fr-FR" sz="14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Quel(s) objectif(s) atteindre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Quelles ressources employer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Quelles contraintes prendre en compte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Quelles stratégies, quelles pistes envisager ?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Brainstorming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QQOQCP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Outils de résolution de problème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 de faisabilité  </a:t>
                      </a:r>
                      <a:endParaRPr lang="fr-F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extLst>
                  <a:ext uri="{0D108BD9-81ED-4DB2-BD59-A6C34878D82A}">
                    <a16:rowId xmlns:a16="http://schemas.microsoft.com/office/drawing/2014/main" val="1116842058"/>
                  </a:ext>
                </a:extLst>
              </a:tr>
              <a:tr h="1158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3. Choix d'une stratégie</a:t>
                      </a:r>
                      <a:endParaRPr lang="fr-FR" sz="14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 plan d'action adopter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S'accorde-t-il avec l'objectif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Est-il réaliste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 cahier des charges établir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 contrat établir avec les élèves ?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 d'appréciation collective du projet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Cahier des charges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Fiche-contrat </a:t>
                      </a:r>
                      <a:endParaRPr lang="fr-F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extLst>
                  <a:ext uri="{0D108BD9-81ED-4DB2-BD59-A6C34878D82A}">
                    <a16:rowId xmlns:a16="http://schemas.microsoft.com/office/drawing/2014/main" val="2842214218"/>
                  </a:ext>
                </a:extLst>
              </a:tr>
              <a:tr h="1101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4. Montage et planification </a:t>
                      </a:r>
                    </a:p>
                    <a:p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 du projet</a:t>
                      </a:r>
                      <a:endParaRPr lang="fr-FR" sz="14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Quelles sont les étapes (activités, productions attendues)?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 les organiser : acteurs (rôle, responsabilité),volume horaire pour chaque discipline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 les hiérarchiser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évaluation prévoir ?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 descriptif du projet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</a:t>
                      </a:r>
                      <a:endParaRPr lang="fr-F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extLst>
                  <a:ext uri="{0D108BD9-81ED-4DB2-BD59-A6C34878D82A}">
                    <a16:rowId xmlns:a16="http://schemas.microsoft.com/office/drawing/2014/main" val="880756310"/>
                  </a:ext>
                </a:extLst>
              </a:tr>
              <a:tr h="1158771">
                <a:tc>
                  <a:txBody>
                    <a:bodyPr/>
                    <a:lstStyle/>
                    <a:p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5. Mise en œuvre du projet</a:t>
                      </a:r>
                      <a:endParaRPr lang="fr-FR" sz="14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 suivre le projet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Quels indicateurs de réussite choisir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régulation, quels ajustements apporter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 garantir la cohérence entre la mise en </a:t>
                      </a:r>
                      <a:r>
                        <a:rPr lang="fr-FR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oeuvre</a:t>
                      </a: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les objectifs ?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Travail en équipe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Fiches de suivi des activités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Bilans intermédiaires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Cahier de bord des élèves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Grilles de suivi de l'aide individualisée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extLst>
                  <a:ext uri="{0D108BD9-81ED-4DB2-BD59-A6C34878D82A}">
                    <a16:rowId xmlns:a16="http://schemas.microsoft.com/office/drawing/2014/main" val="1472375831"/>
                  </a:ext>
                </a:extLst>
              </a:tr>
              <a:tr h="1046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6. Bilan</a:t>
                      </a:r>
                      <a:endParaRPr lang="fr-FR" sz="14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 évaluer le projet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 évaluer les compétences développées par les élèves ?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 rendre compte du projet : déroulement, résultats...? 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 d'appréciation collective du projet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Fiches d'évaluation des compétences disciplinaires et transversales 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Grilles de communication orale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Synthèses écrites</a:t>
                      </a:r>
                      <a:endParaRPr lang="fr-F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134" marR="6134" marT="6134" marB="6134" anchor="ctr"/>
                </a:tc>
                <a:extLst>
                  <a:ext uri="{0D108BD9-81ED-4DB2-BD59-A6C34878D82A}">
                    <a16:rowId xmlns:a16="http://schemas.microsoft.com/office/drawing/2014/main" val="146041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18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9F8636-B57B-489E-A4BD-17B8DFBD5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49" y="343661"/>
            <a:ext cx="11283034" cy="1267025"/>
          </a:xfrm>
        </p:spPr>
        <p:txBody>
          <a:bodyPr/>
          <a:lstStyle/>
          <a:p>
            <a:r>
              <a:rPr lang="fr-FR" dirty="0"/>
              <a:t>Etape 2: Préparer la présentation orale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5FF38E-2239-41E2-A2F2-A9944A33D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/>
              <a:t>Conditions de restitution: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20 minutes de présentation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8 minutes de question</a:t>
            </a:r>
          </a:p>
          <a:p>
            <a:pPr marL="0" lvl="1" indent="0">
              <a:buNone/>
            </a:pPr>
            <a:endParaRPr lang="fr-FR" dirty="0"/>
          </a:p>
          <a:p>
            <a:pPr marL="285750" lvl="1"/>
            <a:r>
              <a:rPr lang="fr-FR" b="1" dirty="0"/>
              <a:t>Format de la présentation attendue:</a:t>
            </a:r>
          </a:p>
          <a:p>
            <a:pPr marL="0" lvl="1" indent="0">
              <a:buNone/>
            </a:pPr>
            <a:r>
              <a:rPr lang="fr-FR" dirty="0"/>
              <a:t>	- un diaporama support</a:t>
            </a:r>
          </a:p>
          <a:p>
            <a:pPr marL="444500" lvl="1" indent="0">
              <a:buNone/>
            </a:pPr>
            <a:r>
              <a:rPr lang="fr-FR" dirty="0"/>
              <a:t>- une répartition du temps de parole </a:t>
            </a:r>
            <a:r>
              <a:rPr lang="fr-FR" b="1" dirty="0"/>
              <a:t>équilibrée</a:t>
            </a:r>
            <a:r>
              <a:rPr lang="fr-FR" dirty="0"/>
              <a:t> entre les différents membres du groupe lors de la présentation et durant la phase d’interrogation</a:t>
            </a:r>
          </a:p>
        </p:txBody>
      </p:sp>
    </p:spTree>
    <p:extLst>
      <p:ext uri="{BB962C8B-B14F-4D97-AF65-F5344CB8AC3E}">
        <p14:creationId xmlns:p14="http://schemas.microsoft.com/office/powerpoint/2010/main" val="262079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545</Words>
  <Application>Microsoft Office PowerPoint</Application>
  <PresentationFormat>Grand écran</PresentationFormat>
  <Paragraphs>95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Calibri</vt:lpstr>
      <vt:lpstr>Century Gothic</vt:lpstr>
      <vt:lpstr>Symbol</vt:lpstr>
      <vt:lpstr>Times New Roman</vt:lpstr>
      <vt:lpstr>Wingdings</vt:lpstr>
      <vt:lpstr>Wingdings 3</vt:lpstr>
      <vt:lpstr>Ion</vt:lpstr>
      <vt:lpstr>UE projet</vt:lpstr>
      <vt:lpstr>Rappel étape TD3: Présentation et choix d’un projet</vt:lpstr>
      <vt:lpstr>Présentation PowerPoint</vt:lpstr>
      <vt:lpstr>Etape 1  :  Enrichir le projet retenu</vt:lpstr>
      <vt:lpstr>Présentation PowerPoint</vt:lpstr>
      <vt:lpstr>Etape 2: Préparer la présentation orale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BONHOMME</dc:creator>
  <cp:lastModifiedBy>AGNES BONHOMME</cp:lastModifiedBy>
  <cp:revision>3</cp:revision>
  <dcterms:created xsi:type="dcterms:W3CDTF">2021-03-15T10:35:29Z</dcterms:created>
  <dcterms:modified xsi:type="dcterms:W3CDTF">2021-03-23T12:27:47Z</dcterms:modified>
</cp:coreProperties>
</file>