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22"/>
  </p:notesMasterIdLst>
  <p:sldIdLst>
    <p:sldId id="285" r:id="rId2"/>
    <p:sldId id="288" r:id="rId3"/>
    <p:sldId id="287" r:id="rId4"/>
    <p:sldId id="302" r:id="rId5"/>
    <p:sldId id="300" r:id="rId6"/>
    <p:sldId id="299" r:id="rId7"/>
    <p:sldId id="289" r:id="rId8"/>
    <p:sldId id="303" r:id="rId9"/>
    <p:sldId id="290" r:id="rId10"/>
    <p:sldId id="291" r:id="rId11"/>
    <p:sldId id="304" r:id="rId12"/>
    <p:sldId id="292" r:id="rId13"/>
    <p:sldId id="293" r:id="rId14"/>
    <p:sldId id="307" r:id="rId15"/>
    <p:sldId id="308" r:id="rId16"/>
    <p:sldId id="305" r:id="rId17"/>
    <p:sldId id="309" r:id="rId18"/>
    <p:sldId id="301" r:id="rId19"/>
    <p:sldId id="295" r:id="rId20"/>
    <p:sldId id="280" r:id="rId21"/>
  </p:sldIdLst>
  <p:sldSz cx="9144000" cy="5143500" type="screen16x9"/>
  <p:notesSz cx="6858000" cy="9144000"/>
  <p:embeddedFontLst>
    <p:embeddedFont>
      <p:font typeface="Karla" pitchFamily="2" charset="0"/>
      <p:regular r:id="rId23"/>
      <p:bold r:id="rId24"/>
      <p:italic r:id="rId25"/>
      <p:boldItalic r:id="rId26"/>
    </p:embeddedFont>
    <p:embeddedFont>
      <p:font typeface="Montserrat" panose="00000500000000000000" pitchFamily="2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 TOMASI" initials="LT" lastIdx="1" clrIdx="0">
    <p:extLst>
      <p:ext uri="{19B8F6BF-5375-455C-9EA6-DF929625EA0E}">
        <p15:presenceInfo xmlns:p15="http://schemas.microsoft.com/office/powerpoint/2012/main" userId="S-1-5-21-2901163039-3281240111-3707936290-1271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528"/>
    <a:srgbClr val="F15A22"/>
    <a:srgbClr val="FFFFFF"/>
    <a:srgbClr val="232D47"/>
    <a:srgbClr val="673AB7"/>
    <a:srgbClr val="3551B5"/>
    <a:srgbClr val="9C27B0"/>
    <a:srgbClr val="E91E63"/>
    <a:srgbClr val="FF5722"/>
    <a:srgbClr val="FF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9AB155-B87E-42D0-838C-32C88A98A788}">
  <a:tblStyle styleId="{1C9AB155-B87E-42D0-838C-32C88A98A7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13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567984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3846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12356" y="-9676"/>
            <a:ext cx="5276875" cy="5167075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25876" y="1915297"/>
            <a:ext cx="3966951" cy="1439561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425875" y="3453198"/>
            <a:ext cx="3966952" cy="933451"/>
          </a:xfrm>
        </p:spPr>
        <p:txBody>
          <a:bodyPr/>
          <a:lstStyle>
            <a:lvl1pPr marL="1270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r-FR" dirty="0"/>
              <a:t>Cliquez ici pour ajouter un sous-titre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-6178" y="-12356"/>
            <a:ext cx="8229315" cy="5164387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>
            <a:spLocks noGrp="1"/>
          </p:cNvSpPr>
          <p:nvPr>
            <p:ph type="title" hasCustomPrompt="1"/>
          </p:nvPr>
        </p:nvSpPr>
        <p:spPr>
          <a:xfrm>
            <a:off x="838249" y="263305"/>
            <a:ext cx="6075356" cy="576953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2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fr-FR" dirty="0"/>
              <a:t>Cliquez pour ajouter un titre</a:t>
            </a:r>
            <a:endParaRPr dirty="0"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 hasCustomPrompt="1"/>
          </p:nvPr>
        </p:nvSpPr>
        <p:spPr>
          <a:xfrm>
            <a:off x="1884404" y="1251634"/>
            <a:ext cx="5029201" cy="3715781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r>
              <a:rPr lang="fr-FR" dirty="0"/>
              <a:t>Cliquez pour ajouter du texte</a:t>
            </a:r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050428" y="4758259"/>
            <a:ext cx="1121819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r>
              <a:rPr lang="fr-FR" dirty="0"/>
              <a:t> / XX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 preserve="1">
  <p:cSld name="1_Title + 1 colum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-6178" y="-12356"/>
            <a:ext cx="8229315" cy="5164387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>
            <a:spLocks noGrp="1"/>
          </p:cNvSpPr>
          <p:nvPr>
            <p:ph type="title" hasCustomPrompt="1"/>
          </p:nvPr>
        </p:nvSpPr>
        <p:spPr>
          <a:xfrm>
            <a:off x="838249" y="263305"/>
            <a:ext cx="5976502" cy="576953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2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fr-FR" dirty="0"/>
              <a:t>Cliquez pour ajouter un titre</a:t>
            </a:r>
            <a:endParaRPr dirty="0"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 hasCustomPrompt="1"/>
          </p:nvPr>
        </p:nvSpPr>
        <p:spPr>
          <a:xfrm>
            <a:off x="838250" y="1251634"/>
            <a:ext cx="6075356" cy="3715781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r>
              <a:rPr lang="fr-FR" dirty="0"/>
              <a:t>Cliquez pour ajouter du texte</a:t>
            </a:r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050428" y="4758259"/>
            <a:ext cx="1121819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r>
              <a:rPr lang="fr-FR" dirty="0"/>
              <a:t> / XX</a:t>
            </a:r>
          </a:p>
        </p:txBody>
      </p:sp>
    </p:spTree>
    <p:extLst>
      <p:ext uri="{BB962C8B-B14F-4D97-AF65-F5344CB8AC3E}">
        <p14:creationId xmlns:p14="http://schemas.microsoft.com/office/powerpoint/2010/main" val="424934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Vide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025713" y="4749900"/>
            <a:ext cx="1171246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r>
              <a:rPr lang="fr-FR" dirty="0"/>
              <a:t> / XX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8BC34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1884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200"/>
              <a:buFont typeface="Montserrat"/>
              <a:buNone/>
              <a:defRPr sz="12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2495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▸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▹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▹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●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○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■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●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○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600"/>
              <a:buFont typeface="Karla"/>
              <a:buChar char="■"/>
              <a:defRPr sz="1600">
                <a:solidFill>
                  <a:srgbClr val="999999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729151" y="4749851"/>
            <a:ext cx="1362776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6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r>
              <a:rPr lang="fr-FR" dirty="0"/>
              <a:t> / XX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61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beluga.univ-grenoble-alpes.fr/discovery/dbfulldisplay?docid=alma991007947804706161&amp;context=L&amp;vid=33UGRENOBLE_INST:UGrenoble&amp;lang=fr&amp;adaptor=Local%20Search%20Engine&amp;tab=jsearch_slot&amp;query=contains%2Cdbcategory%2C&amp;sortby=title&amp;offset=10&amp;databases=category,Health" TargetMode="External"/><Relationship Id="rId3" Type="http://schemas.openxmlformats.org/officeDocument/2006/relationships/hyperlink" Target="https://beluga.univ-grenoble-alpes.fr/discovery/dbfulldisplay?docid=alma991007947914406161&amp;context=L&amp;vid=33UGRENOBLE_INST:UGrenoble&amp;lang=fr&amp;adaptor=Local%20Search%20Engine&amp;tab=jsearch_slot&amp;query=contains%2Cdbcategory%2C&amp;sortby=title&amp;offset=0&amp;databases=category,Health" TargetMode="External"/><Relationship Id="rId7" Type="http://schemas.openxmlformats.org/officeDocument/2006/relationships/hyperlink" Target="https://beluga.univ-grenoble-alpes.fr/discovery/dbfulldisplay?docid=alma991007947806306161&amp;context=L&amp;vid=33UGRENOBLE_INST:UGrenoble&amp;lang=fr&amp;adaptor=Local%20Search%20Engine&amp;tab=jsearch_slot&amp;query=contains%2Cdbcategory%2C&amp;sortby=title&amp;offset=10&amp;databases=category,Health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eluga.univ-grenoble-alpes.fr/discovery/dbfulldisplay?docid=alma991007947806506161&amp;context=L&amp;vid=33UGRENOBLE_INST:UGrenoble&amp;lang=fr&amp;adaptor=Local%20Search%20Engine&amp;tab=jsearch_slot&amp;query=contains%2Cdbcategory%2C&amp;sortby=title&amp;offset=10&amp;databases=category,Health" TargetMode="External"/><Relationship Id="rId5" Type="http://schemas.openxmlformats.org/officeDocument/2006/relationships/hyperlink" Target="https://beluga.univ-grenoble-alpes.fr/discovery/dbfulldisplay?docid=alma991007947912406161&amp;context=L&amp;vid=33UGRENOBLE_INST:UGrenoble&amp;lang=fr&amp;adaptor=Local%20Search%20Engine&amp;tab=jsearch_slot&amp;query=contains%2Cdbcategory%2C&amp;sortby=title&amp;offset=10&amp;databases=category,Health" TargetMode="External"/><Relationship Id="rId10" Type="http://schemas.openxmlformats.org/officeDocument/2006/relationships/hyperlink" Target="https://beluga.univ-grenoble-alpes.fr/discovery/dbsearch?vid=33UGRENOBLE_INST:UGrenoble&amp;lang=fr" TargetMode="External"/><Relationship Id="rId4" Type="http://schemas.openxmlformats.org/officeDocument/2006/relationships/hyperlink" Target="https://beluga.univ-grenoble-alpes.fr/discovery/dbfulldisplay?docid=alma991007947808406161&amp;context=L&amp;vid=33UGRENOBLE_INST:UGrenoble&amp;lang=fr&amp;adaptor=Local%20Search%20Engine&amp;tab=jsearch_slot&amp;query=contains%2Cdbcategory%2C&amp;sortby=title&amp;offset=0&amp;databases=category,Health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bu.univ-grenoble-alpes.fr/Form_RDV/formulaire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emf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pc="100" dirty="0"/>
              <a:t>La bibliographie et ses outils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425875" y="3605298"/>
            <a:ext cx="4146125" cy="93345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pc="100" dirty="0"/>
              <a:t>Service formation BUMP L3 Kiné– 2025-2026 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98B5B911-52B5-4E48-AFAD-77FC6C12D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1135" y="4538749"/>
            <a:ext cx="4222865" cy="613064"/>
            <a:chOff x="4921135" y="4530436"/>
            <a:chExt cx="4222865" cy="61306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99304A9-32D7-48E2-A188-240FDEAA9AE7}"/>
                </a:ext>
              </a:extLst>
            </p:cNvPr>
            <p:cNvSpPr/>
            <p:nvPr/>
          </p:nvSpPr>
          <p:spPr>
            <a:xfrm>
              <a:off x="4921135" y="4530436"/>
              <a:ext cx="4222865" cy="613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16126D69-D896-43E1-B66F-A8B1DDDEF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6589" y="4563162"/>
              <a:ext cx="1086392" cy="547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505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Citer ses sources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84404" y="1199010"/>
            <a:ext cx="4757353" cy="3715781"/>
          </a:xfrm>
        </p:spPr>
        <p:txBody>
          <a:bodyPr/>
          <a:lstStyle/>
          <a:p>
            <a:pPr marL="127000" lvl="0" indent="0">
              <a:buNone/>
            </a:pPr>
            <a:r>
              <a:rPr lang="fr-FR" sz="44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Un seule question : quel est le type du document qu’on souhaite citer ?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10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18686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522567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1CDC6BF5-A498-4247-8BD7-83DE77CFD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63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Citer ses sources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84404" y="1199010"/>
            <a:ext cx="5373646" cy="3715781"/>
          </a:xfrm>
        </p:spPr>
        <p:txBody>
          <a:bodyPr/>
          <a:lstStyle/>
          <a:p>
            <a:r>
              <a:rPr lang="fr-FR" dirty="0"/>
              <a:t>Les monographies (les livres)</a:t>
            </a:r>
          </a:p>
          <a:p>
            <a:r>
              <a:rPr lang="fr-FR" dirty="0"/>
              <a:t>Les articles qui paraissent dans des publications en série (les revues)</a:t>
            </a:r>
          </a:p>
          <a:p>
            <a:r>
              <a:rPr lang="fr-FR" dirty="0"/>
              <a:t>Les publications en série (les revues)</a:t>
            </a:r>
          </a:p>
          <a:p>
            <a:r>
              <a:rPr lang="fr-FR" dirty="0"/>
              <a:t>Les parties composantes (les chapitres)</a:t>
            </a:r>
          </a:p>
          <a:p>
            <a:r>
              <a:rPr lang="fr-FR" dirty="0"/>
              <a:t>Des sites web</a:t>
            </a:r>
          </a:p>
          <a:p>
            <a:endParaRPr lang="fr-FR" dirty="0"/>
          </a:p>
          <a:p>
            <a:r>
              <a:rPr lang="fr-FR" dirty="0"/>
              <a:t>Livre : ISBN</a:t>
            </a:r>
          </a:p>
          <a:p>
            <a:r>
              <a:rPr lang="fr-FR" dirty="0"/>
              <a:t>Revue : ISSN</a:t>
            </a:r>
          </a:p>
          <a:p>
            <a:r>
              <a:rPr lang="fr-FR" dirty="0"/>
              <a:t>Article en ligne : DOI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11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18686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522567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1CDC6BF5-A498-4247-8BD7-83DE77CFD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50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Styles bibliographiques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Vancouver, le style bibliographique de référence en santé</a:t>
            </a:r>
          </a:p>
        </p:txBody>
      </p:sp>
      <p:sp>
        <p:nvSpPr>
          <p:cNvPr id="4" name="Rectangle 3"/>
          <p:cNvSpPr/>
          <p:nvPr/>
        </p:nvSpPr>
        <p:spPr>
          <a:xfrm>
            <a:off x="425875" y="1603535"/>
            <a:ext cx="9733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7200" b="1" dirty="0">
                <a:solidFill>
                  <a:srgbClr val="F15A22"/>
                </a:solidFill>
                <a:latin typeface="Montserrat" panose="020B0604020202020204" charset="0"/>
              </a:rPr>
              <a:t>3.</a:t>
            </a:r>
            <a:endParaRPr lang="fr-FR" sz="7200" b="1" dirty="0">
              <a:solidFill>
                <a:srgbClr val="F15A22"/>
              </a:solidFill>
              <a:latin typeface="Montserrat" panose="020B060402020202020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36188F77-88BD-44C7-B80D-115A46908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1135" y="4538749"/>
            <a:ext cx="4222865" cy="613064"/>
            <a:chOff x="4921135" y="4530436"/>
            <a:chExt cx="4222865" cy="61306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F2EB062-0FE8-460D-B768-544428A6D353}"/>
                </a:ext>
              </a:extLst>
            </p:cNvPr>
            <p:cNvSpPr/>
            <p:nvPr/>
          </p:nvSpPr>
          <p:spPr>
            <a:xfrm>
              <a:off x="4921135" y="4530436"/>
              <a:ext cx="4222865" cy="613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6646DF19-16EF-4D2C-8875-B463B7242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6589" y="4563162"/>
              <a:ext cx="1086392" cy="547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3548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Styles bibliographiques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22659" y="1150317"/>
            <a:ext cx="5098682" cy="2842865"/>
          </a:xfrm>
        </p:spPr>
        <p:txBody>
          <a:bodyPr/>
          <a:lstStyle/>
          <a:p>
            <a:pPr marL="127000" lvl="0" indent="0">
              <a:buNone/>
            </a:pPr>
            <a:r>
              <a:rPr lang="fr-FR" sz="44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Le style bibliographique est une norme de présentation.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13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2101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329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338AEAC-AC96-4D20-A988-EDCDDD4A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898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Styles bibliographiques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58673" y="1020615"/>
            <a:ext cx="5426653" cy="2842865"/>
          </a:xfrm>
        </p:spPr>
        <p:txBody>
          <a:bodyPr/>
          <a:lstStyle/>
          <a:p>
            <a:pPr marL="127000" lvl="0" indent="0"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L’appel de citation peut varier selon le style choisi </a:t>
            </a:r>
          </a:p>
          <a:p>
            <a:pPr marL="127000" lvl="0" indent="0">
              <a:buNone/>
            </a:pPr>
            <a:endParaRPr lang="fr-FR" sz="1800" b="1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0" lvl="0" indent="0">
              <a:buNone/>
            </a:pP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 Vancouver</a:t>
            </a:r>
          </a:p>
          <a:p>
            <a:pPr marL="127000" lvl="0" indent="0">
              <a:buNone/>
            </a:pPr>
            <a:r>
              <a:rPr lang="fr-FR" sz="180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bonnes pratiques coordonnées permettent une prise en charge pluriprofessionnelle plus efficace de la main traumatique </a:t>
            </a: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r>
              <a:rPr lang="fr-FR" sz="180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27000" lvl="0" indent="0">
              <a:buNone/>
            </a:pPr>
            <a:endParaRPr lang="fr-FR" sz="1800" b="1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0" indent="0">
              <a:buNone/>
            </a:pP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 APA</a:t>
            </a:r>
          </a:p>
          <a:p>
            <a:pPr marL="127000" lvl="0" indent="0">
              <a:buNone/>
            </a:pPr>
            <a:r>
              <a:rPr lang="fr-FR" sz="180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bonnes pratiques coordonnées permettent une prise en charge pluriprofessionnelle plus efficace de la main traumatique </a:t>
            </a: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a-DK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Bauer et al., 2025, p. 17</a:t>
            </a: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fr-FR" sz="180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14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2101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329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338AEAC-AC96-4D20-A988-EDCDDD4A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32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Styles bibliographiques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3823" y="1199011"/>
            <a:ext cx="5333310" cy="3331738"/>
          </a:xfrm>
        </p:spPr>
        <p:txBody>
          <a:bodyPr/>
          <a:lstStyle/>
          <a:p>
            <a:pPr marL="127000" lvl="0" indent="0">
              <a:buNone/>
            </a:pP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 Vancouver</a:t>
            </a:r>
          </a:p>
          <a:p>
            <a:pPr marL="127000" indent="0">
              <a:buNone/>
            </a:pPr>
            <a:r>
              <a:rPr lang="fr-FR" sz="1800" dirty="0"/>
              <a:t>Bauer B, </a:t>
            </a:r>
            <a:r>
              <a:rPr lang="fr-FR" sz="1800" dirty="0" err="1"/>
              <a:t>Célérier</a:t>
            </a:r>
            <a:r>
              <a:rPr lang="fr-FR" sz="1800" dirty="0"/>
              <a:t> S, Marcadet B, </a:t>
            </a:r>
            <a:r>
              <a:rPr lang="fr-FR" sz="1800" dirty="0" err="1"/>
              <a:t>Auquit-Auckbur</a:t>
            </a:r>
            <a:r>
              <a:rPr lang="fr-FR" sz="1800" dirty="0"/>
              <a:t> I. Les fondamentaux de la main traumatique : du diagnostic à la rééducation et l’appareillage. Issy-les-Moulineaux : Elsevier Masson; 2025.</a:t>
            </a:r>
          </a:p>
          <a:p>
            <a:pPr marL="127000" lvl="0" indent="0">
              <a:buNone/>
            </a:pPr>
            <a:endParaRPr lang="fr-FR" sz="1800" b="1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0" indent="0">
              <a:buNone/>
            </a:pPr>
            <a:r>
              <a:rPr lang="fr-FR" sz="18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 APA</a:t>
            </a:r>
          </a:p>
          <a:p>
            <a:pPr marL="127000" indent="0">
              <a:buNone/>
            </a:pPr>
            <a:r>
              <a:rPr lang="fr-FR" sz="1600" dirty="0"/>
              <a:t>Bauer, B., </a:t>
            </a:r>
            <a:r>
              <a:rPr lang="fr-FR" sz="1600" dirty="0" err="1"/>
              <a:t>Célérier</a:t>
            </a:r>
            <a:r>
              <a:rPr lang="fr-FR" sz="1600" dirty="0"/>
              <a:t>, S., Marcadet, B., &amp; </a:t>
            </a:r>
            <a:r>
              <a:rPr lang="fr-FR" sz="1600" dirty="0" err="1"/>
              <a:t>Auquit-Auckbur</a:t>
            </a:r>
            <a:r>
              <a:rPr lang="fr-FR" sz="1600" dirty="0"/>
              <a:t>, I. (2025). </a:t>
            </a:r>
            <a:r>
              <a:rPr lang="fr-FR" sz="1600" i="1" dirty="0"/>
              <a:t>Les fondamentaux de la main traumatique : du diagnostic à la rééducation et l’appareillage</a:t>
            </a:r>
            <a:r>
              <a:rPr lang="fr-FR" sz="1600" dirty="0"/>
              <a:t>. Elsevier Masson.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15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2101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329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338AEAC-AC96-4D20-A988-EDCDDD4A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30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Vancouver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84404" y="1199010"/>
            <a:ext cx="4757353" cy="3715781"/>
          </a:xfrm>
        </p:spPr>
        <p:txBody>
          <a:bodyPr/>
          <a:lstStyle/>
          <a:p>
            <a:r>
              <a:rPr lang="fr-FR" dirty="0"/>
              <a:t>Style numérique</a:t>
            </a:r>
          </a:p>
          <a:p>
            <a:r>
              <a:rPr lang="fr-FR" dirty="0"/>
              <a:t>L'appel de citation se fait par le numéro de la référence entre parenthèses (1) </a:t>
            </a:r>
          </a:p>
          <a:p>
            <a:r>
              <a:rPr lang="fr-FR" dirty="0"/>
              <a:t>Ne permet pas de faire figurer la pagination des citations</a:t>
            </a:r>
          </a:p>
          <a:p>
            <a:endParaRPr lang="fr-FR" dirty="0"/>
          </a:p>
          <a:p>
            <a:r>
              <a:rPr lang="fr-FR" dirty="0"/>
              <a:t>Bibliographie organisée par ordre d’apparition des références dans le corps du texte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16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2101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329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338AEAC-AC96-4D20-A988-EDCDDD4A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67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Vancouver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17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2101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329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338AEAC-AC96-4D20-A988-EDCDDD4A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BC83327-8A1D-47FD-8396-FA1FE61A5E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530"/>
          <a:stretch/>
        </p:blipFill>
        <p:spPr>
          <a:xfrm>
            <a:off x="1870760" y="924773"/>
            <a:ext cx="5093276" cy="410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052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5876" y="2203699"/>
            <a:ext cx="3966951" cy="1439561"/>
          </a:xfrm>
        </p:spPr>
        <p:txBody>
          <a:bodyPr/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Bases de données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425875" y="3666620"/>
            <a:ext cx="3966952" cy="933451"/>
          </a:xfrm>
        </p:spPr>
        <p:txBody>
          <a:bodyPr/>
          <a:lstStyle/>
          <a:p>
            <a:r>
              <a:rPr lang="fr-FR" dirty="0"/>
              <a:t>Depuis Beluga</a:t>
            </a:r>
          </a:p>
        </p:txBody>
      </p:sp>
      <p:sp>
        <p:nvSpPr>
          <p:cNvPr id="4" name="Rectangle 3"/>
          <p:cNvSpPr/>
          <p:nvPr/>
        </p:nvSpPr>
        <p:spPr>
          <a:xfrm>
            <a:off x="425875" y="1603535"/>
            <a:ext cx="10631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7200" b="1" dirty="0">
                <a:solidFill>
                  <a:srgbClr val="F15A22"/>
                </a:solidFill>
                <a:latin typeface="Montserrat" panose="020B0604020202020204" charset="0"/>
              </a:rPr>
              <a:t>4.</a:t>
            </a:r>
            <a:endParaRPr lang="fr-FR" sz="7200" b="1" dirty="0">
              <a:solidFill>
                <a:srgbClr val="F15A22"/>
              </a:solidFill>
              <a:latin typeface="Montserrat" panose="020B060402020202020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36188F77-88BD-44C7-B80D-115A46908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1135" y="4538749"/>
            <a:ext cx="4222865" cy="613064"/>
            <a:chOff x="4921135" y="4530436"/>
            <a:chExt cx="4222865" cy="61306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F2EB062-0FE8-460D-B768-544428A6D353}"/>
                </a:ext>
              </a:extLst>
            </p:cNvPr>
            <p:cNvSpPr/>
            <p:nvPr/>
          </p:nvSpPr>
          <p:spPr>
            <a:xfrm>
              <a:off x="4921135" y="4530436"/>
              <a:ext cx="4222865" cy="613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6646DF19-16EF-4D2C-8875-B463B7242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6589" y="4563162"/>
              <a:ext cx="1086392" cy="547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12199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Bases de données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19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621010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32974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038167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9C1EAD5-A37E-4F02-A38B-AA7B92736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0D048C2-B8DA-46C1-AA8D-432E9CBE1C7F}"/>
              </a:ext>
            </a:extLst>
          </p:cNvPr>
          <p:cNvSpPr txBox="1"/>
          <p:nvPr/>
        </p:nvSpPr>
        <p:spPr>
          <a:xfrm>
            <a:off x="1958502" y="1907743"/>
            <a:ext cx="481843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100" dirty="0">
                <a:solidFill>
                  <a:schemeClr val="tx1"/>
                </a:solidFill>
                <a:latin typeface="Karla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DUMAS (Dépôt Universitaire de Mémoires Après Soutenance)</a:t>
            </a:r>
            <a:endParaRPr lang="fr-FR" b="1" spc="100" dirty="0">
              <a:solidFill>
                <a:schemeClr val="tx1"/>
              </a:solidFill>
              <a:latin typeface="Karla" pitchFamily="2" charset="0"/>
            </a:endParaRPr>
          </a:p>
          <a:p>
            <a:endParaRPr lang="fr-FR" b="1" spc="100" dirty="0">
              <a:latin typeface="Karla" pitchFamily="2" charset="0"/>
            </a:endParaRPr>
          </a:p>
          <a:p>
            <a:r>
              <a:rPr lang="fr-FR" b="1" spc="100" dirty="0" err="1">
                <a:latin typeface="Karla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Hetop</a:t>
            </a:r>
            <a:endParaRPr lang="fr-FR" b="1" spc="100" dirty="0">
              <a:latin typeface="Karla" pitchFamily="2" charset="0"/>
            </a:endParaRPr>
          </a:p>
          <a:p>
            <a:endParaRPr lang="fr-FR" b="1" spc="100" dirty="0">
              <a:latin typeface="Karla" pitchFamily="2" charset="0"/>
            </a:endParaRPr>
          </a:p>
          <a:p>
            <a:r>
              <a:rPr lang="fr-FR" b="1" spc="100" dirty="0" err="1">
                <a:latin typeface="Karla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Kinédoc</a:t>
            </a:r>
            <a:endParaRPr lang="fr-FR" b="1" spc="100" dirty="0">
              <a:latin typeface="Karla" pitchFamily="2" charset="0"/>
            </a:endParaRPr>
          </a:p>
          <a:p>
            <a:endParaRPr lang="fr-FR" b="1" dirty="0"/>
          </a:p>
          <a:p>
            <a:r>
              <a:rPr lang="fr-FR" b="1" spc="100" dirty="0">
                <a:latin typeface="Karla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Lissa</a:t>
            </a:r>
            <a:endParaRPr lang="fr-FR" b="1" spc="100" dirty="0">
              <a:latin typeface="Karla" pitchFamily="2" charset="0"/>
            </a:endParaRPr>
          </a:p>
          <a:p>
            <a:endParaRPr lang="fr-FR" b="1" spc="100" dirty="0">
              <a:latin typeface="Karla" pitchFamily="2" charset="0"/>
            </a:endParaRPr>
          </a:p>
          <a:p>
            <a:r>
              <a:rPr lang="fr-FR" b="1" spc="100" dirty="0">
                <a:latin typeface="Karla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MESH bilingue</a:t>
            </a:r>
            <a:endParaRPr lang="fr-FR" b="1" spc="100" dirty="0">
              <a:latin typeface="Karla" pitchFamily="2" charset="0"/>
            </a:endParaRPr>
          </a:p>
          <a:p>
            <a:endParaRPr lang="fr-FR" b="1" spc="100" dirty="0">
              <a:latin typeface="Karla" pitchFamily="2" charset="0"/>
            </a:endParaRPr>
          </a:p>
          <a:p>
            <a:r>
              <a:rPr lang="fr-FR" b="1" spc="100" dirty="0" err="1">
                <a:latin typeface="Karla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PEDro</a:t>
            </a:r>
            <a:endParaRPr lang="fr-FR" b="1" spc="100" dirty="0">
              <a:latin typeface="Karla" pitchFamily="2" charset="0"/>
            </a:endParaRPr>
          </a:p>
          <a:p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D4A88B4-3733-98BC-65D6-9641C9F12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85198" y="2975376"/>
            <a:ext cx="3695295" cy="610605"/>
            <a:chOff x="2055779" y="950064"/>
            <a:chExt cx="3695295" cy="610605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E4C99235-CD34-0CCF-7DE3-AB3F52838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055779" y="950064"/>
              <a:ext cx="3695295" cy="603313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8115B8F-B5FC-CAA0-A274-94AC23653960}"/>
                </a:ext>
              </a:extLst>
            </p:cNvPr>
            <p:cNvSpPr/>
            <p:nvPr/>
          </p:nvSpPr>
          <p:spPr>
            <a:xfrm>
              <a:off x="3196963" y="957356"/>
              <a:ext cx="625642" cy="60331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A3366E49-14EB-99B1-4DC9-41E7EB74F4C9}"/>
              </a:ext>
            </a:extLst>
          </p:cNvPr>
          <p:cNvSpPr txBox="1">
            <a:spLocks/>
          </p:cNvSpPr>
          <p:nvPr/>
        </p:nvSpPr>
        <p:spPr>
          <a:xfrm>
            <a:off x="2866567" y="1091746"/>
            <a:ext cx="2578582" cy="466235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r-F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/>
                <a:sym typeface="Montserrat"/>
              </a:rPr>
              <a:t>Depuis </a:t>
            </a:r>
            <a:r>
              <a:rPr lang="fr-FR" sz="2400" b="1" dirty="0">
                <a:solidFill>
                  <a:srgbClr val="E74528"/>
                </a:solidFill>
                <a:latin typeface="Montserrat"/>
                <a:sym typeface="Montserrat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Beluga</a:t>
            </a:r>
            <a:endParaRPr lang="fr-FR" sz="2400" b="1" dirty="0">
              <a:solidFill>
                <a:srgbClr val="E74528"/>
              </a:solidFill>
              <a:latin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20955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49" y="1258214"/>
            <a:ext cx="6125787" cy="32894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Introduction : De l’intérêt d’une bibliographie</a:t>
            </a:r>
          </a:p>
          <a:p>
            <a:pPr>
              <a:lnSpc>
                <a:spcPct val="150000"/>
              </a:lnSpc>
            </a:pPr>
            <a:r>
              <a:rPr lang="fr-FR" dirty="0"/>
              <a:t>Partie  1 : Éviter le plagiat</a:t>
            </a:r>
          </a:p>
          <a:p>
            <a:pPr>
              <a:lnSpc>
                <a:spcPct val="150000"/>
              </a:lnSpc>
            </a:pPr>
            <a:r>
              <a:rPr lang="fr-FR" dirty="0"/>
              <a:t>Partie 2 : Citer ses sources</a:t>
            </a:r>
          </a:p>
          <a:p>
            <a:pPr>
              <a:lnSpc>
                <a:spcPct val="150000"/>
              </a:lnSpc>
            </a:pPr>
            <a:r>
              <a:rPr lang="fr-FR" dirty="0"/>
              <a:t>Partie 3 : Styles bibliographiques et Vancouver</a:t>
            </a:r>
          </a:p>
          <a:p>
            <a:pPr>
              <a:lnSpc>
                <a:spcPct val="150000"/>
              </a:lnSpc>
            </a:pPr>
            <a:r>
              <a:rPr lang="fr-FR" dirty="0"/>
              <a:t>Partie 4 : Bases de données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2</a:t>
            </a:fld>
            <a:r>
              <a:rPr lang="fr-FR" dirty="0"/>
              <a:t> / 20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2BE88D5-C2A6-477D-9648-9F44900BD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43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8"/>
          <p:cNvSpPr txBox="1">
            <a:spLocks noGrp="1"/>
          </p:cNvSpPr>
          <p:nvPr>
            <p:ph type="ctrTitle" idx="4294967295"/>
          </p:nvPr>
        </p:nvSpPr>
        <p:spPr>
          <a:xfrm>
            <a:off x="610239" y="1675471"/>
            <a:ext cx="7391400" cy="11900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Formulaire de demande de rendez-vous avec un.e bibliothécaire : </a:t>
            </a:r>
            <a:r>
              <a:rPr lang="en" sz="32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ICI</a:t>
            </a:r>
            <a:endParaRPr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5" name="Google Shape;425;p38"/>
          <p:cNvSpPr txBox="1">
            <a:spLocks noGrp="1"/>
          </p:cNvSpPr>
          <p:nvPr>
            <p:ph type="body" idx="4294967295"/>
          </p:nvPr>
        </p:nvSpPr>
        <p:spPr>
          <a:xfrm>
            <a:off x="610239" y="2865565"/>
            <a:ext cx="4531500" cy="100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fr-FR" dirty="0"/>
              <a:t>bapso-rensbump@univ-grenoble-alpes.fr</a:t>
            </a:r>
          </a:p>
          <a:p>
            <a:pPr marL="0" lvl="0" indent="0">
              <a:buNone/>
            </a:pPr>
            <a:r>
              <a:rPr lang="fr-FR" dirty="0"/>
              <a:t> 04-76-63-74-70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31" name="Google Shape;431;p38"/>
          <p:cNvSpPr txBox="1">
            <a:spLocks noGrp="1"/>
          </p:cNvSpPr>
          <p:nvPr>
            <p:ph type="sldNum" idx="12"/>
          </p:nvPr>
        </p:nvSpPr>
        <p:spPr>
          <a:xfrm>
            <a:off x="8077200" y="4749851"/>
            <a:ext cx="1014727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r>
              <a:rPr lang="en" dirty="0"/>
              <a:t> / 20</a:t>
            </a:r>
            <a:endParaRPr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6D0A1F4-B7FC-4178-BC4A-5C2170960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C187F7E-CEBB-4F8D-B791-275A87577D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881" y="4460656"/>
            <a:ext cx="1670898" cy="57838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54976E8-35DE-4404-A02E-4A2D8C0D86EF}"/>
              </a:ext>
            </a:extLst>
          </p:cNvPr>
          <p:cNvSpPr/>
          <p:nvPr/>
        </p:nvSpPr>
        <p:spPr>
          <a:xfrm>
            <a:off x="1775329" y="4638861"/>
            <a:ext cx="5061221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Sont autorisées la diffusion et la réutilisation de ce support sous réserve d’en citer les auteurs et uniquement à des fins non commerciales.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De l’intérêt d’une bibliographie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F2385EF1-DCC4-4EDC-BC1D-6E3A1D84AA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1135" y="4538749"/>
            <a:ext cx="4222865" cy="613064"/>
            <a:chOff x="4921135" y="4530436"/>
            <a:chExt cx="4222865" cy="61306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1068534-F802-4ADF-8618-288B74047FC1}"/>
                </a:ext>
              </a:extLst>
            </p:cNvPr>
            <p:cNvSpPr/>
            <p:nvPr/>
          </p:nvSpPr>
          <p:spPr>
            <a:xfrm>
              <a:off x="4921135" y="4530436"/>
              <a:ext cx="4222865" cy="613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6694DAA8-EBB7-478C-B4F3-9919DAC6F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6589" y="4563162"/>
              <a:ext cx="1086392" cy="547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880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Karla" panose="020B0604020202020204" charset="0"/>
                <a:ea typeface="Karla" panose="020B0604020202020204" charset="0"/>
              </a:rPr>
              <a:t>De l’intérêt d’une bibliographie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38025" y="959965"/>
            <a:ext cx="5888950" cy="3921263"/>
          </a:xfrm>
        </p:spPr>
        <p:txBody>
          <a:bodyPr/>
          <a:lstStyle/>
          <a:p>
            <a:pPr marL="127000" indent="0">
              <a:buNone/>
            </a:pPr>
            <a:r>
              <a:rPr lang="fr-FR" sz="3600" b="1" dirty="0"/>
              <a:t>La bibliographie est le reflet de votre travail. </a:t>
            </a:r>
          </a:p>
          <a:p>
            <a:pPr marL="127000" indent="0">
              <a:buNone/>
            </a:pPr>
            <a:r>
              <a:rPr lang="fr-FR" b="1" dirty="0"/>
              <a:t>Elle est constituée de références bibliographiques</a:t>
            </a:r>
          </a:p>
          <a:p>
            <a:pPr marL="127000" indent="0">
              <a:buNone/>
            </a:pPr>
            <a:r>
              <a:rPr lang="fr-FR" sz="2400" dirty="0"/>
              <a:t>Bauer B, </a:t>
            </a:r>
            <a:r>
              <a:rPr lang="fr-FR" sz="2400" dirty="0" err="1"/>
              <a:t>Célérier</a:t>
            </a:r>
            <a:r>
              <a:rPr lang="fr-FR" sz="2400" dirty="0"/>
              <a:t> S, Marcadet B, </a:t>
            </a:r>
            <a:r>
              <a:rPr lang="fr-FR" sz="2400" dirty="0" err="1"/>
              <a:t>Auquit-Auckbur</a:t>
            </a:r>
            <a:r>
              <a:rPr lang="fr-FR" sz="2400" dirty="0"/>
              <a:t> I. Les fondamentaux de la main traumatique : du diagnostic à la rééducation et l’appareillage. Issy-les-Moulineaux : Elsevier Masson; 2025.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4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210510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813835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522567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E4F032B-71D4-4490-BFD1-DFB3015B4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30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Karla" panose="020B0604020202020204" charset="0"/>
                <a:ea typeface="Karla" panose="020B0604020202020204" charset="0"/>
              </a:rPr>
              <a:t>De l’intérêt d’une bibliographie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84404" y="1199010"/>
            <a:ext cx="4757353" cy="3715781"/>
          </a:xfrm>
        </p:spPr>
        <p:txBody>
          <a:bodyPr/>
          <a:lstStyle/>
          <a:p>
            <a:r>
              <a:rPr lang="fr-FR" dirty="0"/>
              <a:t>Vérifier la véracité des sources. Valider la fiabilité des sources</a:t>
            </a:r>
          </a:p>
          <a:p>
            <a:endParaRPr lang="fr-FR" dirty="0"/>
          </a:p>
          <a:p>
            <a:r>
              <a:rPr lang="fr-FR" dirty="0"/>
              <a:t>Contrôler si les auteurs essentiels du sujet sont cités</a:t>
            </a:r>
          </a:p>
          <a:p>
            <a:endParaRPr lang="fr-FR" dirty="0"/>
          </a:p>
          <a:p>
            <a:r>
              <a:rPr lang="fr-FR" dirty="0"/>
              <a:t>Fournir des pistes de lectures supplémentaires</a:t>
            </a:r>
          </a:p>
          <a:p>
            <a:endParaRPr lang="fr-FR" dirty="0"/>
          </a:p>
          <a:p>
            <a:r>
              <a:rPr lang="fr-FR" dirty="0"/>
              <a:t>Éviter le plagiat</a:t>
            </a:r>
          </a:p>
          <a:p>
            <a:pPr marL="127000" indent="0">
              <a:buNone/>
            </a:pPr>
            <a:endParaRPr lang="fr-FR" dirty="0"/>
          </a:p>
          <a:p>
            <a:pPr marL="12700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5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2105103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813835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522567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E4F032B-71D4-4490-BFD1-DFB3015B4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97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Éviter le plagiat</a:t>
            </a:r>
          </a:p>
        </p:txBody>
      </p:sp>
      <p:sp>
        <p:nvSpPr>
          <p:cNvPr id="4" name="Rectangle 3"/>
          <p:cNvSpPr/>
          <p:nvPr/>
        </p:nvSpPr>
        <p:spPr>
          <a:xfrm>
            <a:off x="425875" y="1603535"/>
            <a:ext cx="7889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7200" b="1" dirty="0">
                <a:solidFill>
                  <a:srgbClr val="F15A22"/>
                </a:solidFill>
                <a:latin typeface="Montserrat" panose="020B0604020202020204" charset="0"/>
              </a:rPr>
              <a:t>1.</a:t>
            </a:r>
            <a:endParaRPr lang="fr-FR" sz="7200" b="1" dirty="0">
              <a:solidFill>
                <a:srgbClr val="F15A22"/>
              </a:solidFill>
              <a:latin typeface="Montserrat" panose="020B060402020202020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2120DF05-A0AD-47E2-A072-8FDC0EF5C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1135" y="4538749"/>
            <a:ext cx="4222865" cy="613064"/>
            <a:chOff x="4921135" y="4530436"/>
            <a:chExt cx="4222865" cy="61306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0DAEE51-B114-4F07-8374-84541549A3E0}"/>
                </a:ext>
              </a:extLst>
            </p:cNvPr>
            <p:cNvSpPr/>
            <p:nvPr/>
          </p:nvSpPr>
          <p:spPr>
            <a:xfrm>
              <a:off x="4921135" y="4530436"/>
              <a:ext cx="4222865" cy="613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FC29C428-069F-48BA-B88D-1D88D9510A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6589" y="4563162"/>
              <a:ext cx="1086392" cy="547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0213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Éviter le plagiat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78522" y="955944"/>
            <a:ext cx="5186956" cy="3715781"/>
          </a:xfrm>
        </p:spPr>
        <p:txBody>
          <a:bodyPr/>
          <a:lstStyle/>
          <a:p>
            <a:pPr marL="127000" lvl="0" indent="0">
              <a:buNone/>
            </a:pPr>
            <a:r>
              <a:rPr lang="fr-FR" sz="2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Plagier</a:t>
            </a:r>
          </a:p>
          <a:p>
            <a:pPr marL="127000" lvl="0" indent="0">
              <a:buNone/>
            </a:pPr>
            <a:r>
              <a:rPr lang="fr-FR" sz="2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Emprunter à un ouvrage original […] des éléments […] dont on s'attribue abusivement la paternité en les reproduisant, avec plus ou moins de fidélité, dans une œuvre que l'on présente comme personnelle. </a:t>
            </a:r>
          </a:p>
          <a:p>
            <a:pPr marL="127000" lvl="0" indent="0">
              <a:buNone/>
            </a:pPr>
            <a:r>
              <a:rPr lang="fr-FR" sz="22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Synon</a:t>
            </a:r>
            <a:r>
              <a:rPr lang="fr-FR" sz="2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. copier, piller, pirater, voler. </a:t>
            </a:r>
          </a:p>
          <a:p>
            <a:pPr marL="127000" lvl="0" indent="0">
              <a:buNone/>
            </a:pPr>
            <a:r>
              <a:rPr lang="fr-FR" sz="2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(Centre National de Ressources textuelles et Lexicales) </a:t>
            </a:r>
          </a:p>
          <a:p>
            <a:pPr marL="12700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7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b="1" dirty="0">
                <a:solidFill>
                  <a:srgbClr val="F15A22"/>
                </a:solidFill>
              </a:rPr>
              <a:t> </a:t>
            </a:r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813835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522567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EEFAE07-BE3B-4AD5-B189-CB74142AA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186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5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Éviter le plagiat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84404" y="1199010"/>
            <a:ext cx="4757353" cy="3715781"/>
          </a:xfrm>
        </p:spPr>
        <p:txBody>
          <a:bodyPr/>
          <a:lstStyle/>
          <a:p>
            <a:r>
              <a:rPr lang="fr-FR" dirty="0"/>
              <a:t>Le plagiat expose à des sanctions.</a:t>
            </a:r>
          </a:p>
          <a:p>
            <a:endParaRPr lang="fr-FR" dirty="0"/>
          </a:p>
          <a:p>
            <a:r>
              <a:rPr lang="fr-FR" dirty="0"/>
              <a:t>La différence entre un plagiat et un travail répondant aux exigences universitaires réside dans le simple fait de citer ses sources.</a:t>
            </a:r>
          </a:p>
          <a:p>
            <a:endParaRPr lang="fr-FR" dirty="0"/>
          </a:p>
          <a:p>
            <a:r>
              <a:rPr lang="fr-FR" dirty="0"/>
              <a:t>Il existe à l’UGA un logiciel anti-plagiat : </a:t>
            </a:r>
            <a:r>
              <a:rPr lang="fr-FR" dirty="0" err="1"/>
              <a:t>Compilatio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8</a:t>
            </a:fld>
            <a:r>
              <a:rPr lang="fr-FR" dirty="0"/>
              <a:t> /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823" y="1199011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Introduction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823" y="1907743"/>
            <a:ext cx="1401202" cy="708732"/>
          </a:xfrm>
          <a:prstGeom prst="rect">
            <a:avLst/>
          </a:prstGeom>
          <a:noFill/>
          <a:ln w="19050">
            <a:solidFill>
              <a:srgbClr val="F15A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Partie</a:t>
            </a:r>
            <a:r>
              <a:rPr lang="fr-FR" sz="1600" b="1" dirty="0">
                <a:solidFill>
                  <a:srgbClr val="F15A22"/>
                </a:solidFill>
              </a:rPr>
              <a:t> </a:t>
            </a:r>
            <a:r>
              <a:rPr lang="fr-FR" sz="1600" b="1" dirty="0">
                <a:solidFill>
                  <a:srgbClr val="F15A22"/>
                </a:solidFill>
                <a:latin typeface="Karla" panose="020B0604020202020204" charset="0"/>
                <a:ea typeface="Karla" panose="020B0604020202020204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823" y="2813835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6823" y="3522567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823" y="4224772"/>
            <a:ext cx="1401202" cy="708732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Karla" panose="020B0604020202020204" charset="0"/>
                <a:ea typeface="Karla" panose="020B0604020202020204" charset="0"/>
              </a:rPr>
              <a:t>Partie 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EEFAE07-BE3B-4AD5-B189-CB74142AA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036" y="4595888"/>
            <a:ext cx="1086392" cy="54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1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r-FR" dirty="0"/>
            </a:br>
            <a:br>
              <a:rPr lang="fr-FR" dirty="0"/>
            </a:b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Citer ses sources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Quel est le type du document ?</a:t>
            </a:r>
          </a:p>
        </p:txBody>
      </p:sp>
      <p:sp>
        <p:nvSpPr>
          <p:cNvPr id="4" name="Rectangle 3"/>
          <p:cNvSpPr/>
          <p:nvPr/>
        </p:nvSpPr>
        <p:spPr>
          <a:xfrm>
            <a:off x="425875" y="1603535"/>
            <a:ext cx="97174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7200" b="1" dirty="0">
                <a:solidFill>
                  <a:srgbClr val="F15A22"/>
                </a:solidFill>
                <a:latin typeface="Montserrat" panose="020B0604020202020204" charset="0"/>
              </a:rPr>
              <a:t>2.</a:t>
            </a:r>
            <a:endParaRPr lang="fr-FR" sz="7200" b="1" dirty="0">
              <a:solidFill>
                <a:srgbClr val="F15A22"/>
              </a:solidFill>
              <a:latin typeface="Montserrat" panose="020B060402020202020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F41A5209-1B0B-4FA1-861D-5D1ACDDB4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1135" y="4538749"/>
            <a:ext cx="4222865" cy="613064"/>
            <a:chOff x="4921135" y="4530436"/>
            <a:chExt cx="4222865" cy="61306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6244FE3-558B-46A9-A2E4-740957AFC375}"/>
                </a:ext>
              </a:extLst>
            </p:cNvPr>
            <p:cNvSpPr/>
            <p:nvPr/>
          </p:nvSpPr>
          <p:spPr>
            <a:xfrm>
              <a:off x="4921135" y="4530436"/>
              <a:ext cx="4222865" cy="613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770B6E81-B7F8-46CD-BCD7-363DB70F6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6589" y="4563162"/>
              <a:ext cx="1086392" cy="547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42637668"/>
      </p:ext>
    </p:extLst>
  </p:cSld>
  <p:clrMapOvr>
    <a:masterClrMapping/>
  </p:clrMapOvr>
</p:sld>
</file>

<file path=ppt/theme/theme1.xml><?xml version="1.0" encoding="utf-8"?>
<a:theme xmlns:a="http://schemas.openxmlformats.org/drawingml/2006/main" name="Cadwal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A9E8F242-C112-48BA-967B-54A2DE231BFE}" vid="{82E7F912-D24D-4B0C-BBE2-6A11EB7450E1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583</TotalTime>
  <Words>746</Words>
  <Application>Microsoft Office PowerPoint</Application>
  <PresentationFormat>Affichage à l'écran (16:9)</PresentationFormat>
  <Paragraphs>170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Montserrat</vt:lpstr>
      <vt:lpstr>Karla</vt:lpstr>
      <vt:lpstr>Arial</vt:lpstr>
      <vt:lpstr>Calibri</vt:lpstr>
      <vt:lpstr>Cadwal template</vt:lpstr>
      <vt:lpstr>La bibliographie et ses outils</vt:lpstr>
      <vt:lpstr>Sommaire</vt:lpstr>
      <vt:lpstr>Introduction</vt:lpstr>
      <vt:lpstr>De l’intérêt d’une bibliographie</vt:lpstr>
      <vt:lpstr>De l’intérêt d’une bibliographie</vt:lpstr>
      <vt:lpstr>Éviter le plagiat</vt:lpstr>
      <vt:lpstr>Éviter le plagiat</vt:lpstr>
      <vt:lpstr>Éviter le plagiat</vt:lpstr>
      <vt:lpstr>  Citer ses sources</vt:lpstr>
      <vt:lpstr>Citer ses sources</vt:lpstr>
      <vt:lpstr>Citer ses sources</vt:lpstr>
      <vt:lpstr>Styles bibliographiques</vt:lpstr>
      <vt:lpstr>Styles bibliographiques</vt:lpstr>
      <vt:lpstr>Styles bibliographiques</vt:lpstr>
      <vt:lpstr>Styles bibliographiques</vt:lpstr>
      <vt:lpstr>Vancouver</vt:lpstr>
      <vt:lpstr>Vancouver</vt:lpstr>
      <vt:lpstr>Bases de données</vt:lpstr>
      <vt:lpstr>Bases de données</vt:lpstr>
      <vt:lpstr>Formulaire de demande de rendez-vous avec un.e bibliothécaire : ICI</vt:lpstr>
    </vt:vector>
  </TitlesOfParts>
  <Company>Bordeaux INP - ENSC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de présentation Powerpoint</dc:title>
  <dc:creator>LEO TOMASI</dc:creator>
  <cp:lastModifiedBy>LEO TOMASI</cp:lastModifiedBy>
  <cp:revision>47</cp:revision>
  <dcterms:created xsi:type="dcterms:W3CDTF">2025-08-21T09:46:55Z</dcterms:created>
  <dcterms:modified xsi:type="dcterms:W3CDTF">2026-02-13T12:33:13Z</dcterms:modified>
</cp:coreProperties>
</file>