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 id="2147483758" r:id="rId3"/>
  </p:sldMasterIdLst>
  <p:notesMasterIdLst>
    <p:notesMasterId r:id="rId34"/>
  </p:notesMasterIdLst>
  <p:handoutMasterIdLst>
    <p:handoutMasterId r:id="rId35"/>
  </p:handoutMasterIdLst>
  <p:sldIdLst>
    <p:sldId id="447" r:id="rId4"/>
    <p:sldId id="451" r:id="rId5"/>
    <p:sldId id="452" r:id="rId6"/>
    <p:sldId id="453" r:id="rId7"/>
    <p:sldId id="454" r:id="rId8"/>
    <p:sldId id="455" r:id="rId9"/>
    <p:sldId id="483" r:id="rId10"/>
    <p:sldId id="486" r:id="rId11"/>
    <p:sldId id="457" r:id="rId12"/>
    <p:sldId id="458" r:id="rId13"/>
    <p:sldId id="459" r:id="rId14"/>
    <p:sldId id="460" r:id="rId15"/>
    <p:sldId id="470" r:id="rId16"/>
    <p:sldId id="461" r:id="rId17"/>
    <p:sldId id="462" r:id="rId18"/>
    <p:sldId id="471" r:id="rId19"/>
    <p:sldId id="465" r:id="rId20"/>
    <p:sldId id="467" r:id="rId21"/>
    <p:sldId id="466" r:id="rId22"/>
    <p:sldId id="468" r:id="rId23"/>
    <p:sldId id="469" r:id="rId24"/>
    <p:sldId id="472" r:id="rId25"/>
    <p:sldId id="473" r:id="rId26"/>
    <p:sldId id="474" r:id="rId27"/>
    <p:sldId id="476" r:id="rId28"/>
    <p:sldId id="484" r:id="rId29"/>
    <p:sldId id="478" r:id="rId30"/>
    <p:sldId id="479" r:id="rId31"/>
    <p:sldId id="481" r:id="rId32"/>
    <p:sldId id="4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610"/>
    <a:srgbClr val="202C41"/>
    <a:srgbClr val="0D1128"/>
    <a:srgbClr val="E4E4E4"/>
    <a:srgbClr val="FFFFFF"/>
    <a:srgbClr val="F7E3D8"/>
    <a:srgbClr val="F6E2D8"/>
    <a:srgbClr val="3B3A57"/>
    <a:srgbClr val="68687E"/>
    <a:srgbClr val="B68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72019" autoAdjust="0"/>
  </p:normalViewPr>
  <p:slideViewPr>
    <p:cSldViewPr snapToGrid="0">
      <p:cViewPr varScale="1">
        <p:scale>
          <a:sx n="79" d="100"/>
          <a:sy n="79" d="100"/>
        </p:scale>
        <p:origin x="11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6BEB-EE60-4DBC-89D2-754B757CD6E7}" type="datetimeFigureOut">
              <a:rPr lang="en-US" smtClean="0"/>
              <a:t>11/24/2025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4CE229-B20A-4164-A8E2-E3E534164474}" type="slidenum">
              <a:rPr lang="en-US" smtClean="0"/>
              <a:t>‹N°›</a:t>
            </a:fld>
            <a:endParaRPr lang="en-US"/>
          </a:p>
        </p:txBody>
      </p:sp>
    </p:spTree>
    <p:extLst>
      <p:ext uri="{BB962C8B-B14F-4D97-AF65-F5344CB8AC3E}">
        <p14:creationId xmlns:p14="http://schemas.microsoft.com/office/powerpoint/2010/main" val="1353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6D8DA-7125-4CA3-828C-7DD38985E502}"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AB5DC-3C00-4937-9CE4-4DA4D5B61534}" type="slidenum">
              <a:rPr lang="en-US" smtClean="0"/>
              <a:t>‹N°›</a:t>
            </a:fld>
            <a:endParaRPr lang="en-US"/>
          </a:p>
        </p:txBody>
      </p:sp>
    </p:spTree>
    <p:extLst>
      <p:ext uri="{BB962C8B-B14F-4D97-AF65-F5344CB8AC3E}">
        <p14:creationId xmlns:p14="http://schemas.microsoft.com/office/powerpoint/2010/main" val="239908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verleaf.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utos.bu.univ-rennes2.fr/c.php?g=686448&amp;p=5080790"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youtube.com/watch?v=UkMe-WBYKhM" TargetMode="External"/><Relationship Id="rId4" Type="http://schemas.openxmlformats.org/officeDocument/2006/relationships/hyperlink" Target="https://www.youtube.com/watch?v=eOb263dg-yQ&amp;list=PLcsW2G3QhlZWACDM1_2_PK3N6QcCBvH92&amp;index=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guides.library.ualberta.ca/c.php?g=737964&amp;p=532792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astyle.apa.org/blog/how-to-cite-chatgp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hicagomanualofstyle.org/qanda/data/faq/topics/Documentation/faq0422.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zotero.org/support/preferences/sync#file_sync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a:t>
            </a:fld>
            <a:endParaRPr lang="en-US"/>
          </a:p>
        </p:txBody>
      </p:sp>
    </p:spTree>
    <p:extLst>
      <p:ext uri="{BB962C8B-B14F-4D97-AF65-F5344CB8AC3E}">
        <p14:creationId xmlns:p14="http://schemas.microsoft.com/office/powerpoint/2010/main" val="113022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These three formats are used as the basis for styles, which are adapted by scientific publishers. Zotero offers thousands of different styles that can be easily edited.</a:t>
            </a:r>
          </a:p>
          <a:p>
            <a:endParaRPr lang="en-US" dirty="0"/>
          </a:p>
          <a:p>
            <a:r>
              <a:rPr lang="en-US" dirty="0"/>
              <a:t>A style adheres to the rules of its format. References in the text and bibliography must follow the same style.</a:t>
            </a:r>
          </a:p>
          <a:p>
            <a:r>
              <a:rPr lang="en-US" dirty="0"/>
              <a:t>It is impossible to use name-date system in the text and an order of the appearance of the references in the bibliography.</a:t>
            </a:r>
            <a:endParaRPr lang="fr-FR" dirty="0"/>
          </a:p>
          <a:p>
            <a:endParaRPr lang="fr-FR" dirty="0"/>
          </a:p>
          <a:p>
            <a:r>
              <a:rPr lang="fr-FR" dirty="0"/>
              <a:t>Scientific editors </a:t>
            </a:r>
            <a:r>
              <a:rPr lang="fr-FR" dirty="0" err="1"/>
              <a:t>create</a:t>
            </a:r>
            <a:r>
              <a:rPr lang="fr-FR" dirty="0"/>
              <a:t> </a:t>
            </a:r>
            <a:r>
              <a:rPr lang="fr-FR" dirty="0" err="1"/>
              <a:t>their</a:t>
            </a:r>
            <a:r>
              <a:rPr lang="fr-FR" dirty="0"/>
              <a:t> </a:t>
            </a:r>
            <a:r>
              <a:rPr lang="fr-FR" dirty="0" err="1"/>
              <a:t>own</a:t>
            </a:r>
            <a:r>
              <a:rPr lang="fr-FR" dirty="0"/>
              <a:t> style.</a:t>
            </a:r>
          </a:p>
          <a:p>
            <a:endParaRPr lang="fr-FR" dirty="0"/>
          </a:p>
          <a:p>
            <a:r>
              <a:rPr lang="fr-FR" dirty="0"/>
              <a:t>You </a:t>
            </a:r>
            <a:r>
              <a:rPr lang="fr-FR" dirty="0" err="1"/>
              <a:t>should</a:t>
            </a:r>
            <a:r>
              <a:rPr lang="fr-FR" dirty="0"/>
              <a:t> </a:t>
            </a:r>
            <a:r>
              <a:rPr lang="fr-FR" dirty="0" err="1"/>
              <a:t>speak</a:t>
            </a:r>
            <a:r>
              <a:rPr lang="fr-FR" dirty="0"/>
              <a:t> to </a:t>
            </a:r>
            <a:r>
              <a:rPr lang="fr-FR" dirty="0" err="1"/>
              <a:t>your</a:t>
            </a:r>
            <a:r>
              <a:rPr lang="fr-FR" dirty="0"/>
              <a:t> PhD </a:t>
            </a:r>
            <a:r>
              <a:rPr lang="fr-FR" dirty="0" err="1"/>
              <a:t>supervisor</a:t>
            </a:r>
            <a:r>
              <a:rPr lang="fr-FR" dirty="0"/>
              <a:t> to </a:t>
            </a:r>
            <a:r>
              <a:rPr lang="fr-FR" dirty="0" err="1"/>
              <a:t>find</a:t>
            </a:r>
            <a:r>
              <a:rPr lang="fr-FR" dirty="0"/>
              <a:t> out </a:t>
            </a:r>
            <a:r>
              <a:rPr lang="fr-FR" dirty="0" err="1"/>
              <a:t>which</a:t>
            </a:r>
            <a:r>
              <a:rPr lang="fr-FR" dirty="0"/>
              <a:t> style </a:t>
            </a:r>
            <a:r>
              <a:rPr lang="fr-FR" dirty="0" err="1"/>
              <a:t>you</a:t>
            </a:r>
            <a:r>
              <a:rPr lang="fr-FR" dirty="0"/>
              <a:t> </a:t>
            </a:r>
            <a:r>
              <a:rPr lang="fr-FR" dirty="0" err="1"/>
              <a:t>need</a:t>
            </a:r>
            <a:r>
              <a:rPr lang="fr-FR" dirty="0"/>
              <a:t> to use.</a:t>
            </a:r>
          </a:p>
          <a:p>
            <a:r>
              <a:rPr lang="fr-FR" dirty="0" err="1"/>
              <a:t>With</a:t>
            </a:r>
            <a:r>
              <a:rPr lang="fr-FR" dirty="0"/>
              <a:t> Zotero, </a:t>
            </a:r>
            <a:r>
              <a:rPr lang="fr-FR" dirty="0" err="1"/>
              <a:t>it</a:t>
            </a:r>
            <a:r>
              <a:rPr lang="fr-FR" dirty="0"/>
              <a:t> </a:t>
            </a:r>
            <a:r>
              <a:rPr lang="fr-FR" dirty="0" err="1"/>
              <a:t>doesn’t</a:t>
            </a:r>
            <a:r>
              <a:rPr lang="fr-FR" dirty="0"/>
              <a:t> </a:t>
            </a:r>
            <a:r>
              <a:rPr lang="fr-FR" dirty="0" err="1"/>
              <a:t>matter</a:t>
            </a:r>
            <a:r>
              <a:rPr lang="fr-FR" dirty="0"/>
              <a:t> </a:t>
            </a:r>
            <a:r>
              <a:rPr lang="fr-FR" dirty="0" err="1"/>
              <a:t>which</a:t>
            </a:r>
            <a:r>
              <a:rPr lang="fr-FR" dirty="0"/>
              <a:t> style </a:t>
            </a:r>
            <a:r>
              <a:rPr lang="fr-FR" dirty="0" err="1"/>
              <a:t>you</a:t>
            </a:r>
            <a:r>
              <a:rPr lang="fr-FR" dirty="0"/>
              <a:t> use at the </a:t>
            </a:r>
            <a:r>
              <a:rPr lang="fr-FR" dirty="0" err="1"/>
              <a:t>beginning</a:t>
            </a:r>
            <a:r>
              <a:rPr lang="fr-FR" dirty="0"/>
              <a:t> of </a:t>
            </a:r>
            <a:r>
              <a:rPr lang="fr-FR" dirty="0" err="1"/>
              <a:t>your</a:t>
            </a:r>
            <a:r>
              <a:rPr lang="fr-FR" dirty="0"/>
              <a:t> </a:t>
            </a:r>
            <a:r>
              <a:rPr lang="fr-FR" dirty="0" err="1"/>
              <a:t>work</a:t>
            </a:r>
            <a:r>
              <a:rPr lang="fr-FR" dirty="0"/>
              <a:t>. You can </a:t>
            </a:r>
            <a:r>
              <a:rPr lang="fr-FR" dirty="0" err="1"/>
              <a:t>easily</a:t>
            </a:r>
            <a:r>
              <a:rPr lang="fr-FR" dirty="0"/>
              <a:t> change the style if </a:t>
            </a:r>
            <a:r>
              <a:rPr lang="fr-FR" dirty="0" err="1"/>
              <a:t>it</a:t>
            </a:r>
            <a:r>
              <a:rPr lang="fr-FR" dirty="0"/>
              <a:t> </a:t>
            </a:r>
            <a:r>
              <a:rPr lang="fr-FR" dirty="0" err="1"/>
              <a:t>is</a:t>
            </a:r>
            <a:r>
              <a:rPr lang="fr-FR" dirty="0"/>
              <a:t> incorrect.</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10</a:t>
            </a:fld>
            <a:endParaRPr lang="en-US"/>
          </a:p>
        </p:txBody>
      </p:sp>
    </p:spTree>
    <p:extLst>
      <p:ext uri="{BB962C8B-B14F-4D97-AF65-F5344CB8AC3E}">
        <p14:creationId xmlns:p14="http://schemas.microsoft.com/office/powerpoint/2010/main" val="197756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You </a:t>
            </a:r>
            <a:r>
              <a:rPr lang="fr-FR" dirty="0" err="1"/>
              <a:t>need</a:t>
            </a:r>
            <a:r>
              <a:rPr lang="fr-FR" dirty="0"/>
              <a:t> to </a:t>
            </a:r>
            <a:r>
              <a:rPr lang="fr-FR" dirty="0" err="1"/>
              <a:t>ensure</a:t>
            </a:r>
            <a:r>
              <a:rPr lang="fr-FR" dirty="0"/>
              <a:t> </a:t>
            </a:r>
            <a:r>
              <a:rPr lang="fr-FR" dirty="0" err="1"/>
              <a:t>homogeneity</a:t>
            </a:r>
            <a:r>
              <a:rPr lang="fr-FR" dirty="0"/>
              <a:t> </a:t>
            </a:r>
            <a:r>
              <a:rPr lang="fr-FR" dirty="0" err="1"/>
              <a:t>throughout</a:t>
            </a:r>
            <a:r>
              <a:rPr lang="fr-FR" dirty="0"/>
              <a:t> </a:t>
            </a:r>
            <a:r>
              <a:rPr lang="fr-FR" dirty="0" err="1"/>
              <a:t>your</a:t>
            </a:r>
            <a:r>
              <a:rPr lang="fr-FR" dirty="0"/>
              <a:t> document.</a:t>
            </a:r>
          </a:p>
          <a:p>
            <a:endParaRPr lang="fr-FR" dirty="0"/>
          </a:p>
          <a:p>
            <a:r>
              <a:rPr lang="fr-FR" dirty="0"/>
              <a:t>The </a:t>
            </a:r>
            <a:r>
              <a:rPr lang="fr-FR" dirty="0" err="1"/>
              <a:t>references</a:t>
            </a:r>
            <a:r>
              <a:rPr lang="fr-FR" dirty="0"/>
              <a:t> </a:t>
            </a:r>
            <a:r>
              <a:rPr lang="fr-FR" dirty="0" err="1"/>
              <a:t>need</a:t>
            </a:r>
            <a:r>
              <a:rPr lang="fr-FR" dirty="0"/>
              <a:t> to </a:t>
            </a:r>
            <a:r>
              <a:rPr lang="fr-FR" dirty="0" err="1"/>
              <a:t>be</a:t>
            </a:r>
            <a:r>
              <a:rPr lang="fr-FR" dirty="0"/>
              <a:t> </a:t>
            </a:r>
            <a:r>
              <a:rPr lang="fr-FR" dirty="0" err="1"/>
              <a:t>complete</a:t>
            </a:r>
            <a:r>
              <a:rPr lang="fr-FR" dirty="0"/>
              <a:t>, to enable all of </a:t>
            </a:r>
            <a:r>
              <a:rPr lang="fr-FR" dirty="0" err="1"/>
              <a:t>them</a:t>
            </a:r>
            <a:r>
              <a:rPr lang="fr-FR" dirty="0"/>
              <a:t> to </a:t>
            </a:r>
            <a:r>
              <a:rPr lang="fr-FR" dirty="0" err="1"/>
              <a:t>be</a:t>
            </a:r>
            <a:r>
              <a:rPr lang="fr-FR" dirty="0"/>
              <a:t> </a:t>
            </a:r>
            <a:r>
              <a:rPr lang="fr-FR" dirty="0" err="1"/>
              <a:t>found</a:t>
            </a:r>
            <a:r>
              <a:rPr lang="fr-FR" dirty="0"/>
              <a:t>.</a:t>
            </a:r>
          </a:p>
          <a:p>
            <a:endParaRPr lang="fr-FR" dirty="0"/>
          </a:p>
          <a:p>
            <a:r>
              <a:rPr lang="fr-FR" dirty="0"/>
              <a:t>Be </a:t>
            </a:r>
            <a:r>
              <a:rPr lang="fr-FR" dirty="0" err="1"/>
              <a:t>honest</a:t>
            </a:r>
            <a:r>
              <a:rPr lang="fr-FR" dirty="0"/>
              <a:t> : </a:t>
            </a:r>
            <a:r>
              <a:rPr lang="fr-FR" dirty="0" err="1"/>
              <a:t>only</a:t>
            </a:r>
            <a:r>
              <a:rPr lang="fr-FR" dirty="0"/>
              <a:t> cite the </a:t>
            </a:r>
            <a:r>
              <a:rPr lang="fr-FR" dirty="0" err="1"/>
              <a:t>references</a:t>
            </a:r>
            <a:r>
              <a:rPr lang="fr-FR" dirty="0"/>
              <a:t> </a:t>
            </a:r>
            <a:r>
              <a:rPr lang="fr-FR" dirty="0" err="1"/>
              <a:t>you</a:t>
            </a:r>
            <a:r>
              <a:rPr lang="fr-FR" dirty="0"/>
              <a:t> </a:t>
            </a:r>
            <a:r>
              <a:rPr lang="fr-FR" dirty="0" err="1"/>
              <a:t>used</a:t>
            </a:r>
            <a:r>
              <a:rPr lang="fr-FR" dirty="0"/>
              <a:t>.</a:t>
            </a:r>
          </a:p>
          <a:p>
            <a:endParaRPr lang="fr-FR" dirty="0"/>
          </a:p>
          <a:p>
            <a:r>
              <a:rPr lang="fr-FR" dirty="0"/>
              <a:t>For more information on </a:t>
            </a:r>
            <a:r>
              <a:rPr lang="fr-FR" dirty="0" err="1"/>
              <a:t>plagiarism</a:t>
            </a:r>
            <a:r>
              <a:rPr lang="fr-FR" dirty="0"/>
              <a:t> and citation, </a:t>
            </a:r>
            <a:r>
              <a:rPr lang="fr-FR" dirty="0" err="1"/>
              <a:t>you</a:t>
            </a:r>
            <a:r>
              <a:rPr lang="fr-FR" dirty="0"/>
              <a:t> can attend the training session « 180 minutes pour éviter le plagiat » (</a:t>
            </a:r>
            <a:r>
              <a:rPr lang="fr-FR" dirty="0" err="1"/>
              <a:t>next</a:t>
            </a:r>
            <a:r>
              <a:rPr lang="fr-FR" dirty="0"/>
              <a:t> session on 2026-01-26, </a:t>
            </a:r>
            <a:r>
              <a:rPr lang="fr-FR" dirty="0" err="1"/>
              <a:t>see</a:t>
            </a:r>
            <a:r>
              <a:rPr lang="fr-FR" dirty="0"/>
              <a:t> ADUM).</a:t>
            </a:r>
          </a:p>
          <a:p>
            <a:endParaRPr lang="fr-FR" dirty="0"/>
          </a:p>
          <a:p>
            <a:r>
              <a:rPr lang="en-US" dirty="0"/>
              <a:t>To help you manage your references and citations more efficiently, we recommend using reference management software such as Zotero. </a:t>
            </a:r>
          </a:p>
          <a:p>
            <a:r>
              <a:rPr lang="en-US" dirty="0"/>
              <a:t>Using such a tool will allow you to </a:t>
            </a:r>
            <a:r>
              <a:rPr lang="en-US" dirty="0" err="1"/>
              <a:t>rationalise</a:t>
            </a:r>
            <a:r>
              <a:rPr lang="en-US" dirty="0"/>
              <a:t> the management of your bibliographic references and to automate some cumbersome tasks, </a:t>
            </a:r>
            <a:r>
              <a:rPr lang="en-US"/>
              <a:t>such as </a:t>
            </a:r>
            <a:r>
              <a:rPr lang="en-US" dirty="0"/>
              <a:t>changing the bibliographic style of a document.</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11</a:t>
            </a:fld>
            <a:endParaRPr lang="en-US"/>
          </a:p>
        </p:txBody>
      </p:sp>
    </p:spTree>
    <p:extLst>
      <p:ext uri="{BB962C8B-B14F-4D97-AF65-F5344CB8AC3E}">
        <p14:creationId xmlns:p14="http://schemas.microsoft.com/office/powerpoint/2010/main" val="141059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OK, </a:t>
            </a:r>
            <a:r>
              <a:rPr lang="en-US" b="1" dirty="0" err="1"/>
              <a:t>MyD</a:t>
            </a:r>
            <a:endParaRPr lang="en-US" b="1" dirty="0"/>
          </a:p>
          <a:p>
            <a:r>
              <a:rPr lang="en-US" b="1" dirty="0"/>
              <a:t>Recommended tools EPFL </a:t>
            </a:r>
          </a:p>
          <a:p>
            <a:r>
              <a:rPr lang="en-US" b="1" dirty="0"/>
              <a:t>Z</a:t>
            </a:r>
          </a:p>
          <a:p>
            <a:r>
              <a:rPr lang="en-US" b="1" dirty="0" err="1"/>
              <a:t>otero</a:t>
            </a:r>
            <a:r>
              <a:rPr lang="en-US" b="1" dirty="0"/>
              <a:t>: Reference Management Software</a:t>
            </a:r>
          </a:p>
          <a:p>
            <a:r>
              <a:rPr lang="en-US" dirty="0"/>
              <a:t>Because Zotero is a powerful tool with </a:t>
            </a:r>
            <a:r>
              <a:rPr lang="en-US" b="1" dirty="0"/>
              <a:t>a very user-friendly interface</a:t>
            </a:r>
            <a:r>
              <a:rPr lang="en-US" dirty="0"/>
              <a:t>, </a:t>
            </a:r>
          </a:p>
          <a:p>
            <a:r>
              <a:rPr lang="en-US" dirty="0"/>
              <a:t>because it is free of charge and open source, </a:t>
            </a:r>
          </a:p>
          <a:p>
            <a:r>
              <a:rPr lang="en-US" dirty="0"/>
              <a:t>because it is compatible with many online resources. </a:t>
            </a:r>
          </a:p>
          <a:p>
            <a:r>
              <a:rPr lang="en-US" dirty="0"/>
              <a:t>Moreover, this reference manager benefits from a very active community, that always develops new features and could help you if needed.</a:t>
            </a:r>
          </a:p>
          <a:p>
            <a:r>
              <a:rPr lang="en-US" dirty="0"/>
              <a:t>Zotero is also compatible with most word processors, and with Firefox and Chrome.</a:t>
            </a:r>
          </a:p>
          <a:p>
            <a:endParaRPr lang="fr-FR" dirty="0"/>
          </a:p>
          <a:p>
            <a:r>
              <a:rPr lang="fr-FR" dirty="0"/>
              <a:t>Zotero est un logiciel de gestion des références bibliographiques, mais il n’est pas le seul (</a:t>
            </a:r>
            <a:r>
              <a:rPr lang="fr-FR" dirty="0" err="1"/>
              <a:t>EndNote</a:t>
            </a:r>
            <a:r>
              <a:rPr lang="fr-FR" dirty="0"/>
              <a:t>, </a:t>
            </a:r>
            <a:r>
              <a:rPr lang="fr-FR" dirty="0" err="1"/>
              <a:t>Mendeley</a:t>
            </a:r>
            <a:r>
              <a:rPr lang="fr-FR" dirty="0"/>
              <a:t>…), pas un outil de stockage des </a:t>
            </a:r>
            <a:r>
              <a:rPr lang="fr-FR" dirty="0" err="1"/>
              <a:t>pdf</a:t>
            </a:r>
            <a:r>
              <a:rPr lang="fr-FR" dirty="0"/>
              <a:t>.</a:t>
            </a:r>
          </a:p>
          <a:p>
            <a:endParaRPr lang="fr-FR" dirty="0"/>
          </a:p>
          <a:p>
            <a:r>
              <a:rPr lang="fr-FR" dirty="0"/>
              <a:t>Pour Latex </a:t>
            </a:r>
            <a:r>
              <a:rPr lang="en-US" dirty="0">
                <a:hlinkClick r:id="rId3"/>
              </a:rPr>
              <a:t>Overleaf</a:t>
            </a:r>
            <a:r>
              <a:rPr lang="en-US" dirty="0"/>
              <a:t> is an online platform for editing text in LaTeX without downloading any application. By registering to this platform with an account, you will not have access to a premium account… but ask your lab !</a:t>
            </a:r>
          </a:p>
          <a:p>
            <a:r>
              <a:rPr lang="en-US" dirty="0"/>
              <a:t>https://fr.overleaf.com/latex/templates/presentation-template-for-ufr-phitem-uga/cjjczpghpvrd</a:t>
            </a:r>
          </a:p>
          <a:p>
            <a:r>
              <a:rPr lang="en-US" dirty="0"/>
              <a:t>https://github.com/nicomagnet/template_UGA_manuscrit_ENG </a:t>
            </a:r>
          </a:p>
          <a:p>
            <a:r>
              <a:rPr lang="en-US" dirty="0"/>
              <a:t> https://www.overleaf.com/learn/latex/Bibliography_management_in_LaTeX </a:t>
            </a:r>
          </a:p>
          <a:p>
            <a:r>
              <a:rPr lang="en-US" dirty="0"/>
              <a:t>Premium = unlimited number of collaborative documents, connection with your Zotero account, etc.). T</a:t>
            </a:r>
          </a:p>
          <a:p>
            <a:r>
              <a:rPr lang="en-US" dirty="0"/>
              <a:t>he platform allows you to submit your documents directly to different publishers (IEEE Journal, Springer, etc.) or open archives repositories (</a:t>
            </a:r>
            <a:r>
              <a:rPr lang="en-US" dirty="0" err="1"/>
              <a:t>arXiv</a:t>
            </a:r>
            <a:r>
              <a:rPr lang="en-US" dirty="0"/>
              <a:t>, etc.) for possible publication.</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12</a:t>
            </a:fld>
            <a:endParaRPr lang="en-US"/>
          </a:p>
        </p:txBody>
      </p:sp>
    </p:spTree>
    <p:extLst>
      <p:ext uri="{BB962C8B-B14F-4D97-AF65-F5344CB8AC3E}">
        <p14:creationId xmlns:p14="http://schemas.microsoft.com/office/powerpoint/2010/main" val="1906403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OK, </a:t>
            </a:r>
            <a:r>
              <a:rPr lang="fr-FR" dirty="0" err="1"/>
              <a:t>MyD</a:t>
            </a:r>
            <a:endParaRPr lang="fr-FR" dirty="0"/>
          </a:p>
          <a:p>
            <a:r>
              <a:rPr lang="fr-FR" dirty="0"/>
              <a:t>	FRED : Pour les doctorants je renverrai dans leur labo !!</a:t>
            </a:r>
          </a:p>
          <a:p>
            <a:endParaRPr lang="fr-FR" dirty="0"/>
          </a:p>
          <a:p>
            <a:r>
              <a:rPr lang="fr-FR" dirty="0"/>
              <a:t>Muse : lundi au vendredi 9h-17h</a:t>
            </a:r>
          </a:p>
          <a:p>
            <a:r>
              <a:rPr lang="fr-FR" dirty="0"/>
              <a:t>BSHM : Bureau B210 8h-19h jusqu’en mars, puis 18h avril, 17h mai et 16h juin (9h-17h juillet-août)</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13</a:t>
            </a:fld>
            <a:endParaRPr lang="en-US"/>
          </a:p>
        </p:txBody>
      </p:sp>
    </p:spTree>
    <p:extLst>
      <p:ext uri="{BB962C8B-B14F-4D97-AF65-F5344CB8AC3E}">
        <p14:creationId xmlns:p14="http://schemas.microsoft.com/office/powerpoint/2010/main" val="2624677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a:p>
            <a:r>
              <a:rPr lang="en-US" dirty="0"/>
              <a:t>Interface divided into three columns, from the most general to the most specific.</a:t>
            </a:r>
          </a:p>
          <a:p>
            <a:endParaRPr lang="en-US" dirty="0"/>
          </a:p>
          <a:p>
            <a:r>
              <a:rPr lang="en-US" dirty="0"/>
              <a:t>Creating a collection (right click, new collection or sub-collection, option to rename, etc.)</a:t>
            </a:r>
          </a:p>
          <a:p>
            <a:endParaRPr lang="en-US" dirty="0"/>
          </a:p>
          <a:p>
            <a:r>
              <a:rPr lang="en-US" dirty="0"/>
              <a:t>Demonstration</a:t>
            </a:r>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14</a:t>
            </a:fld>
            <a:endParaRPr lang="en-US"/>
          </a:p>
        </p:txBody>
      </p:sp>
    </p:spTree>
    <p:extLst>
      <p:ext uri="{BB962C8B-B14F-4D97-AF65-F5344CB8AC3E}">
        <p14:creationId xmlns:p14="http://schemas.microsoft.com/office/powerpoint/2010/main" val="40154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Connector</a:t>
            </a:r>
            <a:r>
              <a:rPr lang="fr-FR" dirty="0"/>
              <a:t> : exemple dans Beluga.</a:t>
            </a:r>
          </a:p>
          <a:p>
            <a:endParaRPr lang="fr-FR" dirty="0"/>
          </a:p>
          <a:p>
            <a:r>
              <a:rPr lang="en-US" dirty="0"/>
              <a:t>It is important to reread and to modify your references if necessary (see capital letters at the beginning of sentences): </a:t>
            </a:r>
          </a:p>
          <a:p>
            <a:r>
              <a:rPr lang="en-US" dirty="0"/>
              <a:t>Zotero works with the metadata present on websites. </a:t>
            </a:r>
          </a:p>
          <a:p>
            <a:r>
              <a:rPr lang="en-US" dirty="0"/>
              <a:t>If this metadata is incorrect, Zotero will not be able to generate a correct reference.</a:t>
            </a:r>
          </a:p>
          <a:p>
            <a:endParaRPr lang="en-US" dirty="0"/>
          </a:p>
          <a:p>
            <a:r>
              <a:rPr lang="en-US" dirty="0"/>
              <a:t>VERIFY your data.</a:t>
            </a:r>
            <a:endParaRPr lang="fr-FR" dirty="0"/>
          </a:p>
          <a:p>
            <a:endParaRPr lang="fr-FR" dirty="0"/>
          </a:p>
          <a:p>
            <a:r>
              <a:rPr lang="fr-FR" dirty="0"/>
              <a:t>ISBN 978-2-01-700950-4 Espace-mot</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15</a:t>
            </a:fld>
            <a:endParaRPr lang="en-US"/>
          </a:p>
        </p:txBody>
      </p:sp>
    </p:spTree>
    <p:extLst>
      <p:ext uri="{BB962C8B-B14F-4D97-AF65-F5344CB8AC3E}">
        <p14:creationId xmlns:p14="http://schemas.microsoft.com/office/powerpoint/2010/main" val="406603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16</a:t>
            </a:fld>
            <a:endParaRPr lang="en-US"/>
          </a:p>
        </p:txBody>
      </p:sp>
    </p:spTree>
    <p:extLst>
      <p:ext uri="{BB962C8B-B14F-4D97-AF65-F5344CB8AC3E}">
        <p14:creationId xmlns:p14="http://schemas.microsoft.com/office/powerpoint/2010/main" val="4258321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 can be moved, deleted or copied very easily.</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17</a:t>
            </a:fld>
            <a:endParaRPr lang="en-US"/>
          </a:p>
        </p:txBody>
      </p:sp>
    </p:spTree>
    <p:extLst>
      <p:ext uri="{BB962C8B-B14F-4D97-AF65-F5344CB8AC3E}">
        <p14:creationId xmlns:p14="http://schemas.microsoft.com/office/powerpoint/2010/main" val="1432759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Possible de déplacer, supprimer ou copier des références très facilement</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18</a:t>
            </a:fld>
            <a:endParaRPr lang="en-US"/>
          </a:p>
        </p:txBody>
      </p:sp>
    </p:spTree>
    <p:extLst>
      <p:ext uri="{BB962C8B-B14F-4D97-AF65-F5344CB8AC3E}">
        <p14:creationId xmlns:p14="http://schemas.microsoft.com/office/powerpoint/2010/main" val="101014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19</a:t>
            </a:fld>
            <a:endParaRPr lang="en-US"/>
          </a:p>
        </p:txBody>
      </p:sp>
    </p:spTree>
    <p:extLst>
      <p:ext uri="{BB962C8B-B14F-4D97-AF65-F5344CB8AC3E}">
        <p14:creationId xmlns:p14="http://schemas.microsoft.com/office/powerpoint/2010/main" val="35740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a:t>
            </a:r>
            <a:r>
              <a:rPr lang="fr-FR" dirty="0" err="1"/>
              <a:t>can’t</a:t>
            </a:r>
            <a:r>
              <a:rPr lang="fr-FR" dirty="0"/>
              <a:t>  show </a:t>
            </a:r>
            <a:r>
              <a:rPr lang="fr-FR" dirty="0" err="1"/>
              <a:t>you</a:t>
            </a:r>
            <a:r>
              <a:rPr lang="fr-FR" dirty="0"/>
              <a:t> </a:t>
            </a:r>
            <a:r>
              <a:rPr lang="fr-FR" dirty="0" err="1"/>
              <a:t>everything</a:t>
            </a:r>
            <a:r>
              <a:rPr lang="fr-FR" dirty="0"/>
              <a:t> </a:t>
            </a:r>
            <a:r>
              <a:rPr lang="fr-FR" dirty="0" err="1"/>
              <a:t>there</a:t>
            </a:r>
            <a:r>
              <a:rPr lang="fr-FR" dirty="0"/>
              <a:t> </a:t>
            </a:r>
            <a:r>
              <a:rPr lang="fr-FR" dirty="0" err="1"/>
              <a:t>is</a:t>
            </a:r>
            <a:r>
              <a:rPr lang="fr-FR" dirty="0"/>
              <a:t> to know about </a:t>
            </a:r>
            <a:r>
              <a:rPr lang="fr-FR" dirty="0" err="1"/>
              <a:t>using</a:t>
            </a:r>
            <a:r>
              <a:rPr lang="fr-FR" dirty="0"/>
              <a:t> Zotero. </a:t>
            </a:r>
            <a:r>
              <a:rPr lang="fr-FR" dirty="0" err="1"/>
              <a:t>Instead</a:t>
            </a:r>
            <a:r>
              <a:rPr lang="fr-FR" dirty="0"/>
              <a:t>, </a:t>
            </a:r>
            <a:r>
              <a:rPr lang="fr-FR" dirty="0" err="1"/>
              <a:t>we’ll</a:t>
            </a:r>
            <a:r>
              <a:rPr lang="fr-FR" dirty="0"/>
              <a:t> </a:t>
            </a:r>
            <a:r>
              <a:rPr lang="fr-FR" dirty="0" err="1"/>
              <a:t>provide</a:t>
            </a:r>
            <a:r>
              <a:rPr lang="fr-FR" dirty="0"/>
              <a:t> </a:t>
            </a:r>
            <a:r>
              <a:rPr lang="fr-FR" dirty="0" err="1"/>
              <a:t>you</a:t>
            </a:r>
            <a:r>
              <a:rPr lang="fr-FR" dirty="0"/>
              <a:t> </a:t>
            </a:r>
            <a:r>
              <a:rPr lang="fr-FR" dirty="0" err="1"/>
              <a:t>with</a:t>
            </a:r>
            <a:r>
              <a:rPr lang="fr-FR" dirty="0"/>
              <a:t> the </a:t>
            </a:r>
            <a:r>
              <a:rPr lang="fr-FR" dirty="0" err="1"/>
              <a:t>knowledge</a:t>
            </a:r>
            <a:r>
              <a:rPr lang="fr-FR" dirty="0"/>
              <a:t> </a:t>
            </a:r>
            <a:r>
              <a:rPr lang="fr-FR" dirty="0" err="1"/>
              <a:t>you</a:t>
            </a:r>
            <a:r>
              <a:rPr lang="fr-FR" dirty="0"/>
              <a:t> </a:t>
            </a:r>
            <a:r>
              <a:rPr lang="fr-FR" dirty="0" err="1"/>
              <a:t>need</a:t>
            </a:r>
            <a:r>
              <a:rPr lang="fr-FR" dirty="0"/>
              <a:t> to </a:t>
            </a:r>
            <a:r>
              <a:rPr lang="fr-FR" dirty="0" err="1"/>
              <a:t>understand</a:t>
            </a:r>
            <a:r>
              <a:rPr lang="fr-FR" dirty="0"/>
              <a:t> how to use </a:t>
            </a:r>
            <a:r>
              <a:rPr lang="fr-FR" dirty="0" err="1"/>
              <a:t>this</a:t>
            </a:r>
            <a:r>
              <a:rPr lang="fr-FR" dirty="0"/>
              <a:t> </a:t>
            </a:r>
            <a:r>
              <a:rPr lang="fr-FR" dirty="0" err="1"/>
              <a:t>tool</a:t>
            </a:r>
            <a:r>
              <a:rPr lang="fr-FR" dirty="0"/>
              <a:t>.</a:t>
            </a:r>
          </a:p>
          <a:p>
            <a:r>
              <a:rPr lang="fr-FR" dirty="0"/>
              <a:t>For </a:t>
            </a:r>
            <a:r>
              <a:rPr lang="fr-FR" dirty="0" err="1"/>
              <a:t>further</a:t>
            </a:r>
            <a:r>
              <a:rPr lang="fr-FR" dirty="0"/>
              <a:t> </a:t>
            </a:r>
            <a:r>
              <a:rPr lang="fr-FR" dirty="0" err="1"/>
              <a:t>reading</a:t>
            </a:r>
            <a:r>
              <a:rPr lang="fr-FR" dirty="0"/>
              <a:t>, </a:t>
            </a:r>
            <a:r>
              <a:rPr lang="fr-FR" dirty="0" err="1"/>
              <a:t>see</a:t>
            </a:r>
            <a:r>
              <a:rPr lang="fr-FR" dirty="0"/>
              <a:t> https://eformation.univ-grenoble-alpes.fr/course/section.php?id=23587</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a:t>
            </a:fld>
            <a:endParaRPr lang="en-US"/>
          </a:p>
        </p:txBody>
      </p:sp>
    </p:spTree>
    <p:extLst>
      <p:ext uri="{BB962C8B-B14F-4D97-AF65-F5344CB8AC3E}">
        <p14:creationId xmlns:p14="http://schemas.microsoft.com/office/powerpoint/2010/main" val="4398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endParaRPr>
          </a:p>
          <a:p>
            <a:pPr>
              <a:lnSpc>
                <a:spcPct val="107000"/>
              </a:lnSpc>
              <a:spcAft>
                <a:spcPts val="800"/>
              </a:spcAft>
            </a:pPr>
            <a:r>
              <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https://tutos.bu.univ-rennes2.fr/c.php?g=686448&amp;p=5080790</a:t>
            </a:r>
            <a:endPar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https://www.youtube.com/watch?v=eOb263dg-yQ&amp;list=PLcsW2G3QhlZWACDM1_2_PK3N6QcCBvH92&amp;index=9</a:t>
            </a:r>
            <a:endPar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https://www.youtube.com/watch?v=UkMe-WBYKhM</a:t>
            </a:r>
            <a:endParaRPr lang="fr-F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20</a:t>
            </a:fld>
            <a:endParaRPr lang="en-US"/>
          </a:p>
        </p:txBody>
      </p:sp>
    </p:spTree>
    <p:extLst>
      <p:ext uri="{BB962C8B-B14F-4D97-AF65-F5344CB8AC3E}">
        <p14:creationId xmlns:p14="http://schemas.microsoft.com/office/powerpoint/2010/main" val="2293585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21</a:t>
            </a:fld>
            <a:endParaRPr lang="en-US"/>
          </a:p>
        </p:txBody>
      </p:sp>
    </p:spTree>
    <p:extLst>
      <p:ext uri="{BB962C8B-B14F-4D97-AF65-F5344CB8AC3E}">
        <p14:creationId xmlns:p14="http://schemas.microsoft.com/office/powerpoint/2010/main" val="3634378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a:t>
            </a:r>
            <a:r>
              <a:rPr lang="fr-FR" dirty="0">
                <a:effectLst/>
              </a:rPr>
              <a:t>Lacroix, D. (s. d.). </a:t>
            </a:r>
            <a:r>
              <a:rPr lang="fr-FR" i="1" dirty="0" err="1">
                <a:effectLst/>
              </a:rPr>
              <a:t>Subject</a:t>
            </a:r>
            <a:r>
              <a:rPr lang="fr-FR" i="1" dirty="0">
                <a:effectLst/>
              </a:rPr>
              <a:t> Guides : IA générative : utilisation: Comment citer l’IA générative</a:t>
            </a:r>
            <a:r>
              <a:rPr lang="fr-FR" dirty="0">
                <a:effectLst/>
              </a:rPr>
              <a:t>. Consulté 8 janvier 2025, à l’adresse </a:t>
            </a:r>
            <a:r>
              <a:rPr lang="fr-FR" dirty="0">
                <a:effectLst/>
                <a:hlinkClick r:id="rId3"/>
              </a:rPr>
              <a:t>https://guides.library.ualberta.ca/c.php?g=737964&amp;p=5327922</a:t>
            </a:r>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22</a:t>
            </a:fld>
            <a:endParaRPr lang="en-US"/>
          </a:p>
        </p:txBody>
      </p:sp>
    </p:spTree>
    <p:extLst>
      <p:ext uri="{BB962C8B-B14F-4D97-AF65-F5344CB8AC3E}">
        <p14:creationId xmlns:p14="http://schemas.microsoft.com/office/powerpoint/2010/main" val="881860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Article du blog APA : </a:t>
            </a:r>
            <a:r>
              <a:rPr lang="fr-FR" sz="1200" dirty="0">
                <a:hlinkClick r:id="rId3"/>
              </a:rPr>
              <a:t>https://apastyle.apa.org/blog/how-to-cite-chatgpt</a:t>
            </a:r>
            <a:r>
              <a:rPr lang="fr-FR" sz="1200" dirty="0"/>
              <a:t> </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23</a:t>
            </a:fld>
            <a:endParaRPr lang="en-US"/>
          </a:p>
        </p:txBody>
      </p:sp>
    </p:spTree>
    <p:extLst>
      <p:ext uri="{BB962C8B-B14F-4D97-AF65-F5344CB8AC3E}">
        <p14:creationId xmlns:p14="http://schemas.microsoft.com/office/powerpoint/2010/main" val="1307705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hlinkClick r:id="rId3"/>
              </a:rPr>
              <a:t>https://www.chicagomanualofstyle.org/qanda/data/faq/topics/Documentation/faq0422.html</a:t>
            </a:r>
            <a:endParaRPr lang="fr-FR" sz="1200"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24</a:t>
            </a:fld>
            <a:endParaRPr lang="en-US"/>
          </a:p>
        </p:txBody>
      </p:sp>
    </p:spTree>
    <p:extLst>
      <p:ext uri="{BB962C8B-B14F-4D97-AF65-F5344CB8AC3E}">
        <p14:creationId xmlns:p14="http://schemas.microsoft.com/office/powerpoint/2010/main" val="468890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sz="1200"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25</a:t>
            </a:fld>
            <a:endParaRPr lang="en-US"/>
          </a:p>
        </p:txBody>
      </p:sp>
    </p:spTree>
    <p:extLst>
      <p:ext uri="{BB962C8B-B14F-4D97-AF65-F5344CB8AC3E}">
        <p14:creationId xmlns:p14="http://schemas.microsoft.com/office/powerpoint/2010/main" val="3466776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26</a:t>
            </a:fld>
            <a:endParaRPr lang="en-US"/>
          </a:p>
        </p:txBody>
      </p:sp>
    </p:spTree>
    <p:extLst>
      <p:ext uri="{BB962C8B-B14F-4D97-AF65-F5344CB8AC3E}">
        <p14:creationId xmlns:p14="http://schemas.microsoft.com/office/powerpoint/2010/main" val="3182624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WebDAV</a:t>
            </a:r>
          </a:p>
          <a:p>
            <a:r>
              <a:rPr lang="en-US" dirty="0"/>
              <a:t>WebDAV is a standard protocol for transferring files over the web, and it can be used to sync files in your personal library. </a:t>
            </a:r>
          </a:p>
          <a:p>
            <a:endParaRPr lang="en-US" dirty="0"/>
          </a:p>
          <a:p>
            <a:r>
              <a:rPr lang="en-US" dirty="0"/>
              <a:t>(Group libraries cannot use WebDAV.) </a:t>
            </a:r>
          </a:p>
          <a:p>
            <a:endParaRPr lang="en-US" dirty="0"/>
          </a:p>
          <a:p>
            <a:r>
              <a:rPr lang="en-US" b="1" dirty="0"/>
              <a:t>Your employer or research institution may be able to provide WebDAV storage. </a:t>
            </a:r>
          </a:p>
          <a:p>
            <a:endParaRPr lang="en-US" b="1" dirty="0"/>
          </a:p>
          <a:p>
            <a:r>
              <a:rPr lang="en-US" dirty="0"/>
              <a:t>Once you have your WebDAV account info, enter the URL provided by the service, your username, and your password in the </a:t>
            </a:r>
            <a:r>
              <a:rPr lang="en-US" dirty="0">
                <a:hlinkClick r:id="rId3" tooltip="preferences:sync"/>
              </a:rPr>
              <a:t>Sync preferences tab</a:t>
            </a:r>
            <a:r>
              <a:rPr lang="en-US" dirty="0"/>
              <a:t>. Be sure to select 'http' or 'https' as appropriate — if you're not sure, try 'https' first. After entering the information, click “Verify Server”. If Zotero successfully verifies the WebDAV account, you're all set to use file syncing via WebDAV. </a:t>
            </a:r>
          </a:p>
          <a:p>
            <a:r>
              <a:rPr lang="en-US" dirty="0"/>
              <a:t>Zotero file sync should work with any correctly functioning WebDAV server. Zotero developers cannot provide support for third-party WebDAV servers. </a:t>
            </a:r>
          </a:p>
          <a:p>
            <a:endParaRPr kumimoji="0" lang="fr-FR" altLang="fr-FR" sz="1200" b="0" i="0" u="none" strike="noStrike" cap="none" normalizeH="0" baseline="0" dirty="0">
              <a:ln>
                <a:noFill/>
              </a:ln>
              <a:solidFill>
                <a:schemeClr val="tx1"/>
              </a:solidFill>
              <a:effectLst/>
              <a:latin typeface="Arial" panose="020B0604020202020204" pitchFamily="34" charset="0"/>
            </a:endParaRPr>
          </a:p>
          <a:p>
            <a:endParaRPr kumimoji="0" lang="fr-FR" altLang="fr-FR" sz="1200" b="0" i="0" u="none" strike="noStrike" cap="none" normalizeH="0" baseline="0" dirty="0">
              <a:ln>
                <a:noFill/>
              </a:ln>
              <a:solidFill>
                <a:schemeClr val="tx1"/>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27</a:t>
            </a:fld>
            <a:endParaRPr lang="en-US"/>
          </a:p>
        </p:txBody>
      </p:sp>
    </p:spTree>
    <p:extLst>
      <p:ext uri="{BB962C8B-B14F-4D97-AF65-F5344CB8AC3E}">
        <p14:creationId xmlns:p14="http://schemas.microsoft.com/office/powerpoint/2010/main" val="1380091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(Web-</a:t>
            </a:r>
            <a:r>
              <a:rPr lang="fr-FR" noProof="0" dirty="0" err="1"/>
              <a:t>based</a:t>
            </a:r>
            <a:r>
              <a:rPr lang="fr-FR" noProof="0" dirty="0"/>
              <a:t> Distributed </a:t>
            </a:r>
            <a:r>
              <a:rPr lang="fr-FR" noProof="0" dirty="0" err="1"/>
              <a:t>Authoring</a:t>
            </a:r>
            <a:r>
              <a:rPr lang="fr-FR" noProof="0" dirty="0"/>
              <a:t> and Versioning : un serveur de fichier qui communique avec d’autres serveurs…</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28</a:t>
            </a:fld>
            <a:endParaRPr lang="en-US"/>
          </a:p>
        </p:txBody>
      </p:sp>
    </p:spTree>
    <p:extLst>
      <p:ext uri="{BB962C8B-B14F-4D97-AF65-F5344CB8AC3E}">
        <p14:creationId xmlns:p14="http://schemas.microsoft.com/office/powerpoint/2010/main" val="118653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50000"/>
              </a:lnSpc>
              <a:spcAft>
                <a:spcPts val="800"/>
              </a:spcAft>
              <a:buFont typeface="Arial" panose="020B0604020202020204" pitchFamily="34" charset="0"/>
              <a:buChar char="•"/>
            </a:pPr>
            <a:r>
              <a:rPr lang="fr-FR" sz="1200" dirty="0">
                <a:effectLst/>
                <a:latin typeface="Verdana" panose="020B0604030504040204" pitchFamily="34" charset="0"/>
                <a:ea typeface="Verdana" panose="020B0604030504040204" pitchFamily="34" charset="0"/>
                <a:cs typeface="Times New Roman" panose="02020603050405020304" pitchFamily="18" charset="0"/>
              </a:rPr>
              <a:t>Sélectionner </a:t>
            </a:r>
            <a:r>
              <a:rPr lang="fr-FR" sz="1200" dirty="0" err="1">
                <a:effectLst/>
                <a:latin typeface="Verdana" panose="020B0604030504040204" pitchFamily="34" charset="0"/>
                <a:ea typeface="Verdana" panose="020B0604030504040204" pitchFamily="34" charset="0"/>
                <a:cs typeface="Times New Roman" panose="02020603050405020304" pitchFamily="18" charset="0"/>
              </a:rPr>
              <a:t>WebDav</a:t>
            </a:r>
            <a:r>
              <a:rPr lang="fr-FR" sz="1200" dirty="0">
                <a:effectLst/>
                <a:latin typeface="Verdana" panose="020B0604030504040204" pitchFamily="34" charset="0"/>
                <a:ea typeface="Verdana" panose="020B060403050404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fr-FR" sz="1200" dirty="0">
                <a:effectLst/>
                <a:latin typeface="Verdana" panose="020B0604030504040204" pitchFamily="34" charset="0"/>
                <a:ea typeface="Verdana" panose="020B0604030504040204" pitchFamily="34" charset="0"/>
                <a:cs typeface="Times New Roman" panose="02020603050405020304" pitchFamily="18" charset="0"/>
              </a:rPr>
              <a:t>coller le lien du cloud, indiquer ses identifiants </a:t>
            </a:r>
            <a:r>
              <a:rPr lang="fr-FR" sz="1200" dirty="0" err="1">
                <a:effectLst/>
                <a:latin typeface="Verdana" panose="020B0604030504040204" pitchFamily="34" charset="0"/>
                <a:ea typeface="Verdana" panose="020B0604030504040204" pitchFamily="34" charset="0"/>
                <a:cs typeface="Times New Roman" panose="02020603050405020304" pitchFamily="18" charset="0"/>
              </a:rPr>
              <a:t>agalan</a:t>
            </a:r>
            <a:r>
              <a:rPr lang="fr-FR" sz="1200" dirty="0">
                <a:effectLst/>
                <a:latin typeface="Verdana" panose="020B0604030504040204" pitchFamily="34" charset="0"/>
                <a:ea typeface="Verdana" panose="020B0604030504040204" pitchFamily="34" charset="0"/>
                <a:cs typeface="Times New Roman" panose="02020603050405020304" pitchFamily="18" charset="0"/>
              </a:rPr>
              <a:t> et cliquer sur "Tester la connexion au serveur". </a:t>
            </a:r>
          </a:p>
          <a:p>
            <a:pPr>
              <a:lnSpc>
                <a:spcPct val="150000"/>
              </a:lnSpc>
              <a:spcAft>
                <a:spcPts val="800"/>
              </a:spcAft>
            </a:pPr>
            <a:r>
              <a:rPr lang="fr-FR" sz="1200" dirty="0">
                <a:effectLst/>
                <a:latin typeface="Verdana" panose="020B0604030504040204" pitchFamily="34" charset="0"/>
                <a:ea typeface="Verdana" panose="020B0604030504040204" pitchFamily="34" charset="0"/>
                <a:cs typeface="Times New Roman" panose="02020603050405020304" pitchFamily="18" charset="0"/>
              </a:rPr>
              <a:t>Il est parfois nécessaire de créer un dossier Zotero dans le cloud pour que cela fonctionne.</a:t>
            </a:r>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29</a:t>
            </a:fld>
            <a:endParaRPr lang="en-US"/>
          </a:p>
        </p:txBody>
      </p:sp>
    </p:spTree>
    <p:extLst>
      <p:ext uri="{BB962C8B-B14F-4D97-AF65-F5344CB8AC3E}">
        <p14:creationId xmlns:p14="http://schemas.microsoft.com/office/powerpoint/2010/main" val="285981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a:t>
            </a:fld>
            <a:endParaRPr lang="en-US"/>
          </a:p>
        </p:txBody>
      </p:sp>
    </p:spTree>
    <p:extLst>
      <p:ext uri="{BB962C8B-B14F-4D97-AF65-F5344CB8AC3E}">
        <p14:creationId xmlns:p14="http://schemas.microsoft.com/office/powerpoint/2010/main" val="3469875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On peut aussi recommander</a:t>
            </a:r>
          </a:p>
          <a:p>
            <a:r>
              <a:rPr lang="fr-FR" dirty="0"/>
              <a:t>https://youtu.be/NN6_YdvdPQs (comparaison Zotero – </a:t>
            </a:r>
            <a:r>
              <a:rPr lang="fr-FR" dirty="0" err="1"/>
              <a:t>Citavi</a:t>
            </a:r>
            <a:r>
              <a:rPr lang="fr-FR" dirty="0"/>
              <a:t>)</a:t>
            </a: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30</a:t>
            </a:fld>
            <a:endParaRPr lang="en-US"/>
          </a:p>
        </p:txBody>
      </p:sp>
    </p:spTree>
    <p:extLst>
      <p:ext uri="{BB962C8B-B14F-4D97-AF65-F5344CB8AC3E}">
        <p14:creationId xmlns:p14="http://schemas.microsoft.com/office/powerpoint/2010/main" val="295519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Standard : </a:t>
            </a:r>
            <a:r>
              <a:rPr lang="fr-FR" dirty="0" err="1"/>
              <a:t>prescribe</a:t>
            </a:r>
            <a:r>
              <a:rPr lang="fr-FR" dirty="0"/>
              <a:t> </a:t>
            </a:r>
            <a:r>
              <a:rPr lang="fr-FR" dirty="0" err="1"/>
              <a:t>rules</a:t>
            </a:r>
            <a:r>
              <a:rPr lang="fr-FR" dirty="0"/>
              <a:t> to respect to cite a </a:t>
            </a:r>
            <a:r>
              <a:rPr lang="fr-FR" dirty="0" err="1"/>
              <a:t>reference</a:t>
            </a:r>
            <a:r>
              <a:rPr lang="fr-FR" dirty="0"/>
              <a:t>.</a:t>
            </a:r>
          </a:p>
          <a:p>
            <a:r>
              <a:rPr lang="en-US" sz="1200" dirty="0">
                <a:solidFill>
                  <a:schemeClr val="tx1"/>
                </a:solidFill>
              </a:rPr>
              <a:t>This international standard specifies the bibliographic elements that need to be included in references to published documents, and the order in which these elements should be stated.</a:t>
            </a:r>
            <a:r>
              <a:rPr lang="fr-FR" sz="1200" dirty="0">
                <a:solidFill>
                  <a:schemeClr val="tx1"/>
                </a:solidFill>
              </a:rPr>
              <a:t> (in </a:t>
            </a:r>
            <a:r>
              <a:rPr lang="fr-FR" sz="1200" dirty="0" err="1">
                <a:solidFill>
                  <a:schemeClr val="tx1"/>
                </a:solidFill>
              </a:rPr>
              <a:t>Wikipedia</a:t>
            </a:r>
            <a:r>
              <a:rPr lang="fr-FR" sz="1200" dirty="0">
                <a:solidFill>
                  <a:schemeClr val="tx1"/>
                </a:solidFill>
              </a:rPr>
              <a:t>)</a:t>
            </a:r>
          </a:p>
          <a:p>
            <a:endParaRPr lang="fr-FR" sz="1200" dirty="0">
              <a:solidFill>
                <a:schemeClr val="tx1"/>
              </a:solidFill>
            </a:endParaRPr>
          </a:p>
          <a:p>
            <a:r>
              <a:rPr lang="fr-FR" dirty="0"/>
              <a:t>Standard : 3 types of format, </a:t>
            </a:r>
            <a:r>
              <a:rPr lang="fr-FR" dirty="0" err="1"/>
              <a:t>from</a:t>
            </a:r>
            <a:r>
              <a:rPr lang="fr-FR" dirty="0"/>
              <a:t> </a:t>
            </a:r>
            <a:r>
              <a:rPr lang="fr-FR" dirty="0" err="1"/>
              <a:t>which</a:t>
            </a:r>
            <a:r>
              <a:rPr lang="fr-FR" dirty="0"/>
              <a:t> </a:t>
            </a:r>
            <a:r>
              <a:rPr lang="fr-FR" dirty="0" err="1"/>
              <a:t>different</a:t>
            </a:r>
            <a:r>
              <a:rPr lang="fr-FR" dirty="0"/>
              <a:t> styles are </a:t>
            </a:r>
            <a:r>
              <a:rPr lang="fr-FR" dirty="0" err="1"/>
              <a:t>derived</a:t>
            </a:r>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4</a:t>
            </a:fld>
            <a:endParaRPr lang="en-US"/>
          </a:p>
        </p:txBody>
      </p:sp>
    </p:spTree>
    <p:extLst>
      <p:ext uri="{BB962C8B-B14F-4D97-AF65-F5344CB8AC3E}">
        <p14:creationId xmlns:p14="http://schemas.microsoft.com/office/powerpoint/2010/main" val="265843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standard allows three citation methods.</a:t>
            </a:r>
          </a:p>
          <a:p>
            <a:r>
              <a:rPr lang="en-US" dirty="0"/>
              <a:t>The format depends on the subject area.</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5</a:t>
            </a:fld>
            <a:endParaRPr lang="en-US"/>
          </a:p>
        </p:txBody>
      </p:sp>
    </p:spTree>
    <p:extLst>
      <p:ext uri="{BB962C8B-B14F-4D97-AF65-F5344CB8AC3E}">
        <p14:creationId xmlns:p14="http://schemas.microsoft.com/office/powerpoint/2010/main" val="167484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Name and date</a:t>
            </a:r>
            <a:r>
              <a:rPr lang="en-US" dirty="0"/>
              <a:t>, in which the creator's name and the year of publication of the resource cited are given in the text:</a:t>
            </a:r>
            <a:endParaRPr lang="fr-FR" dirty="0"/>
          </a:p>
          <a:p>
            <a:r>
              <a:rPr lang="fr-FR" dirty="0"/>
              <a:t>For exemple, APA style (American </a:t>
            </a:r>
            <a:r>
              <a:rPr lang="fr-FR" dirty="0" err="1"/>
              <a:t>Psychological</a:t>
            </a:r>
            <a:r>
              <a:rPr lang="fr-FR" dirty="0"/>
              <a:t> Association).</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6</a:t>
            </a:fld>
            <a:endParaRPr lang="en-US"/>
          </a:p>
        </p:txBody>
      </p:sp>
    </p:spTree>
    <p:extLst>
      <p:ext uri="{BB962C8B-B14F-4D97-AF65-F5344CB8AC3E}">
        <p14:creationId xmlns:p14="http://schemas.microsoft.com/office/powerpoint/2010/main" val="89878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Running notes</a:t>
            </a:r>
            <a:r>
              <a:rPr lang="en-US" dirty="0"/>
              <a:t>, in which numerals in the text – either in parentheses, brackets or superscript – refer to notes, which are numbered in order of their occurrence in the text:</a:t>
            </a:r>
            <a:endParaRPr lang="fr-FR" dirty="0"/>
          </a:p>
          <a:p>
            <a:pPr>
              <a:buFont typeface="Arial" panose="020B0604020202020204" pitchFamily="34" charset="0"/>
              <a:buNone/>
            </a:pPr>
            <a:r>
              <a:rPr lang="fr-FR" dirty="0"/>
              <a:t>For exemple, Chicago style.</a:t>
            </a:r>
            <a:endParaRPr lang="en-US"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7</a:t>
            </a:fld>
            <a:endParaRPr lang="en-US"/>
          </a:p>
        </p:txBody>
      </p:sp>
    </p:spTree>
    <p:extLst>
      <p:ext uri="{BB962C8B-B14F-4D97-AF65-F5344CB8AC3E}">
        <p14:creationId xmlns:p14="http://schemas.microsoft.com/office/powerpoint/2010/main" val="180294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None/>
            </a:pPr>
            <a:endParaRPr lang="fr-FR" dirty="0"/>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8</a:t>
            </a:fld>
            <a:endParaRPr lang="en-US"/>
          </a:p>
        </p:txBody>
      </p:sp>
    </p:spTree>
    <p:extLst>
      <p:ext uri="{BB962C8B-B14F-4D97-AF65-F5344CB8AC3E}">
        <p14:creationId xmlns:p14="http://schemas.microsoft.com/office/powerpoint/2010/main" val="324263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None/>
            </a:pPr>
            <a:r>
              <a:rPr lang="en-US" i="0" dirty="0"/>
              <a:t>N</a:t>
            </a:r>
            <a:r>
              <a:rPr lang="en-US" i="1" dirty="0"/>
              <a:t>umeric</a:t>
            </a:r>
            <a:r>
              <a:rPr lang="en-US" dirty="0"/>
              <a:t>, in which numerals in the text – either in parentheses, brackets or superscript – refer to resources in the order in which they are first cited:</a:t>
            </a:r>
          </a:p>
          <a:p>
            <a:pPr>
              <a:buFont typeface="Arial" panose="020B0604020202020204" pitchFamily="34" charset="0"/>
              <a:buNone/>
            </a:pPr>
            <a:r>
              <a:rPr lang="en-US" dirty="0"/>
              <a:t>For example, ACS style (American Chemical Society)</a:t>
            </a:r>
          </a:p>
        </p:txBody>
      </p:sp>
      <p:sp>
        <p:nvSpPr>
          <p:cNvPr id="4" name="Espace réservé du numéro de diapositive 3"/>
          <p:cNvSpPr>
            <a:spLocks noGrp="1"/>
          </p:cNvSpPr>
          <p:nvPr>
            <p:ph type="sldNum" sz="quarter" idx="5"/>
          </p:nvPr>
        </p:nvSpPr>
        <p:spPr/>
        <p:txBody>
          <a:bodyPr/>
          <a:lstStyle/>
          <a:p>
            <a:fld id="{588AB5DC-3C00-4937-9CE4-4DA4D5B61534}" type="slidenum">
              <a:rPr lang="en-US" smtClean="0"/>
              <a:t>9</a:t>
            </a:fld>
            <a:endParaRPr lang="en-US"/>
          </a:p>
        </p:txBody>
      </p:sp>
    </p:spTree>
    <p:extLst>
      <p:ext uri="{BB962C8B-B14F-4D97-AF65-F5344CB8AC3E}">
        <p14:creationId xmlns:p14="http://schemas.microsoft.com/office/powerpoint/2010/main" val="303888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1172" y="558196"/>
            <a:ext cx="2217216" cy="1111853"/>
          </a:xfrm>
          <a:prstGeom prst="rect">
            <a:avLst/>
          </a:prstGeom>
        </p:spPr>
      </p:pic>
    </p:spTree>
    <p:extLst>
      <p:ext uri="{BB962C8B-B14F-4D97-AF65-F5344CB8AC3E}">
        <p14:creationId xmlns:p14="http://schemas.microsoft.com/office/powerpoint/2010/main" val="317437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86FB5D-6F1B-46FC-AA3C-68D50F7D6F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41C4A0-988A-4CA0-B48B-CE3582A809F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899836-8FC2-4E51-A11C-6721FB88FDC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1DD7EC9-5FA0-458E-8207-8A4101722695}"/>
              </a:ext>
            </a:extLst>
          </p:cNvPr>
          <p:cNvSpPr>
            <a:spLocks noGrp="1"/>
          </p:cNvSpPr>
          <p:nvPr>
            <p:ph type="dt" sz="half" idx="10"/>
          </p:nvPr>
        </p:nvSpPr>
        <p:spPr/>
        <p:txBody>
          <a:bodyPr/>
          <a:lstStyle/>
          <a:p>
            <a:fld id="{81E58EFE-0FFC-4ECB-899E-7E250DE37C2E}" type="datetime1">
              <a:rPr lang="fr-FR" smtClean="0"/>
              <a:t>24/11/2025</a:t>
            </a:fld>
            <a:endParaRPr lang="fr-FR"/>
          </a:p>
        </p:txBody>
      </p:sp>
      <p:sp>
        <p:nvSpPr>
          <p:cNvPr id="6" name="Espace réservé du pied de page 5">
            <a:extLst>
              <a:ext uri="{FF2B5EF4-FFF2-40B4-BE49-F238E27FC236}">
                <a16:creationId xmlns:a16="http://schemas.microsoft.com/office/drawing/2014/main" id="{39A5BD37-845C-412B-A03C-F9636FA8212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793B1BC-58A8-4D02-8980-9C599D9B4D71}"/>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9792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9FD6C-905E-4C3C-AB4B-E7718D20CEE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ED166B6-99B2-4C47-BABE-05D64012EE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52BFCE-15F8-4579-8CA9-522E15A5E1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FB844B-FA01-4ECD-B27F-EF0B24EB3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A3CD871-0F31-4CB5-B0DB-7DBE5DF18B4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91A683D-9C04-4E9C-87FD-FA12A3517715}"/>
              </a:ext>
            </a:extLst>
          </p:cNvPr>
          <p:cNvSpPr>
            <a:spLocks noGrp="1"/>
          </p:cNvSpPr>
          <p:nvPr>
            <p:ph type="dt" sz="half" idx="10"/>
          </p:nvPr>
        </p:nvSpPr>
        <p:spPr/>
        <p:txBody>
          <a:bodyPr/>
          <a:lstStyle/>
          <a:p>
            <a:fld id="{5ADE0EC9-E3C2-4A7D-A6C1-4FA075B61DE5}" type="datetime1">
              <a:rPr lang="fr-FR" smtClean="0"/>
              <a:t>24/11/2025</a:t>
            </a:fld>
            <a:endParaRPr lang="fr-FR"/>
          </a:p>
        </p:txBody>
      </p:sp>
      <p:sp>
        <p:nvSpPr>
          <p:cNvPr id="8" name="Espace réservé du pied de page 7">
            <a:extLst>
              <a:ext uri="{FF2B5EF4-FFF2-40B4-BE49-F238E27FC236}">
                <a16:creationId xmlns:a16="http://schemas.microsoft.com/office/drawing/2014/main" id="{EF0C4631-F07E-4FF5-833E-F5433BED6FA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5D16A8E-97E5-44E2-A9F2-B99BD577FD05}"/>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054903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88CC5-E920-44F4-B4AF-147BB7D57C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7C684C-29B0-464F-A9DB-42939B65AFED}"/>
              </a:ext>
            </a:extLst>
          </p:cNvPr>
          <p:cNvSpPr>
            <a:spLocks noGrp="1"/>
          </p:cNvSpPr>
          <p:nvPr>
            <p:ph type="dt" sz="half" idx="10"/>
          </p:nvPr>
        </p:nvSpPr>
        <p:spPr/>
        <p:txBody>
          <a:bodyPr/>
          <a:lstStyle/>
          <a:p>
            <a:fld id="{2C544FD4-E41A-476C-A8F0-5A352015A5CA}" type="datetime1">
              <a:rPr lang="fr-FR" smtClean="0"/>
              <a:t>24/11/2025</a:t>
            </a:fld>
            <a:endParaRPr lang="fr-FR"/>
          </a:p>
        </p:txBody>
      </p:sp>
      <p:sp>
        <p:nvSpPr>
          <p:cNvPr id="4" name="Espace réservé du pied de page 3">
            <a:extLst>
              <a:ext uri="{FF2B5EF4-FFF2-40B4-BE49-F238E27FC236}">
                <a16:creationId xmlns:a16="http://schemas.microsoft.com/office/drawing/2014/main" id="{4200608C-F840-4B5B-859C-7D2FAF5C02C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49C8DFD-587F-4A27-8C33-554988020F59}"/>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94657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BBDFD3-E78A-4919-B94E-5F130BB9A950}"/>
              </a:ext>
            </a:extLst>
          </p:cNvPr>
          <p:cNvSpPr>
            <a:spLocks noGrp="1"/>
          </p:cNvSpPr>
          <p:nvPr>
            <p:ph type="dt" sz="half" idx="10"/>
          </p:nvPr>
        </p:nvSpPr>
        <p:spPr/>
        <p:txBody>
          <a:bodyPr/>
          <a:lstStyle/>
          <a:p>
            <a:fld id="{91F808F7-FE6C-4FE9-9C06-9D2D64585D8C}" type="datetime1">
              <a:rPr lang="fr-FR" smtClean="0"/>
              <a:t>24/11/2025</a:t>
            </a:fld>
            <a:endParaRPr lang="fr-FR"/>
          </a:p>
        </p:txBody>
      </p:sp>
      <p:sp>
        <p:nvSpPr>
          <p:cNvPr id="3" name="Espace réservé du pied de page 2">
            <a:extLst>
              <a:ext uri="{FF2B5EF4-FFF2-40B4-BE49-F238E27FC236}">
                <a16:creationId xmlns:a16="http://schemas.microsoft.com/office/drawing/2014/main" id="{56E6CA57-E874-4211-B81A-16106038555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8DEFF29-064A-42A5-ACA8-897AD67638E7}"/>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294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2B0E8-33FF-4C40-A670-F5A824035C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98B7751-F1AD-4976-B3AD-5CC6C7894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383D1CF-6739-4AF1-B489-E21BA7ED5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AB6F8D-8532-4740-974D-F0505C6D1421}"/>
              </a:ext>
            </a:extLst>
          </p:cNvPr>
          <p:cNvSpPr>
            <a:spLocks noGrp="1"/>
          </p:cNvSpPr>
          <p:nvPr>
            <p:ph type="dt" sz="half" idx="10"/>
          </p:nvPr>
        </p:nvSpPr>
        <p:spPr/>
        <p:txBody>
          <a:bodyPr/>
          <a:lstStyle/>
          <a:p>
            <a:fld id="{974EFAF1-D240-4560-BC1C-11B14817BB8F}" type="datetime1">
              <a:rPr lang="fr-FR" smtClean="0"/>
              <a:t>24/11/2025</a:t>
            </a:fld>
            <a:endParaRPr lang="fr-FR"/>
          </a:p>
        </p:txBody>
      </p:sp>
      <p:sp>
        <p:nvSpPr>
          <p:cNvPr id="6" name="Espace réservé du pied de page 5">
            <a:extLst>
              <a:ext uri="{FF2B5EF4-FFF2-40B4-BE49-F238E27FC236}">
                <a16:creationId xmlns:a16="http://schemas.microsoft.com/office/drawing/2014/main" id="{A5993B00-5C49-4F95-8F79-9D301BE7FC5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155BB3C-791B-406A-ADB1-7E33DC114835}"/>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899875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99205-88DB-41DE-A508-273B802137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DB799AD-8AD7-4664-B84C-AA275D094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FD7479-78A9-44C9-A091-8CA022F57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B48775-83A1-4A27-B134-EDFBE22C0C67}"/>
              </a:ext>
            </a:extLst>
          </p:cNvPr>
          <p:cNvSpPr>
            <a:spLocks noGrp="1"/>
          </p:cNvSpPr>
          <p:nvPr>
            <p:ph type="dt" sz="half" idx="10"/>
          </p:nvPr>
        </p:nvSpPr>
        <p:spPr/>
        <p:txBody>
          <a:bodyPr/>
          <a:lstStyle/>
          <a:p>
            <a:fld id="{9FB700FF-8607-4DFA-8A50-7E2FF01F2C30}" type="datetime1">
              <a:rPr lang="fr-FR" smtClean="0"/>
              <a:t>24/11/2025</a:t>
            </a:fld>
            <a:endParaRPr lang="fr-FR"/>
          </a:p>
        </p:txBody>
      </p:sp>
      <p:sp>
        <p:nvSpPr>
          <p:cNvPr id="6" name="Espace réservé du pied de page 5">
            <a:extLst>
              <a:ext uri="{FF2B5EF4-FFF2-40B4-BE49-F238E27FC236}">
                <a16:creationId xmlns:a16="http://schemas.microsoft.com/office/drawing/2014/main" id="{0A56C287-8368-4265-ADDF-A01A106F4B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747D2-9A3C-4103-86C8-DC2F88420712}"/>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403832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72092-7414-4D23-809F-A8F0DE44AE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84C488-3166-4C55-AE83-1B6101B247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C6EE02-1B9D-4A39-B5A4-E1501DF7D95E}"/>
              </a:ext>
            </a:extLst>
          </p:cNvPr>
          <p:cNvSpPr>
            <a:spLocks noGrp="1"/>
          </p:cNvSpPr>
          <p:nvPr>
            <p:ph type="dt" sz="half" idx="10"/>
          </p:nvPr>
        </p:nvSpPr>
        <p:spPr/>
        <p:txBody>
          <a:bodyPr/>
          <a:lstStyle/>
          <a:p>
            <a:fld id="{30CCDD5B-9F9E-445C-A2D6-18C19C6ED445}" type="datetime1">
              <a:rPr lang="fr-FR" smtClean="0"/>
              <a:t>24/11/2025</a:t>
            </a:fld>
            <a:endParaRPr lang="fr-FR"/>
          </a:p>
        </p:txBody>
      </p:sp>
      <p:sp>
        <p:nvSpPr>
          <p:cNvPr id="5" name="Espace réservé du pied de page 4">
            <a:extLst>
              <a:ext uri="{FF2B5EF4-FFF2-40B4-BE49-F238E27FC236}">
                <a16:creationId xmlns:a16="http://schemas.microsoft.com/office/drawing/2014/main" id="{8A513FD5-2E35-46F8-BB63-76F0E369B2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8C2AC4-5EC2-49A0-8261-087E4F40F3DE}"/>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264090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C1C2F1-E43D-40BA-B041-F5ABF8636AC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6A5E64-BA8B-4D1F-A040-A67CEFF34E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2C8C7D-06D7-45BF-ACB6-BAB6173FE74F}"/>
              </a:ext>
            </a:extLst>
          </p:cNvPr>
          <p:cNvSpPr>
            <a:spLocks noGrp="1"/>
          </p:cNvSpPr>
          <p:nvPr>
            <p:ph type="dt" sz="half" idx="10"/>
          </p:nvPr>
        </p:nvSpPr>
        <p:spPr/>
        <p:txBody>
          <a:bodyPr/>
          <a:lstStyle/>
          <a:p>
            <a:fld id="{F69D2D89-4677-4A87-8B4D-A2E56413101B}" type="datetime1">
              <a:rPr lang="fr-FR" smtClean="0"/>
              <a:t>24/11/2025</a:t>
            </a:fld>
            <a:endParaRPr lang="fr-FR"/>
          </a:p>
        </p:txBody>
      </p:sp>
      <p:sp>
        <p:nvSpPr>
          <p:cNvPr id="5" name="Espace réservé du pied de page 4">
            <a:extLst>
              <a:ext uri="{FF2B5EF4-FFF2-40B4-BE49-F238E27FC236}">
                <a16:creationId xmlns:a16="http://schemas.microsoft.com/office/drawing/2014/main" id="{75621F4E-577A-429A-A5D2-15D0566D16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4ABD94-6DF5-40A1-A674-BC6008E90722}"/>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086818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4_Custom Layout">
    <p:bg>
      <p:bgPr>
        <a:solidFill>
          <a:srgbClr val="202C4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533638" y="2888237"/>
            <a:ext cx="4793594" cy="396976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a:solidFill>
            <a:schemeClr val="bg1">
              <a:lumMod val="95000"/>
            </a:schemeClr>
          </a:solidFill>
        </p:spPr>
        <p:txBody>
          <a:bodyPr>
            <a:normAutofit/>
          </a:bodyPr>
          <a:lstStyle>
            <a:lvl1pPr marL="0" indent="0">
              <a:buNone/>
              <a:defRPr sz="1500"/>
            </a:lvl1pPr>
          </a:lstStyle>
          <a:p>
            <a:endParaRPr lang="en-US"/>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1172" y="558196"/>
            <a:ext cx="2217216" cy="1111853"/>
          </a:xfrm>
          <a:prstGeom prst="rect">
            <a:avLst/>
          </a:prstGeom>
        </p:spPr>
      </p:pic>
    </p:spTree>
    <p:extLst>
      <p:ext uri="{BB962C8B-B14F-4D97-AF65-F5344CB8AC3E}">
        <p14:creationId xmlns:p14="http://schemas.microsoft.com/office/powerpoint/2010/main" val="395578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7"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0958" y="449398"/>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1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0"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4"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pic>
        <p:nvPicPr>
          <p:cNvPr id="7"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80958" y="449398"/>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5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48639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2064115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318186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1026"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996" y="585717"/>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75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D98BC-7A27-49FF-87BD-C140025CD66F}"/>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3853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itle Placeholder 1"/>
          <p:cNvSpPr>
            <a:spLocks noGrp="1"/>
          </p:cNvSpPr>
          <p:nvPr>
            <p:ph type="title" hasCustomPrompt="1"/>
          </p:nvPr>
        </p:nvSpPr>
        <p:spPr>
          <a:xfrm>
            <a:off x="3938667" y="1699080"/>
            <a:ext cx="4314664" cy="1239157"/>
          </a:xfrm>
          <a:prstGeom prst="rect">
            <a:avLst/>
          </a:prstGeom>
        </p:spPr>
        <p:txBody>
          <a:bodyPr vert="horz" lIns="91440" tIns="45720" rIns="91440" bIns="45720" rtlCol="0" anchor="t">
            <a:normAutofit/>
          </a:bodyPr>
          <a:lstStyle>
            <a:lvl1pPr algn="ctr">
              <a:defRPr sz="3700" b="1">
                <a:solidFill>
                  <a:schemeClr val="bg1"/>
                </a:solidFill>
                <a:latin typeface="Montserrat" panose="02000505000000020004" pitchFamily="2" charset="0"/>
              </a:defRPr>
            </a:lvl1pPr>
          </a:lstStyle>
          <a:p>
            <a:r>
              <a:rPr lang="en-US"/>
              <a:t>Write Project Tittle Here</a:t>
            </a:r>
          </a:p>
        </p:txBody>
      </p:sp>
      <p:sp>
        <p:nvSpPr>
          <p:cNvPr id="13" name="Picture Placeholder 7"/>
          <p:cNvSpPr>
            <a:spLocks noGrp="1"/>
          </p:cNvSpPr>
          <p:nvPr>
            <p:ph type="pic" sz="quarter" idx="13"/>
          </p:nvPr>
        </p:nvSpPr>
        <p:spPr>
          <a:xfrm>
            <a:off x="-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4" name="Picture Placeholder 7"/>
          <p:cNvSpPr>
            <a:spLocks noGrp="1"/>
          </p:cNvSpPr>
          <p:nvPr>
            <p:ph type="pic" sz="quarter" idx="14"/>
          </p:nvPr>
        </p:nvSpPr>
        <p:spPr>
          <a:xfrm>
            <a:off x="9176653" y="1117600"/>
            <a:ext cx="3015347" cy="462280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08397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Rectangle 10"/>
          <p:cNvSpPr/>
          <p:nvPr userDrawn="1"/>
        </p:nvSpPr>
        <p:spPr>
          <a:xfrm>
            <a:off x="9550400" y="0"/>
            <a:ext cx="2641600" cy="6858000"/>
          </a:xfrm>
          <a:prstGeom prst="rect">
            <a:avLst/>
          </a:prstGeom>
          <a:solidFill>
            <a:srgbClr val="E74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50371" y="228600"/>
            <a:ext cx="11691259" cy="6400800"/>
          </a:xfrm>
          <a:prstGeom prst="rect">
            <a:avLst/>
          </a:prstGeom>
          <a:solidFill>
            <a:srgbClr val="202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Placeholder 1"/>
          <p:cNvSpPr>
            <a:spLocks noGrp="1"/>
          </p:cNvSpPr>
          <p:nvPr>
            <p:ph type="title" hasCustomPrompt="1"/>
          </p:nvPr>
        </p:nvSpPr>
        <p:spPr>
          <a:xfrm>
            <a:off x="1536700" y="2374900"/>
            <a:ext cx="3733800" cy="1917700"/>
          </a:xfrm>
          <a:prstGeom prst="rect">
            <a:avLst/>
          </a:prstGeom>
        </p:spPr>
        <p:txBody>
          <a:bodyPr vert="horz" lIns="91440" tIns="45720" rIns="91440" bIns="45720" rtlCol="0" anchor="t">
            <a:normAutofit/>
          </a:bodyPr>
          <a:lstStyle>
            <a:lvl1pPr algn="l">
              <a:defRPr sz="3700" b="1">
                <a:solidFill>
                  <a:schemeClr val="bg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111274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5228493" y="1617787"/>
            <a:ext cx="3540368" cy="5240215"/>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5" name="Title Placeholder 1"/>
          <p:cNvSpPr>
            <a:spLocks noGrp="1"/>
          </p:cNvSpPr>
          <p:nvPr>
            <p:ph type="title" hasCustomPrompt="1"/>
          </p:nvPr>
        </p:nvSpPr>
        <p:spPr>
          <a:xfrm>
            <a:off x="1612901" y="1045586"/>
            <a:ext cx="4248640" cy="2383413"/>
          </a:xfrm>
          <a:prstGeom prst="rect">
            <a:avLst/>
          </a:prstGeom>
        </p:spPr>
        <p:txBody>
          <a:bodyPr vert="horz" lIns="91440" tIns="45720" rIns="91440" bIns="45720" rtlCol="0" anchor="t">
            <a:normAutofit/>
          </a:bodyPr>
          <a:lstStyle>
            <a:lvl1pPr algn="r">
              <a:defRPr sz="3700" b="1">
                <a:solidFill>
                  <a:schemeClr val="tx1"/>
                </a:solidFill>
                <a:latin typeface="Montserrat" panose="02000505000000020004" pitchFamily="2" charset="0"/>
              </a:defRPr>
            </a:lvl1pPr>
          </a:lstStyle>
          <a:p>
            <a:r>
              <a:rPr lang="en-US" dirty="0" err="1"/>
              <a:t>Titre</a:t>
            </a:r>
            <a:r>
              <a:rPr lang="en-US" dirty="0"/>
              <a:t> page</a:t>
            </a:r>
            <a:br>
              <a:rPr lang="en-US" dirty="0"/>
            </a:br>
            <a:r>
              <a:rPr lang="en-US" dirty="0" err="1"/>
              <a:t>intérieure</a:t>
            </a:r>
            <a:br>
              <a:rPr lang="en-US" dirty="0"/>
            </a:br>
            <a:r>
              <a:rPr lang="en-US" dirty="0" err="1"/>
              <a:t>texte</a:t>
            </a:r>
            <a:r>
              <a:rPr lang="en-US" dirty="0"/>
              <a:t> </a:t>
            </a:r>
            <a:br>
              <a:rPr lang="en-US" dirty="0"/>
            </a:br>
            <a:r>
              <a:rPr lang="en-US" dirty="0"/>
              <a:t>et photos</a:t>
            </a:r>
          </a:p>
        </p:txBody>
      </p:sp>
      <p:sp>
        <p:nvSpPr>
          <p:cNvPr id="6" name="Picture Placeholder 7"/>
          <p:cNvSpPr>
            <a:spLocks noGrp="1"/>
          </p:cNvSpPr>
          <p:nvPr>
            <p:ph type="pic" sz="quarter" idx="11"/>
          </p:nvPr>
        </p:nvSpPr>
        <p:spPr>
          <a:xfrm>
            <a:off x="9142478" y="0"/>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7" name="Picture Placeholder 7"/>
          <p:cNvSpPr>
            <a:spLocks noGrp="1"/>
          </p:cNvSpPr>
          <p:nvPr>
            <p:ph type="pic" sz="quarter" idx="12"/>
          </p:nvPr>
        </p:nvSpPr>
        <p:spPr>
          <a:xfrm>
            <a:off x="9142478" y="2924907"/>
            <a:ext cx="2133599" cy="2672860"/>
          </a:xfrm>
          <a:prstGeom prst="rect">
            <a:avLst/>
          </a:prstGeom>
          <a:solidFill>
            <a:schemeClr val="bg1">
              <a:lumMod val="95000"/>
            </a:schemeClr>
          </a:solidFill>
        </p:spPr>
        <p:txBody>
          <a:bodyPr>
            <a:normAutofit/>
          </a:bodyPr>
          <a:lstStyle>
            <a:lvl1pPr marL="0" indent="0">
              <a:buNone/>
              <a:defRPr sz="1500"/>
            </a:lvl1pPr>
          </a:lstStyle>
          <a:p>
            <a:endParaRPr lang="en-US"/>
          </a:p>
        </p:txBody>
      </p:sp>
    </p:spTree>
    <p:extLst>
      <p:ext uri="{BB962C8B-B14F-4D97-AF65-F5344CB8AC3E}">
        <p14:creationId xmlns:p14="http://schemas.microsoft.com/office/powerpoint/2010/main" val="123491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pic>
        <p:nvPicPr>
          <p:cNvPr id="1026" name="Picture 2" descr="C:\Users\jacoba\AppData\Local\Temp\UFR_BU_202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996" y="585717"/>
            <a:ext cx="540000" cy="27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B06E3-6204-414B-A2D1-8F3B166C4E2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06CFBF5-6C24-4053-AF2F-44C01342A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9676169-4065-4AF8-A002-FF7C942E662A}"/>
              </a:ext>
            </a:extLst>
          </p:cNvPr>
          <p:cNvSpPr>
            <a:spLocks noGrp="1"/>
          </p:cNvSpPr>
          <p:nvPr>
            <p:ph type="dt" sz="half" idx="10"/>
          </p:nvPr>
        </p:nvSpPr>
        <p:spPr/>
        <p:txBody>
          <a:bodyPr/>
          <a:lstStyle/>
          <a:p>
            <a:fld id="{2E02027F-3FE8-4A38-94BC-8161E053CEA6}" type="datetime1">
              <a:rPr lang="fr-FR" smtClean="0"/>
              <a:t>24/11/2025</a:t>
            </a:fld>
            <a:endParaRPr lang="fr-FR"/>
          </a:p>
        </p:txBody>
      </p:sp>
      <p:sp>
        <p:nvSpPr>
          <p:cNvPr id="5" name="Espace réservé du pied de page 4">
            <a:extLst>
              <a:ext uri="{FF2B5EF4-FFF2-40B4-BE49-F238E27FC236}">
                <a16:creationId xmlns:a16="http://schemas.microsoft.com/office/drawing/2014/main" id="{DC11DFF8-45A4-4090-8C54-AC61C51041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513D01-B6D3-4F40-A3B7-06E37BD5A8A7}"/>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77981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3C7108-0A23-49D8-A331-F9EAB87FC44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FF1973-B88B-433E-A523-4D3A07307E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A5CE8F-CF3C-4F1A-9ED8-9D2D95AE1E50}"/>
              </a:ext>
            </a:extLst>
          </p:cNvPr>
          <p:cNvSpPr>
            <a:spLocks noGrp="1"/>
          </p:cNvSpPr>
          <p:nvPr>
            <p:ph type="dt" sz="half" idx="10"/>
          </p:nvPr>
        </p:nvSpPr>
        <p:spPr/>
        <p:txBody>
          <a:bodyPr/>
          <a:lstStyle/>
          <a:p>
            <a:fld id="{62884039-B8CB-43AE-A52A-61823A951EE6}" type="datetime1">
              <a:rPr lang="fr-FR" smtClean="0"/>
              <a:t>24/11/2025</a:t>
            </a:fld>
            <a:endParaRPr lang="fr-FR"/>
          </a:p>
        </p:txBody>
      </p:sp>
      <p:sp>
        <p:nvSpPr>
          <p:cNvPr id="5" name="Espace réservé du pied de page 4">
            <a:extLst>
              <a:ext uri="{FF2B5EF4-FFF2-40B4-BE49-F238E27FC236}">
                <a16:creationId xmlns:a16="http://schemas.microsoft.com/office/drawing/2014/main" id="{B940C254-8F83-4682-B7C4-A8B6C9CDC0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AC1771-C414-46CC-B42C-B17815818F9B}"/>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47189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97BDF-360D-4C86-913F-CBB0A17B9CF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CFC7E7C-CF93-42F1-A675-256BABC93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25015AD-3CCA-4D68-8484-E69CEBDD3B62}"/>
              </a:ext>
            </a:extLst>
          </p:cNvPr>
          <p:cNvSpPr>
            <a:spLocks noGrp="1"/>
          </p:cNvSpPr>
          <p:nvPr>
            <p:ph type="dt" sz="half" idx="10"/>
          </p:nvPr>
        </p:nvSpPr>
        <p:spPr/>
        <p:txBody>
          <a:bodyPr/>
          <a:lstStyle/>
          <a:p>
            <a:fld id="{96A56CC1-F057-4632-89CA-97242F4C16E9}" type="datetime1">
              <a:rPr lang="fr-FR" smtClean="0"/>
              <a:t>24/11/2025</a:t>
            </a:fld>
            <a:endParaRPr lang="fr-FR"/>
          </a:p>
        </p:txBody>
      </p:sp>
      <p:sp>
        <p:nvSpPr>
          <p:cNvPr id="5" name="Espace réservé du pied de page 4">
            <a:extLst>
              <a:ext uri="{FF2B5EF4-FFF2-40B4-BE49-F238E27FC236}">
                <a16:creationId xmlns:a16="http://schemas.microsoft.com/office/drawing/2014/main" id="{4AEB0DC0-A810-4682-9FEE-E4998CF0C0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575D92-7FDA-4E99-8A12-FE59EE7F6246}"/>
              </a:ext>
            </a:extLst>
          </p:cNvPr>
          <p:cNvSpPr>
            <a:spLocks noGrp="1"/>
          </p:cNvSpPr>
          <p:nvPr>
            <p:ph type="sldNum" sz="quarter" idx="12"/>
          </p:nvPr>
        </p:nvSpPr>
        <p:spPr/>
        <p:txBody>
          <a:bodyPr/>
          <a:lstStyle/>
          <a:p>
            <a:fld id="{FACE9844-F3DD-493B-9B83-349F5E828321}" type="slidenum">
              <a:rPr lang="fr-FR" smtClean="0"/>
              <a:t>‹N°›</a:t>
            </a:fld>
            <a:endParaRPr lang="fr-FR"/>
          </a:p>
        </p:txBody>
      </p:sp>
    </p:spTree>
    <p:extLst>
      <p:ext uri="{BB962C8B-B14F-4D97-AF65-F5344CB8AC3E}">
        <p14:creationId xmlns:p14="http://schemas.microsoft.com/office/powerpoint/2010/main" val="1518545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56800"/>
      </p:ext>
    </p:extLst>
  </p:cSld>
  <p:clrMap bg1="lt1" tx1="dk1" bg2="lt2" tx2="dk2" accent1="accent1" accent2="accent2" accent3="accent3" accent4="accent4" accent5="accent5" accent6="accent6" hlink="hlink" folHlink="folHlink"/>
  <p:sldLayoutIdLst>
    <p:sldLayoutId id="2147483737" r:id="rId1"/>
    <p:sldLayoutId id="2147483757" r:id="rId2"/>
    <p:sldLayoutId id="2147483690" r:id="rId3"/>
    <p:sldLayoutId id="2147483692" r:id="rId4"/>
    <p:sldLayoutId id="2147483669" r:id="rId5"/>
    <p:sldLayoutId id="2147483740"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8A4425-4F0A-411B-B983-F0EE1712E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22C9F3-B120-41CB-AC3E-893AF21553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D24E4F-4D0B-42BE-93D5-4B219AF96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587BA-937A-4C11-8AFA-B83AA880CE56}" type="datetime1">
              <a:rPr lang="fr-FR" smtClean="0"/>
              <a:t>24/11/2025</a:t>
            </a:fld>
            <a:endParaRPr lang="fr-FR"/>
          </a:p>
        </p:txBody>
      </p:sp>
      <p:sp>
        <p:nvSpPr>
          <p:cNvPr id="5" name="Espace réservé du pied de page 4">
            <a:extLst>
              <a:ext uri="{FF2B5EF4-FFF2-40B4-BE49-F238E27FC236}">
                <a16:creationId xmlns:a16="http://schemas.microsoft.com/office/drawing/2014/main" id="{CE89444C-6E11-4B91-BCEF-8B9200EAB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013B5A1-12A2-4A7B-B4AC-43E6E31A9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E9844-F3DD-493B-9B83-349F5E828321}" type="slidenum">
              <a:rPr lang="fr-FR" smtClean="0"/>
              <a:t>‹N°›</a:t>
            </a:fld>
            <a:endParaRPr lang="fr-FR"/>
          </a:p>
        </p:txBody>
      </p:sp>
      <p:pic>
        <p:nvPicPr>
          <p:cNvPr id="9" name="Image 8">
            <a:extLst>
              <a:ext uri="{FF2B5EF4-FFF2-40B4-BE49-F238E27FC236}">
                <a16:creationId xmlns:a16="http://schemas.microsoft.com/office/drawing/2014/main" id="{91FBB883-5AB1-4B26-817F-6B5D9AF175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62532" y="365125"/>
            <a:ext cx="991268" cy="500953"/>
          </a:xfrm>
          <a:prstGeom prst="rect">
            <a:avLst/>
          </a:prstGeom>
        </p:spPr>
      </p:pic>
    </p:spTree>
    <p:extLst>
      <p:ext uri="{BB962C8B-B14F-4D97-AF65-F5344CB8AC3E}">
        <p14:creationId xmlns:p14="http://schemas.microsoft.com/office/powerpoint/2010/main" val="300156345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2567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zotero.org/"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epfl.ch/campus/library/wp-content/uploads/2019/12/Bibliotheque_EPFL_Guide_Rational_Bibliographic.pdf"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guides.lib.berkeley.edu/zotero/zotfil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bibliotheques.univ-grenoble-alpes.fr/se-former/les-ateliers-de-la-bu/zotero-459444.kjsp?RH=1549706967580"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hyperlink" Target="https://eformation.univ-grenoble-alpes.fr/course/section.php?id=2358780" TargetMode="External"/><Relationship Id="rId4" Type="http://schemas.openxmlformats.org/officeDocument/2006/relationships/hyperlink" Target="https://guides.lib.berkeley.edu/c.php?g=4472&amp;p=1592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E4AF73A0-E0AB-BB44-BCAE-196AA320CF4A}"/>
              </a:ext>
            </a:extLst>
          </p:cNvPr>
          <p:cNvSpPr txBox="1">
            <a:spLocks noGrp="1"/>
          </p:cNvSpPr>
          <p:nvPr>
            <p:ph type="title" idx="4294967295"/>
          </p:nvPr>
        </p:nvSpPr>
        <p:spPr>
          <a:xfrm>
            <a:off x="6096000" y="1973797"/>
            <a:ext cx="5649533" cy="286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defTabSz="914400">
              <a:lnSpc>
                <a:spcPct val="100000"/>
              </a:lnSpc>
              <a:spcBef>
                <a:spcPts val="0"/>
              </a:spcBef>
              <a:defRPr/>
            </a:pPr>
            <a:r>
              <a:rPr lang="en-US" sz="3600" b="1" spc="200" dirty="0">
                <a:solidFill>
                  <a:schemeClr val="bg1"/>
                </a:solidFill>
                <a:latin typeface="Verdana" panose="020B0604030504040204" pitchFamily="34" charset="0"/>
                <a:ea typeface="Verdana" panose="020B0604030504040204" pitchFamily="34" charset="0"/>
                <a:cs typeface="Verdana" panose="020B0604030504040204" pitchFamily="34" charset="0"/>
              </a:rPr>
              <a:t>Manage document references and create a bibliography with Zotero</a:t>
            </a:r>
            <a:endParaRPr kumimoji="0" lang="fr-FR" sz="3600" b="1" i="0" u="none" strike="noStrike" kern="1200" cap="none" spc="20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82E7FE83-C85C-AC4A-B550-DD85E44F26CF}"/>
              </a:ext>
            </a:extLst>
          </p:cNvPr>
          <p:cNvSpPr txBox="1"/>
          <p:nvPr/>
        </p:nvSpPr>
        <p:spPr>
          <a:xfrm>
            <a:off x="5870938" y="5018469"/>
            <a:ext cx="5696080" cy="830997"/>
          </a:xfrm>
          <a:prstGeom prst="rect">
            <a:avLst/>
          </a:prstGeom>
          <a:noFill/>
        </p:spPr>
        <p:txBody>
          <a:bodyPr wrap="square" rtlCol="0">
            <a:spAutoFit/>
          </a:bodyPr>
          <a:lstStyle/>
          <a:p>
            <a:pPr algn="r"/>
            <a:r>
              <a:rPr lang="en-US" sz="2400" spc="200" dirty="0">
                <a:solidFill>
                  <a:srgbClr val="FFFF00"/>
                </a:solidFill>
                <a:latin typeface="Verdana" panose="020B0604030504040204" pitchFamily="34" charset="0"/>
                <a:ea typeface="Verdana" panose="020B0604030504040204" pitchFamily="34" charset="0"/>
                <a:cs typeface="Verdana" panose="020B0604030504040204" pitchFamily="34" charset="0"/>
              </a:rPr>
              <a:t>PhD module – A6
Tuesday, November 20, 2025</a:t>
            </a:r>
            <a:endParaRPr lang="fr-FR" sz="2400" spc="2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ZoneTexte 1">
            <a:extLst>
              <a:ext uri="{FF2B5EF4-FFF2-40B4-BE49-F238E27FC236}">
                <a16:creationId xmlns:a16="http://schemas.microsoft.com/office/drawing/2014/main" id="{96AD13DD-4AC7-4AE8-BE0F-6E0D124D6789}"/>
              </a:ext>
            </a:extLst>
          </p:cNvPr>
          <p:cNvSpPr txBox="1"/>
          <p:nvPr/>
        </p:nvSpPr>
        <p:spPr>
          <a:xfrm>
            <a:off x="6321063" y="6214167"/>
            <a:ext cx="5696081" cy="369332"/>
          </a:xfrm>
          <a:prstGeom prst="rect">
            <a:avLst/>
          </a:prstGeom>
          <a:noFill/>
        </p:spPr>
        <p:txBody>
          <a:bodyPr wrap="square" rtlCol="0">
            <a:spAutoFit/>
          </a:bodyPr>
          <a:lstStyle/>
          <a:p>
            <a:r>
              <a:rPr lang="fr-FR" sz="1800" spc="200" dirty="0">
                <a:solidFill>
                  <a:srgbClr val="FFFFFF"/>
                </a:solidFill>
              </a:rPr>
              <a:t>Myriam </a:t>
            </a:r>
            <a:r>
              <a:rPr lang="fr-FR" sz="1800" spc="200" dirty="0" err="1">
                <a:solidFill>
                  <a:srgbClr val="FFFFFF"/>
                </a:solidFill>
              </a:rPr>
              <a:t>Dumarchez</a:t>
            </a:r>
            <a:r>
              <a:rPr lang="fr-FR" sz="1800" spc="200" dirty="0">
                <a:solidFill>
                  <a:srgbClr val="FFFFFF"/>
                </a:solidFill>
              </a:rPr>
              <a:t> – Frédérique </a:t>
            </a:r>
            <a:r>
              <a:rPr lang="fr-FR" sz="1800" spc="200" dirty="0" err="1">
                <a:solidFill>
                  <a:srgbClr val="FFFFFF"/>
                </a:solidFill>
              </a:rPr>
              <a:t>Simonot</a:t>
            </a:r>
            <a:endParaRPr lang="fr-FR" spc="200" dirty="0"/>
          </a:p>
        </p:txBody>
      </p:sp>
      <p:grpSp>
        <p:nvGrpSpPr>
          <p:cNvPr id="9" name="Groupe 8">
            <a:extLst>
              <a:ext uri="{FF2B5EF4-FFF2-40B4-BE49-F238E27FC236}">
                <a16:creationId xmlns:a16="http://schemas.microsoft.com/office/drawing/2014/main" id="{02517F63-95BB-447A-BC8A-488EDB071B2A}"/>
              </a:ext>
              <a:ext uri="{C183D7F6-B498-43B3-948B-1728B52AA6E4}">
                <adec:decorative xmlns:adec="http://schemas.microsoft.com/office/drawing/2017/decorative" val="1"/>
              </a:ext>
            </a:extLst>
          </p:cNvPr>
          <p:cNvGrpSpPr/>
          <p:nvPr/>
        </p:nvGrpSpPr>
        <p:grpSpPr>
          <a:xfrm>
            <a:off x="2273347" y="286573"/>
            <a:ext cx="3772413" cy="5203328"/>
            <a:chOff x="2273347" y="286573"/>
            <a:chExt cx="3772413" cy="5203328"/>
          </a:xfrm>
        </p:grpSpPr>
        <p:sp>
          <p:nvSpPr>
            <p:cNvPr id="3" name="Triangle 2">
              <a:extLst>
                <a:ext uri="{FF2B5EF4-FFF2-40B4-BE49-F238E27FC236}">
                  <a16:creationId xmlns:a16="http://schemas.microsoft.com/office/drawing/2014/main" id="{619634E2-7F5B-3D45-AA41-56D17B511669}"/>
                </a:ext>
              </a:extLst>
            </p:cNvPr>
            <p:cNvSpPr/>
            <p:nvPr/>
          </p:nvSpPr>
          <p:spPr>
            <a:xfrm>
              <a:off x="3782312" y="286573"/>
              <a:ext cx="1508965" cy="1300832"/>
            </a:xfrm>
            <a:prstGeom prst="triangle">
              <a:avLst/>
            </a:prstGeom>
            <a:solidFill>
              <a:srgbClr val="EF7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3">
              <a:extLst>
                <a:ext uri="{FF2B5EF4-FFF2-40B4-BE49-F238E27FC236}">
                  <a16:creationId xmlns:a16="http://schemas.microsoft.com/office/drawing/2014/main" id="{7884F812-E37F-1841-9EF0-E1B6609A8B34}"/>
                </a:ext>
              </a:extLst>
            </p:cNvPr>
            <p:cNvSpPr/>
            <p:nvPr/>
          </p:nvSpPr>
          <p:spPr>
            <a:xfrm rot="10800000">
              <a:off x="3782312" y="1587405"/>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4">
              <a:extLst>
                <a:ext uri="{FF2B5EF4-FFF2-40B4-BE49-F238E27FC236}">
                  <a16:creationId xmlns:a16="http://schemas.microsoft.com/office/drawing/2014/main" id="{533957C5-D138-424E-A162-EC0B223AD929}"/>
                </a:ext>
              </a:extLst>
            </p:cNvPr>
            <p:cNvSpPr/>
            <p:nvPr/>
          </p:nvSpPr>
          <p:spPr>
            <a:xfrm rot="10800000">
              <a:off x="3027829" y="2888237"/>
              <a:ext cx="1508965" cy="1300832"/>
            </a:xfrm>
            <a:prstGeom prst="triangle">
              <a:avLst/>
            </a:prstGeom>
            <a:solidFill>
              <a:srgbClr val="EDD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5">
              <a:extLst>
                <a:ext uri="{FF2B5EF4-FFF2-40B4-BE49-F238E27FC236}">
                  <a16:creationId xmlns:a16="http://schemas.microsoft.com/office/drawing/2014/main" id="{10169A81-7339-6C4A-A077-E07136C7CAAB}"/>
                </a:ext>
              </a:extLst>
            </p:cNvPr>
            <p:cNvSpPr/>
            <p:nvPr/>
          </p:nvSpPr>
          <p:spPr>
            <a:xfrm rot="10800000">
              <a:off x="4536795" y="2888237"/>
              <a:ext cx="1508965" cy="1300832"/>
            </a:xfrm>
            <a:prstGeom prst="triangle">
              <a:avLst/>
            </a:prstGeom>
            <a:solidFill>
              <a:srgbClr val="858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97DCDE4-0683-4C49-B2C3-64BA9B63AA6D}"/>
                </a:ext>
              </a:extLst>
            </p:cNvPr>
            <p:cNvSpPr/>
            <p:nvPr/>
          </p:nvSpPr>
          <p:spPr>
            <a:xfrm rot="10800000">
              <a:off x="3782311" y="4189069"/>
              <a:ext cx="1508965" cy="1300832"/>
            </a:xfrm>
            <a:prstGeom prst="triangle">
              <a:avLst/>
            </a:prstGeom>
            <a:solidFill>
              <a:srgbClr val="E64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8" name="Triangle 7">
              <a:extLst>
                <a:ext uri="{FF2B5EF4-FFF2-40B4-BE49-F238E27FC236}">
                  <a16:creationId xmlns:a16="http://schemas.microsoft.com/office/drawing/2014/main" id="{B271F49F-9823-C64E-AD49-64F045186FFB}"/>
                </a:ext>
              </a:extLst>
            </p:cNvPr>
            <p:cNvSpPr/>
            <p:nvPr/>
          </p:nvSpPr>
          <p:spPr>
            <a:xfrm rot="10800000">
              <a:off x="2273347" y="1587405"/>
              <a:ext cx="1508965" cy="130083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4" name="Espace réservé pour une image  9">
            <a:extLst>
              <a:ext uri="{FF2B5EF4-FFF2-40B4-BE49-F238E27FC236}">
                <a16:creationId xmlns:a16="http://schemas.microsoft.com/office/drawing/2014/main" id="{45712177-3F9F-45A4-99BE-A58F24E36413}"/>
              </a:ext>
              <a:ext uri="{C183D7F6-B498-43B3-948B-1728B52AA6E4}">
                <adec:decorative xmlns:adec="http://schemas.microsoft.com/office/drawing/2017/decorative" val="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182" r="7182"/>
          <a:stretch>
            <a:fillRect/>
          </a:stretch>
        </p:blipFill>
        <p:spPr>
          <a:xfrm>
            <a:off x="533400" y="2887663"/>
            <a:ext cx="4794250" cy="397033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3575538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5990492"/>
              <a:gd name="connsiteY0" fmla="*/ 0 h 6858000"/>
              <a:gd name="connsiteX1" fmla="*/ 3575538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0 w 5990492"/>
              <a:gd name="connsiteY0" fmla="*/ 0 h 6858000"/>
              <a:gd name="connsiteX1" fmla="*/ 2215661 w 5990492"/>
              <a:gd name="connsiteY1" fmla="*/ 0 h 6858000"/>
              <a:gd name="connsiteX2" fmla="*/ 5990492 w 5990492"/>
              <a:gd name="connsiteY2" fmla="*/ 6858000 h 6858000"/>
              <a:gd name="connsiteX3" fmla="*/ 0 w 5990492"/>
              <a:gd name="connsiteY3" fmla="*/ 6858000 h 6858000"/>
              <a:gd name="connsiteX4" fmla="*/ 0 w 5990492"/>
              <a:gd name="connsiteY4" fmla="*/ 0 h 6858000"/>
              <a:gd name="connsiteX0" fmla="*/ 468923 w 5990492"/>
              <a:gd name="connsiteY0" fmla="*/ 2942492 h 6858000"/>
              <a:gd name="connsiteX1" fmla="*/ 2215661 w 5990492"/>
              <a:gd name="connsiteY1" fmla="*/ 0 h 6858000"/>
              <a:gd name="connsiteX2" fmla="*/ 5990492 w 5990492"/>
              <a:gd name="connsiteY2" fmla="*/ 6858000 h 6858000"/>
              <a:gd name="connsiteX3" fmla="*/ 0 w 5990492"/>
              <a:gd name="connsiteY3" fmla="*/ 6858000 h 6858000"/>
              <a:gd name="connsiteX4" fmla="*/ 468923 w 5990492"/>
              <a:gd name="connsiteY4" fmla="*/ 2942492 h 6858000"/>
              <a:gd name="connsiteX0" fmla="*/ 468923 w 5990492"/>
              <a:gd name="connsiteY0" fmla="*/ 0 h 3915508"/>
              <a:gd name="connsiteX1" fmla="*/ 2942491 w 5990492"/>
              <a:gd name="connsiteY1" fmla="*/ 0 h 3915508"/>
              <a:gd name="connsiteX2" fmla="*/ 5990492 w 5990492"/>
              <a:gd name="connsiteY2" fmla="*/ 3915508 h 3915508"/>
              <a:gd name="connsiteX3" fmla="*/ 0 w 5990492"/>
              <a:gd name="connsiteY3" fmla="*/ 3915508 h 3915508"/>
              <a:gd name="connsiteX4" fmla="*/ 468923 w 5990492"/>
              <a:gd name="connsiteY4" fmla="*/ 0 h 3915508"/>
              <a:gd name="connsiteX0" fmla="*/ 0 w 5521569"/>
              <a:gd name="connsiteY0" fmla="*/ 0 h 3938954"/>
              <a:gd name="connsiteX1" fmla="*/ 2473568 w 5521569"/>
              <a:gd name="connsiteY1" fmla="*/ 0 h 3938954"/>
              <a:gd name="connsiteX2" fmla="*/ 5521569 w 5521569"/>
              <a:gd name="connsiteY2" fmla="*/ 3915508 h 3938954"/>
              <a:gd name="connsiteX3" fmla="*/ 0 w 5521569"/>
              <a:gd name="connsiteY3" fmla="*/ 3938954 h 3938954"/>
              <a:gd name="connsiteX4" fmla="*/ 0 w 5521569"/>
              <a:gd name="connsiteY4" fmla="*/ 0 h 3938954"/>
              <a:gd name="connsiteX0" fmla="*/ 0 w 4771292"/>
              <a:gd name="connsiteY0" fmla="*/ 0 h 3938954"/>
              <a:gd name="connsiteX1" fmla="*/ 2473568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32184 w 4771292"/>
              <a:gd name="connsiteY1" fmla="*/ 11723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497014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672451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771292"/>
              <a:gd name="connsiteY0" fmla="*/ 0 h 3938954"/>
              <a:gd name="connsiteX1" fmla="*/ 2523596 w 4771292"/>
              <a:gd name="connsiteY1" fmla="*/ 0 h 3938954"/>
              <a:gd name="connsiteX2" fmla="*/ 4771292 w 4771292"/>
              <a:gd name="connsiteY2" fmla="*/ 3927231 h 3938954"/>
              <a:gd name="connsiteX3" fmla="*/ 0 w 4771292"/>
              <a:gd name="connsiteY3" fmla="*/ 3938954 h 3938954"/>
              <a:gd name="connsiteX4" fmla="*/ 0 w 4771292"/>
              <a:gd name="connsiteY4" fmla="*/ 0 h 3938954"/>
              <a:gd name="connsiteX0" fmla="*/ 0 w 4803190"/>
              <a:gd name="connsiteY0" fmla="*/ 0 h 3938954"/>
              <a:gd name="connsiteX1" fmla="*/ 2523596 w 4803190"/>
              <a:gd name="connsiteY1" fmla="*/ 0 h 3938954"/>
              <a:gd name="connsiteX2" fmla="*/ 4803190 w 4803190"/>
              <a:gd name="connsiteY2" fmla="*/ 3937864 h 3938954"/>
              <a:gd name="connsiteX3" fmla="*/ 0 w 4803190"/>
              <a:gd name="connsiteY3" fmla="*/ 3938954 h 3938954"/>
              <a:gd name="connsiteX4" fmla="*/ 0 w 4803190"/>
              <a:gd name="connsiteY4" fmla="*/ 0 h 3938954"/>
              <a:gd name="connsiteX0" fmla="*/ 62 w 4803252"/>
              <a:gd name="connsiteY0" fmla="*/ 0 h 3938954"/>
              <a:gd name="connsiteX1" fmla="*/ 2523658 w 4803252"/>
              <a:gd name="connsiteY1" fmla="*/ 0 h 3938954"/>
              <a:gd name="connsiteX2" fmla="*/ 4803252 w 4803252"/>
              <a:gd name="connsiteY2" fmla="*/ 3937864 h 3938954"/>
              <a:gd name="connsiteX3" fmla="*/ 62 w 4803252"/>
              <a:gd name="connsiteY3" fmla="*/ 3938954 h 3938954"/>
              <a:gd name="connsiteX4" fmla="*/ 41941 w 4803252"/>
              <a:gd name="connsiteY4" fmla="*/ 753412 h 3938954"/>
              <a:gd name="connsiteX5" fmla="*/ 62 w 4803252"/>
              <a:gd name="connsiteY5" fmla="*/ 0 h 3938954"/>
              <a:gd name="connsiteX0" fmla="*/ 81 w 4803271"/>
              <a:gd name="connsiteY0" fmla="*/ 0 h 3938954"/>
              <a:gd name="connsiteX1" fmla="*/ 2523677 w 4803271"/>
              <a:gd name="connsiteY1" fmla="*/ 0 h 3938954"/>
              <a:gd name="connsiteX2" fmla="*/ 4803271 w 4803271"/>
              <a:gd name="connsiteY2" fmla="*/ 3937864 h 3938954"/>
              <a:gd name="connsiteX3" fmla="*/ 81 w 4803271"/>
              <a:gd name="connsiteY3" fmla="*/ 3938954 h 3938954"/>
              <a:gd name="connsiteX4" fmla="*/ 31327 w 4803271"/>
              <a:gd name="connsiteY4" fmla="*/ 1641231 h 3938954"/>
              <a:gd name="connsiteX5" fmla="*/ 81 w 4803271"/>
              <a:gd name="connsiteY5" fmla="*/ 0 h 3938954"/>
              <a:gd name="connsiteX0" fmla="*/ 53244 w 4803271"/>
              <a:gd name="connsiteY0" fmla="*/ 0 h 3944271"/>
              <a:gd name="connsiteX1" fmla="*/ 2523677 w 4803271"/>
              <a:gd name="connsiteY1" fmla="*/ 5317 h 3944271"/>
              <a:gd name="connsiteX2" fmla="*/ 4803271 w 4803271"/>
              <a:gd name="connsiteY2" fmla="*/ 3943181 h 3944271"/>
              <a:gd name="connsiteX3" fmla="*/ 81 w 4803271"/>
              <a:gd name="connsiteY3" fmla="*/ 3944271 h 3944271"/>
              <a:gd name="connsiteX4" fmla="*/ 31327 w 4803271"/>
              <a:gd name="connsiteY4" fmla="*/ 1646548 h 3944271"/>
              <a:gd name="connsiteX5" fmla="*/ 53244 w 4803271"/>
              <a:gd name="connsiteY5" fmla="*/ 0 h 3944271"/>
              <a:gd name="connsiteX0" fmla="*/ 53211 w 4803238"/>
              <a:gd name="connsiteY0" fmla="*/ 0 h 3944271"/>
              <a:gd name="connsiteX1" fmla="*/ 2523644 w 4803238"/>
              <a:gd name="connsiteY1" fmla="*/ 5317 h 3944271"/>
              <a:gd name="connsiteX2" fmla="*/ 4803238 w 4803238"/>
              <a:gd name="connsiteY2" fmla="*/ 3943181 h 3944271"/>
              <a:gd name="connsiteX3" fmla="*/ 48 w 4803238"/>
              <a:gd name="connsiteY3" fmla="*/ 3944271 h 3944271"/>
              <a:gd name="connsiteX4" fmla="*/ 57875 w 4803238"/>
              <a:gd name="connsiteY4" fmla="*/ 1657181 h 3944271"/>
              <a:gd name="connsiteX5" fmla="*/ 53211 w 4803238"/>
              <a:gd name="connsiteY5" fmla="*/ 0 h 3944271"/>
              <a:gd name="connsiteX0" fmla="*/ 53214 w 4803241"/>
              <a:gd name="connsiteY0" fmla="*/ 0 h 3944271"/>
              <a:gd name="connsiteX1" fmla="*/ 2523647 w 4803241"/>
              <a:gd name="connsiteY1" fmla="*/ 5317 h 3944271"/>
              <a:gd name="connsiteX2" fmla="*/ 4803241 w 4803241"/>
              <a:gd name="connsiteY2" fmla="*/ 3943181 h 3944271"/>
              <a:gd name="connsiteX3" fmla="*/ 51 w 4803241"/>
              <a:gd name="connsiteY3" fmla="*/ 3944271 h 3944271"/>
              <a:gd name="connsiteX4" fmla="*/ 57878 w 4803241"/>
              <a:gd name="connsiteY4" fmla="*/ 1657181 h 3944271"/>
              <a:gd name="connsiteX5" fmla="*/ 53214 w 4803241"/>
              <a:gd name="connsiteY5" fmla="*/ 0 h 3944271"/>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50027"/>
              <a:gd name="connsiteY0" fmla="*/ 0 h 3949587"/>
              <a:gd name="connsiteX1" fmla="*/ 2470433 w 4750027"/>
              <a:gd name="connsiteY1" fmla="*/ 5317 h 3949587"/>
              <a:gd name="connsiteX2" fmla="*/ 4750027 w 4750027"/>
              <a:gd name="connsiteY2" fmla="*/ 3943181 h 3949587"/>
              <a:gd name="connsiteX3" fmla="*/ 1318437 w 4750027"/>
              <a:gd name="connsiteY3" fmla="*/ 3949587 h 3949587"/>
              <a:gd name="connsiteX4" fmla="*/ 4664 w 4750027"/>
              <a:gd name="connsiteY4" fmla="*/ 1657181 h 3949587"/>
              <a:gd name="connsiteX5" fmla="*/ 0 w 4750027"/>
              <a:gd name="connsiteY5" fmla="*/ 0 h 3949587"/>
              <a:gd name="connsiteX0" fmla="*/ 0 w 4797873"/>
              <a:gd name="connsiteY0" fmla="*/ 0 h 3953814"/>
              <a:gd name="connsiteX1" fmla="*/ 2470433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0 h 3953814"/>
              <a:gd name="connsiteX1" fmla="*/ 2518280 w 4797873"/>
              <a:gd name="connsiteY1" fmla="*/ 5317 h 3953814"/>
              <a:gd name="connsiteX2" fmla="*/ 4797873 w 4797873"/>
              <a:gd name="connsiteY2" fmla="*/ 3953814 h 3953814"/>
              <a:gd name="connsiteX3" fmla="*/ 1318437 w 4797873"/>
              <a:gd name="connsiteY3" fmla="*/ 3949587 h 3953814"/>
              <a:gd name="connsiteX4" fmla="*/ 4664 w 4797873"/>
              <a:gd name="connsiteY4" fmla="*/ 1657181 h 3953814"/>
              <a:gd name="connsiteX5" fmla="*/ 0 w 4797873"/>
              <a:gd name="connsiteY5" fmla="*/ 0 h 3953814"/>
              <a:gd name="connsiteX0" fmla="*/ 0 w 4797873"/>
              <a:gd name="connsiteY0" fmla="*/ 15948 h 3969762"/>
              <a:gd name="connsiteX1" fmla="*/ 2497015 w 4797873"/>
              <a:gd name="connsiteY1" fmla="*/ 0 h 3969762"/>
              <a:gd name="connsiteX2" fmla="*/ 4797873 w 4797873"/>
              <a:gd name="connsiteY2" fmla="*/ 3969762 h 3969762"/>
              <a:gd name="connsiteX3" fmla="*/ 1318437 w 4797873"/>
              <a:gd name="connsiteY3" fmla="*/ 3965535 h 3969762"/>
              <a:gd name="connsiteX4" fmla="*/ 4664 w 4797873"/>
              <a:gd name="connsiteY4" fmla="*/ 1673129 h 3969762"/>
              <a:gd name="connsiteX5" fmla="*/ 0 w 4797873"/>
              <a:gd name="connsiteY5" fmla="*/ 15948 h 3969762"/>
              <a:gd name="connsiteX0" fmla="*/ 1037 w 4793594"/>
              <a:gd name="connsiteY0" fmla="*/ 0 h 3975079"/>
              <a:gd name="connsiteX1" fmla="*/ 2492736 w 4793594"/>
              <a:gd name="connsiteY1" fmla="*/ 5317 h 3975079"/>
              <a:gd name="connsiteX2" fmla="*/ 4793594 w 4793594"/>
              <a:gd name="connsiteY2" fmla="*/ 3975079 h 3975079"/>
              <a:gd name="connsiteX3" fmla="*/ 1314158 w 4793594"/>
              <a:gd name="connsiteY3" fmla="*/ 3970852 h 3975079"/>
              <a:gd name="connsiteX4" fmla="*/ 385 w 4793594"/>
              <a:gd name="connsiteY4" fmla="*/ 1678446 h 3975079"/>
              <a:gd name="connsiteX5" fmla="*/ 1037 w 4793594"/>
              <a:gd name="connsiteY5" fmla="*/ 0 h 3975079"/>
              <a:gd name="connsiteX0" fmla="*/ 1037 w 4793594"/>
              <a:gd name="connsiteY0" fmla="*/ 0 h 3969763"/>
              <a:gd name="connsiteX1" fmla="*/ 2492736 w 4793594"/>
              <a:gd name="connsiteY1" fmla="*/ 1 h 3969763"/>
              <a:gd name="connsiteX2" fmla="*/ 4793594 w 4793594"/>
              <a:gd name="connsiteY2" fmla="*/ 3969763 h 3969763"/>
              <a:gd name="connsiteX3" fmla="*/ 1314158 w 4793594"/>
              <a:gd name="connsiteY3" fmla="*/ 3965536 h 3969763"/>
              <a:gd name="connsiteX4" fmla="*/ 385 w 4793594"/>
              <a:gd name="connsiteY4" fmla="*/ 1673130 h 3969763"/>
              <a:gd name="connsiteX5" fmla="*/ 1037 w 4793594"/>
              <a:gd name="connsiteY5" fmla="*/ 0 h 396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594" h="3969763">
                <a:moveTo>
                  <a:pt x="1037" y="0"/>
                </a:moveTo>
                <a:lnTo>
                  <a:pt x="2492736" y="1"/>
                </a:lnTo>
                <a:lnTo>
                  <a:pt x="4793594" y="3969763"/>
                </a:lnTo>
                <a:lnTo>
                  <a:pt x="1314158" y="3965536"/>
                </a:lnTo>
                <a:cubicBezTo>
                  <a:pt x="1306853" y="3959855"/>
                  <a:pt x="-2942" y="1668178"/>
                  <a:pt x="385" y="1673130"/>
                </a:cubicBezTo>
                <a:cubicBezTo>
                  <a:pt x="-1170" y="1120736"/>
                  <a:pt x="2592" y="552394"/>
                  <a:pt x="1037" y="0"/>
                </a:cubicBezTo>
                <a:close/>
              </a:path>
            </a:pathLst>
          </a:custGeom>
        </p:spPr>
      </p:pic>
    </p:spTree>
    <p:extLst>
      <p:ext uri="{BB962C8B-B14F-4D97-AF65-F5344CB8AC3E}">
        <p14:creationId xmlns:p14="http://schemas.microsoft.com/office/powerpoint/2010/main" val="1640986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Bibliographic</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styles</a:t>
            </a:r>
          </a:p>
        </p:txBody>
      </p:sp>
      <p:sp>
        <p:nvSpPr>
          <p:cNvPr id="3" name="Espace réservé du contenu 2">
            <a:extLst>
              <a:ext uri="{FF2B5EF4-FFF2-40B4-BE49-F238E27FC236}">
                <a16:creationId xmlns:a16="http://schemas.microsoft.com/office/drawing/2014/main" id="{2B4793A5-5F68-411A-ACF7-01C9C269F0B2}"/>
              </a:ext>
            </a:extLst>
          </p:cNvPr>
          <p:cNvSpPr>
            <a:spLocks noGrp="1"/>
          </p:cNvSpPr>
          <p:nvPr>
            <p:ph idx="1"/>
          </p:nvPr>
        </p:nvSpPr>
        <p:spPr/>
        <p:txBody>
          <a:bodyPr>
            <a:normAutofit/>
          </a:bodyPr>
          <a:lstStyle/>
          <a:p>
            <a:pPr>
              <a:lnSpc>
                <a:spcPct val="200000"/>
              </a:lnSpc>
              <a:buFont typeface="Wingdings" panose="05000000000000000000" pitchFamily="2" charset="2"/>
              <a:buChar char="Ø"/>
            </a:pPr>
            <a:r>
              <a:rPr lang="en-US" spc="200" dirty="0">
                <a:latin typeface="Verdana" panose="020B0604030504040204" pitchFamily="34" charset="0"/>
                <a:ea typeface="Verdana" panose="020B0604030504040204" pitchFamily="34" charset="0"/>
                <a:cs typeface="Verdana" panose="020B0604030504040204" pitchFamily="34" charset="0"/>
              </a:rPr>
              <a:t>3 formats are used as the basis for styles and adapted by scientific publishers.
Thousands of different styles are available and very easily editable in Zotero</a:t>
            </a:r>
            <a:endParaRPr lang="fr-FR" dirty="0"/>
          </a:p>
        </p:txBody>
      </p:sp>
      <p:sp>
        <p:nvSpPr>
          <p:cNvPr id="5" name="Espace réservé du numéro de diapositive 4">
            <a:extLst>
              <a:ext uri="{FF2B5EF4-FFF2-40B4-BE49-F238E27FC236}">
                <a16:creationId xmlns:a16="http://schemas.microsoft.com/office/drawing/2014/main" id="{320CA254-AB03-4B06-90B7-4CB8AC7545EE}"/>
              </a:ext>
            </a:extLst>
          </p:cNvPr>
          <p:cNvSpPr>
            <a:spLocks noGrp="1"/>
          </p:cNvSpPr>
          <p:nvPr>
            <p:ph type="sldNum" sz="quarter" idx="12"/>
          </p:nvPr>
        </p:nvSpPr>
        <p:spPr/>
        <p:txBody>
          <a:bodyPr/>
          <a:lstStyle/>
          <a:p>
            <a:fld id="{FACE9844-F3DD-493B-9B83-349F5E828321}" type="slidenum">
              <a:rPr lang="fr-FR" smtClean="0"/>
              <a:t>10</a:t>
            </a:fld>
            <a:endParaRPr lang="fr-FR"/>
          </a:p>
        </p:txBody>
      </p:sp>
    </p:spTree>
    <p:extLst>
      <p:ext uri="{BB962C8B-B14F-4D97-AF65-F5344CB8AC3E}">
        <p14:creationId xmlns:p14="http://schemas.microsoft.com/office/powerpoint/2010/main" val="236262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Whatever</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style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you</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choose</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Espace réservé du contenu 2">
            <a:extLst>
              <a:ext uri="{FF2B5EF4-FFF2-40B4-BE49-F238E27FC236}">
                <a16:creationId xmlns:a16="http://schemas.microsoft.com/office/drawing/2014/main" id="{645BDC3E-EA26-4D9B-BF7D-CA82C14E77E9}"/>
              </a:ext>
            </a:extLst>
          </p:cNvPr>
          <p:cNvSpPr>
            <a:spLocks noGrp="1"/>
          </p:cNvSpPr>
          <p:nvPr>
            <p:ph idx="1"/>
          </p:nvPr>
        </p:nvSpPr>
        <p:spPr/>
        <p:txBody>
          <a:bodyPr/>
          <a:lstStyle/>
          <a:p>
            <a:pPr marL="285750" indent="-285750">
              <a:lnSpc>
                <a:spcPct val="200000"/>
              </a:lnSpc>
              <a:buFont typeface="Wingdings" panose="05000000000000000000" pitchFamily="2" charset="2"/>
              <a:buChar char="Ø"/>
            </a:pPr>
            <a:r>
              <a:rPr lang="fr-FR" spc="200" dirty="0" err="1">
                <a:latin typeface="Verdana" panose="020B0604030504040204" pitchFamily="34" charset="0"/>
                <a:ea typeface="Verdana" panose="020B0604030504040204" pitchFamily="34" charset="0"/>
                <a:cs typeface="Verdana" panose="020B0604030504040204" pitchFamily="34" charset="0"/>
              </a:rPr>
              <a:t>Homogeneity</a:t>
            </a:r>
            <a:r>
              <a:rPr lang="fr-FR" spc="200" dirty="0">
                <a:latin typeface="Verdana" panose="020B0604030504040204" pitchFamily="34" charset="0"/>
                <a:ea typeface="Verdana" panose="020B0604030504040204" pitchFamily="34" charset="0"/>
                <a:cs typeface="Verdana" panose="020B0604030504040204" pitchFamily="34" charset="0"/>
              </a:rPr>
              <a:t>
</a:t>
            </a:r>
            <a:r>
              <a:rPr lang="fr-FR" spc="200" dirty="0" err="1">
                <a:latin typeface="Verdana" panose="020B0604030504040204" pitchFamily="34" charset="0"/>
                <a:ea typeface="Verdana" panose="020B0604030504040204" pitchFamily="34" charset="0"/>
                <a:cs typeface="Verdana" panose="020B0604030504040204" pitchFamily="34" charset="0"/>
              </a:rPr>
              <a:t>Completeness</a:t>
            </a:r>
            <a:r>
              <a:rPr lang="fr-FR" spc="200" dirty="0">
                <a:latin typeface="Verdana" panose="020B0604030504040204" pitchFamily="34" charset="0"/>
                <a:ea typeface="Verdana" panose="020B0604030504040204" pitchFamily="34" charset="0"/>
                <a:cs typeface="Verdana" panose="020B0604030504040204" pitchFamily="34" charset="0"/>
              </a:rPr>
              <a:t>
</a:t>
            </a:r>
            <a:r>
              <a:rPr lang="fr-FR" spc="200" dirty="0" err="1">
                <a:latin typeface="Verdana" panose="020B0604030504040204" pitchFamily="34" charset="0"/>
                <a:ea typeface="Verdana" panose="020B0604030504040204" pitchFamily="34" charset="0"/>
                <a:cs typeface="Verdana" panose="020B0604030504040204" pitchFamily="34" charset="0"/>
              </a:rPr>
              <a:t>Honesty</a:t>
            </a:r>
            <a:endParaRPr lang="fr-FR" dirty="0"/>
          </a:p>
        </p:txBody>
      </p:sp>
      <p:pic>
        <p:nvPicPr>
          <p:cNvPr id="5" name="Image 4" descr="Zotero (logo)">
            <a:extLst>
              <a:ext uri="{FF2B5EF4-FFF2-40B4-BE49-F238E27FC236}">
                <a16:creationId xmlns:a16="http://schemas.microsoft.com/office/drawing/2014/main" id="{CFD6D0B0-D52D-4F3B-B1ED-5BAF3D2D0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82" y="5050841"/>
            <a:ext cx="2438956" cy="584333"/>
          </a:xfrm>
          <a:prstGeom prst="rect">
            <a:avLst/>
          </a:prstGeom>
        </p:spPr>
      </p:pic>
      <p:sp>
        <p:nvSpPr>
          <p:cNvPr id="6" name="ZoneTexte 5">
            <a:extLst>
              <a:ext uri="{FF2B5EF4-FFF2-40B4-BE49-F238E27FC236}">
                <a16:creationId xmlns:a16="http://schemas.microsoft.com/office/drawing/2014/main" id="{CD9AA0A2-F78B-4005-AF89-1FFEA4728E44}"/>
              </a:ext>
            </a:extLst>
          </p:cNvPr>
          <p:cNvSpPr txBox="1"/>
          <p:nvPr/>
        </p:nvSpPr>
        <p:spPr>
          <a:xfrm>
            <a:off x="3576320" y="5063543"/>
            <a:ext cx="8406574" cy="571631"/>
          </a:xfrm>
          <a:prstGeom prst="rect">
            <a:avLst/>
          </a:prstGeom>
          <a:noFill/>
        </p:spPr>
        <p:txBody>
          <a:bodyPr wrap="square" rtlCol="0">
            <a:spAutoFit/>
          </a:bodyPr>
          <a:lstStyle/>
          <a:p>
            <a:pPr>
              <a:lnSpc>
                <a:spcPct val="150000"/>
              </a:lnSpc>
            </a:pPr>
            <a:r>
              <a:rPr lang="en-US" sz="2400" spc="200" dirty="0">
                <a:latin typeface="Verdana" panose="020B0604030504040204" pitchFamily="34" charset="0"/>
                <a:ea typeface="Verdana" panose="020B0604030504040204" pitchFamily="34" charset="0"/>
              </a:rPr>
              <a:t>can help us to respect these different points</a:t>
            </a:r>
            <a:r>
              <a:rPr lang="fr-FR" sz="2400" spc="200" dirty="0">
                <a:latin typeface="Verdana" panose="020B0604030504040204" pitchFamily="34" charset="0"/>
                <a:ea typeface="Verdana" panose="020B0604030504040204" pitchFamily="34" charset="0"/>
              </a:rPr>
              <a:t>.</a:t>
            </a:r>
          </a:p>
        </p:txBody>
      </p:sp>
      <p:sp>
        <p:nvSpPr>
          <p:cNvPr id="7" name="Espace réservé du numéro de diapositive 6">
            <a:extLst>
              <a:ext uri="{FF2B5EF4-FFF2-40B4-BE49-F238E27FC236}">
                <a16:creationId xmlns:a16="http://schemas.microsoft.com/office/drawing/2014/main" id="{73B93A3E-06E2-44A0-B47F-A8E73BDEF922}"/>
              </a:ext>
            </a:extLst>
          </p:cNvPr>
          <p:cNvSpPr>
            <a:spLocks noGrp="1"/>
          </p:cNvSpPr>
          <p:nvPr>
            <p:ph type="sldNum" sz="quarter" idx="12"/>
          </p:nvPr>
        </p:nvSpPr>
        <p:spPr/>
        <p:txBody>
          <a:bodyPr/>
          <a:lstStyle/>
          <a:p>
            <a:fld id="{FACE9844-F3DD-493B-9B83-349F5E828321}" type="slidenum">
              <a:rPr lang="fr-FR" smtClean="0"/>
              <a:t>11</a:t>
            </a:fld>
            <a:endParaRPr lang="fr-FR"/>
          </a:p>
        </p:txBody>
      </p:sp>
    </p:spTree>
    <p:extLst>
      <p:ext uri="{BB962C8B-B14F-4D97-AF65-F5344CB8AC3E}">
        <p14:creationId xmlns:p14="http://schemas.microsoft.com/office/powerpoint/2010/main" val="211650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Why</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Zotero?</a:t>
            </a:r>
          </a:p>
        </p:txBody>
      </p:sp>
      <p:sp>
        <p:nvSpPr>
          <p:cNvPr id="3" name="Espace réservé du contenu 2">
            <a:extLst>
              <a:ext uri="{FF2B5EF4-FFF2-40B4-BE49-F238E27FC236}">
                <a16:creationId xmlns:a16="http://schemas.microsoft.com/office/drawing/2014/main" id="{B65BFF98-ABE9-41C6-8B9F-4BAEEDDF8A93}"/>
              </a:ext>
            </a:extLst>
          </p:cNvPr>
          <p:cNvSpPr>
            <a:spLocks noGrp="1"/>
          </p:cNvSpPr>
          <p:nvPr>
            <p:ph idx="1"/>
          </p:nvPr>
        </p:nvSpPr>
        <p:spPr/>
        <p:txBody>
          <a:bodyPr>
            <a:normAutofit fontScale="92500" lnSpcReduction="10000"/>
          </a:bodyPr>
          <a:lstStyle/>
          <a:p>
            <a:pPr marL="285750" indent="-285750">
              <a:lnSpc>
                <a:spcPct val="200000"/>
              </a:lnSpc>
              <a:buFont typeface="Wingdings" panose="05000000000000000000" pitchFamily="2" charset="2"/>
              <a:buChar char="Ø"/>
            </a:pPr>
            <a:r>
              <a:rPr lang="en-US" spc="200" dirty="0">
                <a:latin typeface="Verdana" panose="020B0604030504040204" pitchFamily="34" charset="0"/>
                <a:ea typeface="Verdana" panose="020B0604030504040204" pitchFamily="34" charset="0"/>
                <a:cs typeface="Verdana" panose="020B0604030504040204" pitchFamily="34" charset="0"/>
              </a:rPr>
              <a:t>Bibliographic reference management software
Free
Open source
Well documented
Updated, evolves with user feedback</a:t>
            </a:r>
            <a:endParaRPr lang="fr-FR" dirty="0"/>
          </a:p>
        </p:txBody>
      </p:sp>
      <p:pic>
        <p:nvPicPr>
          <p:cNvPr id="7" name="Image 6">
            <a:extLst>
              <a:ext uri="{FF2B5EF4-FFF2-40B4-BE49-F238E27FC236}">
                <a16:creationId xmlns:a16="http://schemas.microsoft.com/office/drawing/2014/main" id="{8752A703-C2DE-4F83-B58E-35892B6123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261" y="3076487"/>
            <a:ext cx="1625397" cy="1625397"/>
          </a:xfrm>
          <a:prstGeom prst="rect">
            <a:avLst/>
          </a:prstGeom>
        </p:spPr>
      </p:pic>
      <p:sp>
        <p:nvSpPr>
          <p:cNvPr id="5" name="Espace réservé du numéro de diapositive 4">
            <a:extLst>
              <a:ext uri="{FF2B5EF4-FFF2-40B4-BE49-F238E27FC236}">
                <a16:creationId xmlns:a16="http://schemas.microsoft.com/office/drawing/2014/main" id="{7AFB3B8F-2C64-47BE-95CC-75BA2FFE8BDA}"/>
              </a:ext>
            </a:extLst>
          </p:cNvPr>
          <p:cNvSpPr>
            <a:spLocks noGrp="1"/>
          </p:cNvSpPr>
          <p:nvPr>
            <p:ph type="sldNum" sz="quarter" idx="12"/>
          </p:nvPr>
        </p:nvSpPr>
        <p:spPr/>
        <p:txBody>
          <a:bodyPr/>
          <a:lstStyle/>
          <a:p>
            <a:fld id="{FACE9844-F3DD-493B-9B83-349F5E828321}" type="slidenum">
              <a:rPr lang="fr-FR" smtClean="0"/>
              <a:t>12</a:t>
            </a:fld>
            <a:endParaRPr lang="fr-FR"/>
          </a:p>
        </p:txBody>
      </p:sp>
      <p:pic>
        <p:nvPicPr>
          <p:cNvPr id="6" name="Graphique 5" descr="Colibri avec un remplissage uni">
            <a:extLst>
              <a:ext uri="{FF2B5EF4-FFF2-40B4-BE49-F238E27FC236}">
                <a16:creationId xmlns:a16="http://schemas.microsoft.com/office/drawing/2014/main" id="{2806B787-C6BF-471C-81EC-E1666E238A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86079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20675"/>
            <a:ext cx="10515600" cy="1325563"/>
          </a:xfrm>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Installation check</a:t>
            </a:r>
          </a:p>
        </p:txBody>
      </p:sp>
      <p:sp>
        <p:nvSpPr>
          <p:cNvPr id="3" name="Espace réservé du contenu 2">
            <a:extLst>
              <a:ext uri="{FF2B5EF4-FFF2-40B4-BE49-F238E27FC236}">
                <a16:creationId xmlns:a16="http://schemas.microsoft.com/office/drawing/2014/main" id="{A496E570-7C28-4ED7-A361-685099DC5C02}"/>
              </a:ext>
            </a:extLst>
          </p:cNvPr>
          <p:cNvSpPr>
            <a:spLocks noGrp="1"/>
          </p:cNvSpPr>
          <p:nvPr>
            <p:ph idx="1"/>
          </p:nvPr>
        </p:nvSpPr>
        <p:spPr/>
        <p:txBody>
          <a:bodyPr>
            <a:normAutofit/>
          </a:bodyPr>
          <a:lstStyle/>
          <a:p>
            <a:pPr marL="285750" indent="-285750">
              <a:lnSpc>
                <a:spcPct val="200000"/>
              </a:lnSpc>
              <a:buFont typeface="Wingdings" panose="05000000000000000000" pitchFamily="2" charset="2"/>
              <a:buChar char="Ø"/>
            </a:pPr>
            <a:r>
              <a:rPr lang="en-US" sz="2400" spc="200" dirty="0">
                <a:latin typeface="Verdana" panose="020B0604030504040204" pitchFamily="34" charset="0"/>
                <a:ea typeface="Verdana" panose="020B0604030504040204" pitchFamily="34" charset="0"/>
                <a:cs typeface="Verdana" panose="020B0604030504040204" pitchFamily="34" charset="0"/>
              </a:rPr>
              <a:t>Version 7 (available since August 2024)
Installation procedure
Connectors
IT support
Who is already using Zotero? What needs? Hardship</a:t>
            </a:r>
            <a:endParaRPr lang="fr-FR" dirty="0"/>
          </a:p>
        </p:txBody>
      </p:sp>
      <p:pic>
        <p:nvPicPr>
          <p:cNvPr id="7" name="Image 6">
            <a:hlinkClick r:id="rId3"/>
            <a:extLst>
              <a:ext uri="{FF2B5EF4-FFF2-40B4-BE49-F238E27FC236}">
                <a16:creationId xmlns:a16="http://schemas.microsoft.com/office/drawing/2014/main" id="{8752A703-C2DE-4F83-B58E-35892B6123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2261" y="2266259"/>
            <a:ext cx="1625397" cy="1625397"/>
          </a:xfrm>
          <a:prstGeom prst="rect">
            <a:avLst/>
          </a:prstGeom>
        </p:spPr>
      </p:pic>
      <p:sp>
        <p:nvSpPr>
          <p:cNvPr id="5" name="Espace réservé du numéro de diapositive 4">
            <a:extLst>
              <a:ext uri="{FF2B5EF4-FFF2-40B4-BE49-F238E27FC236}">
                <a16:creationId xmlns:a16="http://schemas.microsoft.com/office/drawing/2014/main" id="{A94332C5-2D17-49BA-A87C-2BED573FC200}"/>
              </a:ext>
            </a:extLst>
          </p:cNvPr>
          <p:cNvSpPr>
            <a:spLocks noGrp="1"/>
          </p:cNvSpPr>
          <p:nvPr>
            <p:ph type="sldNum" sz="quarter" idx="12"/>
          </p:nvPr>
        </p:nvSpPr>
        <p:spPr/>
        <p:txBody>
          <a:bodyPr/>
          <a:lstStyle/>
          <a:p>
            <a:fld id="{FACE9844-F3DD-493B-9B83-349F5E828321}" type="slidenum">
              <a:rPr lang="fr-FR" smtClean="0"/>
              <a:t>13</a:t>
            </a:fld>
            <a:endParaRPr lang="fr-FR"/>
          </a:p>
        </p:txBody>
      </p:sp>
    </p:spTree>
    <p:extLst>
      <p:ext uri="{BB962C8B-B14F-4D97-AF65-F5344CB8AC3E}">
        <p14:creationId xmlns:p14="http://schemas.microsoft.com/office/powerpoint/2010/main" val="96523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makes it possible to...</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561FC08B-C994-4F96-9C54-F1CFB2B79888}"/>
              </a:ext>
            </a:extLst>
          </p:cNvPr>
          <p:cNvSpPr>
            <a:spLocks noGrp="1"/>
          </p:cNvSpPr>
          <p:nvPr>
            <p:ph idx="1"/>
          </p:nvPr>
        </p:nvSpPr>
        <p:spPr/>
        <p:txBody>
          <a:bodyPr>
            <a:normAutofit fontScale="92500"/>
          </a:bodyPr>
          <a:lstStyle/>
          <a:p>
            <a:pPr marL="742950" lvl="1" indent="-285750">
              <a:lnSpc>
                <a:spcPct val="200000"/>
              </a:lnSpc>
              <a:buFont typeface="Wingdings" panose="05000000000000000000" pitchFamily="2" charset="2"/>
              <a:buChar char="Ø"/>
            </a:pPr>
            <a:r>
              <a:rPr lang="en-US" sz="2800" spc="200" dirty="0">
                <a:latin typeface="Verdana" panose="020B0604030504040204" pitchFamily="34" charset="0"/>
                <a:ea typeface="Verdana" panose="020B0604030504040204" pitchFamily="34" charset="0"/>
                <a:cs typeface="Verdana" panose="020B0604030504040204" pitchFamily="34" charset="0"/>
              </a:rPr>
              <a:t>collect
manage
annotate
quote
share bibliographic references</a:t>
            </a:r>
            <a:r>
              <a:rPr lang="fr-FR" sz="2800" spc="200" dirty="0">
                <a:latin typeface="Verdana" panose="020B0604030504040204" pitchFamily="34" charset="0"/>
                <a:ea typeface="Verdana" panose="020B0604030504040204" pitchFamily="34" charset="0"/>
                <a:cs typeface="Verdana" panose="020B0604030504040204" pitchFamily="34" charset="0"/>
              </a:rPr>
              <a:t>.</a:t>
            </a:r>
          </a:p>
          <a:p>
            <a:endParaRPr lang="fr-FR" dirty="0"/>
          </a:p>
        </p:txBody>
      </p:sp>
      <p:pic>
        <p:nvPicPr>
          <p:cNvPr id="7" name="Image 6">
            <a:extLst>
              <a:ext uri="{FF2B5EF4-FFF2-40B4-BE49-F238E27FC236}">
                <a16:creationId xmlns:a16="http://schemas.microsoft.com/office/drawing/2014/main" id="{8752A703-C2DE-4F83-B58E-35892B6123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261" y="2266259"/>
            <a:ext cx="1625397" cy="1625397"/>
          </a:xfrm>
          <a:prstGeom prst="rect">
            <a:avLst/>
          </a:prstGeom>
        </p:spPr>
      </p:pic>
      <p:sp>
        <p:nvSpPr>
          <p:cNvPr id="5" name="Espace réservé du numéro de diapositive 4">
            <a:extLst>
              <a:ext uri="{FF2B5EF4-FFF2-40B4-BE49-F238E27FC236}">
                <a16:creationId xmlns:a16="http://schemas.microsoft.com/office/drawing/2014/main" id="{908AF13F-2A3F-4B02-AA67-51F4FA2E3666}"/>
              </a:ext>
            </a:extLst>
          </p:cNvPr>
          <p:cNvSpPr>
            <a:spLocks noGrp="1"/>
          </p:cNvSpPr>
          <p:nvPr>
            <p:ph type="sldNum" sz="quarter" idx="12"/>
          </p:nvPr>
        </p:nvSpPr>
        <p:spPr/>
        <p:txBody>
          <a:bodyPr/>
          <a:lstStyle/>
          <a:p>
            <a:fld id="{FACE9844-F3DD-493B-9B83-349F5E828321}" type="slidenum">
              <a:rPr lang="fr-FR" smtClean="0"/>
              <a:t>14</a:t>
            </a:fld>
            <a:endParaRPr lang="fr-FR"/>
          </a:p>
        </p:txBody>
      </p:sp>
      <p:pic>
        <p:nvPicPr>
          <p:cNvPr id="6" name="Graphique 5" descr="Cerveau avec un remplissage uni">
            <a:extLst>
              <a:ext uri="{FF2B5EF4-FFF2-40B4-BE49-F238E27FC236}">
                <a16:creationId xmlns:a16="http://schemas.microsoft.com/office/drawing/2014/main" id="{A84A358C-C641-4E2E-BF8E-2F8945AADC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71221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t>
            </a:r>
            <a:r>
              <a:rPr lang="fr-FR" sz="4000" b="1" spc="200" dirty="0" err="1">
                <a:solidFill>
                  <a:srgbClr val="202C41"/>
                </a:solidFill>
                <a:latin typeface="Verdana" panose="020B0604030504040204" pitchFamily="34" charset="0"/>
                <a:ea typeface="Verdana" panose="020B0604030504040204" pitchFamily="34" charset="0"/>
              </a:rPr>
              <a:t>Collecting</a:t>
            </a:r>
            <a:r>
              <a:rPr lang="fr-FR" sz="4000" b="1" spc="200" dirty="0">
                <a:solidFill>
                  <a:srgbClr val="202C41"/>
                </a:solidFill>
                <a:latin typeface="Verdana" panose="020B0604030504040204" pitchFamily="34" charset="0"/>
                <a:ea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rPr>
              <a:t>References</a:t>
            </a:r>
            <a:endParaRPr lang="fr-FR" sz="4000" b="1" spc="200" dirty="0">
              <a:solidFill>
                <a:srgbClr val="202C41"/>
              </a:solidFill>
              <a:latin typeface="Verdana" panose="020B0604030504040204" pitchFamily="34" charset="0"/>
              <a:ea typeface="Verdana" panose="020B0604030504040204" pitchFamily="34" charset="0"/>
            </a:endParaRPr>
          </a:p>
        </p:txBody>
      </p:sp>
      <p:sp>
        <p:nvSpPr>
          <p:cNvPr id="3" name="Espace réservé du contenu 2">
            <a:extLst>
              <a:ext uri="{FF2B5EF4-FFF2-40B4-BE49-F238E27FC236}">
                <a16:creationId xmlns:a16="http://schemas.microsoft.com/office/drawing/2014/main" id="{D949FAA1-AD4D-4240-810B-75A7BA27BA80}"/>
              </a:ext>
            </a:extLst>
          </p:cNvPr>
          <p:cNvSpPr>
            <a:spLocks noGrp="1"/>
          </p:cNvSpPr>
          <p:nvPr>
            <p:ph idx="1"/>
          </p:nvPr>
        </p:nvSpPr>
        <p:spPr/>
        <p:txBody>
          <a:bodyPr>
            <a:normAutofit fontScale="77500" lnSpcReduction="20000"/>
          </a:bodyPr>
          <a:lstStyle/>
          <a:p>
            <a:pPr>
              <a:lnSpc>
                <a:spcPct val="200000"/>
              </a:lnSpc>
            </a:pPr>
            <a:r>
              <a:rPr lang="fr-FR" sz="3600" spc="200" dirty="0">
                <a:latin typeface="Verdana" panose="020B0604030504040204" pitchFamily="34" charset="0"/>
                <a:ea typeface="Verdana" panose="020B0604030504040204" pitchFamily="34" charset="0"/>
                <a:cs typeface="Verdana" panose="020B0604030504040204" pitchFamily="34" charset="0"/>
              </a:rPr>
              <a:t>Via the browser </a:t>
            </a:r>
            <a:r>
              <a:rPr lang="fr-FR" sz="3600" spc="200" dirty="0" err="1">
                <a:latin typeface="Verdana" panose="020B0604030504040204" pitchFamily="34" charset="0"/>
                <a:ea typeface="Verdana" panose="020B0604030504040204" pitchFamily="34" charset="0"/>
                <a:cs typeface="Verdana" panose="020B0604030504040204" pitchFamily="34" charset="0"/>
              </a:rPr>
              <a:t>connector</a:t>
            </a:r>
            <a:endParaRPr lang="fr-FR" spc="200" dirty="0">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fr-FR" sz="3600" spc="200" dirty="0">
                <a:latin typeface="Verdana" panose="020B0604030504040204" pitchFamily="34" charset="0"/>
                <a:ea typeface="Verdana" panose="020B0604030504040204" pitchFamily="34" charset="0"/>
              </a:rPr>
              <a:t>Via the </a:t>
            </a:r>
            <a:r>
              <a:rPr lang="fr-FR" sz="3600" spc="200" dirty="0" err="1">
                <a:latin typeface="Verdana" panose="020B0604030504040204" pitchFamily="34" charset="0"/>
                <a:ea typeface="Verdana" panose="020B0604030504040204" pitchFamily="34" charset="0"/>
              </a:rPr>
              <a:t>magic</a:t>
            </a:r>
            <a:r>
              <a:rPr lang="fr-FR" sz="3600" spc="200" dirty="0">
                <a:latin typeface="Verdana" panose="020B0604030504040204" pitchFamily="34" charset="0"/>
                <a:ea typeface="Verdana" panose="020B0604030504040204" pitchFamily="34" charset="0"/>
              </a:rPr>
              <a:t> </a:t>
            </a:r>
            <a:r>
              <a:rPr lang="fr-FR" sz="3600" spc="200" dirty="0" err="1">
                <a:latin typeface="Verdana" panose="020B0604030504040204" pitchFamily="34" charset="0"/>
                <a:ea typeface="Verdana" panose="020B0604030504040204" pitchFamily="34" charset="0"/>
              </a:rPr>
              <a:t>wand</a:t>
            </a:r>
            <a:endParaRPr lang="fr-FR" spc="200" dirty="0">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en-US" sz="3600" spc="200" dirty="0">
                <a:latin typeface="Verdana" panose="020B0604030504040204" pitchFamily="34" charset="0"/>
                <a:ea typeface="Verdana" panose="020B0604030504040204" pitchFamily="34" charset="0"/>
              </a:rPr>
              <a:t>Via a pdf file already saved</a:t>
            </a:r>
            <a:endParaRPr lang="fr-FR" spc="200" dirty="0">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fr-FR" sz="3600" spc="200" dirty="0" err="1">
                <a:latin typeface="Verdana" panose="020B0604030504040204" pitchFamily="34" charset="0"/>
                <a:ea typeface="Verdana" panose="020B0604030504040204" pitchFamily="34" charset="0"/>
              </a:rPr>
              <a:t>Create</a:t>
            </a:r>
            <a:r>
              <a:rPr lang="fr-FR" sz="3600" spc="200" dirty="0">
                <a:latin typeface="Verdana" panose="020B0604030504040204" pitchFamily="34" charset="0"/>
                <a:ea typeface="Verdana" panose="020B0604030504040204" pitchFamily="34" charset="0"/>
              </a:rPr>
              <a:t> a </a:t>
            </a:r>
            <a:r>
              <a:rPr lang="fr-FR" sz="3600" spc="200" dirty="0" err="1">
                <a:latin typeface="Verdana" panose="020B0604030504040204" pitchFamily="34" charset="0"/>
                <a:ea typeface="Verdana" panose="020B0604030504040204" pitchFamily="34" charset="0"/>
              </a:rPr>
              <a:t>reference</a:t>
            </a:r>
            <a:r>
              <a:rPr lang="fr-FR" sz="3600" spc="200" dirty="0">
                <a:latin typeface="Verdana" panose="020B0604030504040204" pitchFamily="34" charset="0"/>
                <a:ea typeface="Verdana" panose="020B0604030504040204" pitchFamily="34" charset="0"/>
              </a:rPr>
              <a:t> </a:t>
            </a:r>
            <a:r>
              <a:rPr lang="fr-FR" sz="3600" spc="200" dirty="0" err="1">
                <a:latin typeface="Verdana" panose="020B0604030504040204" pitchFamily="34" charset="0"/>
                <a:ea typeface="Verdana" panose="020B0604030504040204" pitchFamily="34" charset="0"/>
              </a:rPr>
              <a:t>manually</a:t>
            </a:r>
            <a:r>
              <a:rPr lang="fr-FR" sz="3600" spc="200" dirty="0">
                <a:latin typeface="Verdana" panose="020B0604030504040204" pitchFamily="34" charset="0"/>
                <a:ea typeface="Verdana" panose="020B0604030504040204" pitchFamily="34" charset="0"/>
              </a:rPr>
              <a:t> (</a:t>
            </a:r>
            <a:r>
              <a:rPr lang="fr-FR" sz="3600" spc="200" dirty="0" err="1">
                <a:latin typeface="Verdana" panose="020B0604030504040204" pitchFamily="34" charset="0"/>
                <a:ea typeface="Verdana" panose="020B0604030504040204" pitchFamily="34" charset="0"/>
              </a:rPr>
              <a:t>cf</a:t>
            </a:r>
            <a:r>
              <a:rPr lang="fr-FR" sz="3600" spc="200" dirty="0">
                <a:latin typeface="Verdana" panose="020B0604030504040204" pitchFamily="34" charset="0"/>
                <a:ea typeface="Verdana" panose="020B0604030504040204" pitchFamily="34" charset="0"/>
              </a:rPr>
              <a:t> </a:t>
            </a:r>
            <a:r>
              <a:rPr lang="fr-FR" sz="3600" spc="200"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Rational </a:t>
            </a:r>
            <a:r>
              <a:rPr lang="fr-FR" sz="3600" spc="200" dirty="0" err="1">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bibliographic</a:t>
            </a:r>
            <a:r>
              <a:rPr lang="fr-FR" sz="3600" spc="200" dirty="0">
                <a:latin typeface="Verdana" panose="020B0604030504040204" pitchFamily="34" charset="0"/>
                <a:ea typeface="Verdana" panose="020B0604030504040204" pitchFamily="34" charset="0"/>
              </a:rPr>
              <a:t>)</a:t>
            </a:r>
          </a:p>
          <a:p>
            <a:endParaRPr lang="fr-FR" dirty="0"/>
          </a:p>
        </p:txBody>
      </p:sp>
      <p:pic>
        <p:nvPicPr>
          <p:cNvPr id="8" name="Image 7" descr="Icone d'un livre tel qu'on peut trouver l'icone du connecteur Zotero dans un navigateur.">
            <a:extLst>
              <a:ext uri="{FF2B5EF4-FFF2-40B4-BE49-F238E27FC236}">
                <a16:creationId xmlns:a16="http://schemas.microsoft.com/office/drawing/2014/main" id="{B345BC18-C5CF-4926-B44B-6F2029595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307" y="1623409"/>
            <a:ext cx="1045096" cy="1157071"/>
          </a:xfrm>
          <a:prstGeom prst="rect">
            <a:avLst/>
          </a:prstGeom>
        </p:spPr>
      </p:pic>
      <p:pic>
        <p:nvPicPr>
          <p:cNvPr id="10" name="Image 9" descr="Icone de la baquette magique de Zotero">
            <a:extLst>
              <a:ext uri="{FF2B5EF4-FFF2-40B4-BE49-F238E27FC236}">
                <a16:creationId xmlns:a16="http://schemas.microsoft.com/office/drawing/2014/main" id="{C5848A87-4C34-4E13-8004-AA077FF589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6069" y="2366316"/>
            <a:ext cx="897355" cy="828328"/>
          </a:xfrm>
          <a:prstGeom prst="rect">
            <a:avLst/>
          </a:prstGeom>
        </p:spPr>
      </p:pic>
      <p:pic>
        <p:nvPicPr>
          <p:cNvPr id="12" name="Image 11">
            <a:extLst>
              <a:ext uri="{FF2B5EF4-FFF2-40B4-BE49-F238E27FC236}">
                <a16:creationId xmlns:a16="http://schemas.microsoft.com/office/drawing/2014/main" id="{73862012-D8C9-476E-807E-21031B65B11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320" y="3429000"/>
            <a:ext cx="964749" cy="964749"/>
          </a:xfrm>
          <a:prstGeom prst="rect">
            <a:avLst/>
          </a:prstGeom>
        </p:spPr>
      </p:pic>
      <p:pic>
        <p:nvPicPr>
          <p:cNvPr id="14" name="Image 13" descr="Image de l'icone ajout d'une référence dans Zotero">
            <a:extLst>
              <a:ext uri="{FF2B5EF4-FFF2-40B4-BE49-F238E27FC236}">
                <a16:creationId xmlns:a16="http://schemas.microsoft.com/office/drawing/2014/main" id="{9F82DCA8-DD2D-4871-A16B-C3C118AA4C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6837" y="4680821"/>
            <a:ext cx="1045096" cy="812851"/>
          </a:xfrm>
          <a:prstGeom prst="rect">
            <a:avLst/>
          </a:prstGeom>
        </p:spPr>
      </p:pic>
      <p:sp>
        <p:nvSpPr>
          <p:cNvPr id="5" name="Espace réservé du numéro de diapositive 4">
            <a:extLst>
              <a:ext uri="{FF2B5EF4-FFF2-40B4-BE49-F238E27FC236}">
                <a16:creationId xmlns:a16="http://schemas.microsoft.com/office/drawing/2014/main" id="{65E0D195-EFF3-40CC-8032-4545E181E0CD}"/>
              </a:ext>
            </a:extLst>
          </p:cNvPr>
          <p:cNvSpPr>
            <a:spLocks noGrp="1"/>
          </p:cNvSpPr>
          <p:nvPr>
            <p:ph type="sldNum" sz="quarter" idx="12"/>
          </p:nvPr>
        </p:nvSpPr>
        <p:spPr/>
        <p:txBody>
          <a:bodyPr/>
          <a:lstStyle/>
          <a:p>
            <a:fld id="{FACE9844-F3DD-493B-9B83-349F5E828321}" type="slidenum">
              <a:rPr lang="fr-FR" smtClean="0"/>
              <a:t>15</a:t>
            </a:fld>
            <a:endParaRPr lang="fr-FR"/>
          </a:p>
        </p:txBody>
      </p:sp>
    </p:spTree>
    <p:extLst>
      <p:ext uri="{BB962C8B-B14F-4D97-AF65-F5344CB8AC3E}">
        <p14:creationId xmlns:p14="http://schemas.microsoft.com/office/powerpoint/2010/main" val="40885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Reading a reference list: </a:t>
            </a:r>
            <a:b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easy or not?</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279D68C1-D5BD-4396-8F83-F2D4E379C356}"/>
              </a:ext>
            </a:extLst>
          </p:cNvPr>
          <p:cNvSpPr>
            <a:spLocks noGrp="1"/>
          </p:cNvSpPr>
          <p:nvPr>
            <p:ph idx="1"/>
          </p:nvPr>
        </p:nvSpPr>
        <p:spPr/>
        <p:txBody>
          <a:bodyPr>
            <a:normAutofit/>
          </a:bodyPr>
          <a:lstStyle/>
          <a:p>
            <a:pPr marL="285750" indent="-285750">
              <a:lnSpc>
                <a:spcPct val="200000"/>
              </a:lnSpc>
              <a:buFont typeface="Wingdings" panose="05000000000000000000" pitchFamily="2" charset="2"/>
              <a:buChar char="Ø"/>
            </a:pPr>
            <a:r>
              <a:rPr lang="en-US" spc="200" dirty="0">
                <a:latin typeface="Verdana" panose="020B0604030504040204" pitchFamily="34" charset="0"/>
                <a:ea typeface="Verdana" panose="020B0604030504040204" pitchFamily="34" charset="0"/>
                <a:cs typeface="Verdana" panose="020B0604030504040204" pitchFamily="34" charset="0"/>
              </a:rPr>
              <a:t>Understand how a bibliographic reference works
 Be attentive to the moment of recovery
 You must correct mistakes as you go</a:t>
            </a:r>
          </a:p>
          <a:p>
            <a:pPr marL="0" indent="0">
              <a:lnSpc>
                <a:spcPct val="200000"/>
              </a:lnSpc>
              <a:buNone/>
            </a:pPr>
            <a:r>
              <a:rPr lang="en-US" spc="200" dirty="0">
                <a:latin typeface="Verdana" panose="020B0604030504040204" pitchFamily="34" charset="0"/>
                <a:ea typeface="Verdana" panose="020B0604030504040204" pitchFamily="34" charset="0"/>
                <a:cs typeface="Verdana" panose="020B0604030504040204" pitchFamily="34" charset="0"/>
              </a:rPr>
              <a:t>Shall we test ourselves?</a:t>
            </a:r>
            <a:endParaRPr lang="fr-FR" dirty="0"/>
          </a:p>
        </p:txBody>
      </p:sp>
      <p:sp>
        <p:nvSpPr>
          <p:cNvPr id="5" name="Espace réservé du numéro de diapositive 4">
            <a:extLst>
              <a:ext uri="{FF2B5EF4-FFF2-40B4-BE49-F238E27FC236}">
                <a16:creationId xmlns:a16="http://schemas.microsoft.com/office/drawing/2014/main" id="{445F9EFE-1427-43BF-BD52-24864C618891}"/>
              </a:ext>
            </a:extLst>
          </p:cNvPr>
          <p:cNvSpPr>
            <a:spLocks noGrp="1"/>
          </p:cNvSpPr>
          <p:nvPr>
            <p:ph type="sldNum" sz="quarter" idx="12"/>
          </p:nvPr>
        </p:nvSpPr>
        <p:spPr/>
        <p:txBody>
          <a:bodyPr/>
          <a:lstStyle/>
          <a:p>
            <a:fld id="{FACE9844-F3DD-493B-9B83-349F5E828321}" type="slidenum">
              <a:rPr lang="fr-FR" smtClean="0"/>
              <a:t>16</a:t>
            </a:fld>
            <a:endParaRPr lang="fr-FR"/>
          </a:p>
        </p:txBody>
      </p:sp>
    </p:spTree>
    <p:extLst>
      <p:ext uri="{BB962C8B-B14F-4D97-AF65-F5344CB8AC3E}">
        <p14:creationId xmlns:p14="http://schemas.microsoft.com/office/powerpoint/2010/main" val="284954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organize</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your</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references</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A8C7A5F9-C323-4D9B-981D-AAF3052AC205}"/>
              </a:ext>
            </a:extLst>
          </p:cNvPr>
          <p:cNvSpPr>
            <a:spLocks noGrp="1"/>
          </p:cNvSpPr>
          <p:nvPr>
            <p:ph idx="1"/>
          </p:nvPr>
        </p:nvSpPr>
        <p:spPr/>
        <p:txBody>
          <a:bodyPr>
            <a:normAutofit/>
          </a:bodyPr>
          <a:lstStyle/>
          <a:p>
            <a:pPr marL="285750" indent="-285750">
              <a:lnSpc>
                <a:spcPct val="200000"/>
              </a:lnSpc>
              <a:buFont typeface="Wingdings" panose="05000000000000000000" pitchFamily="2" charset="2"/>
              <a:buChar char="Ø"/>
            </a:pPr>
            <a:r>
              <a:rPr lang="en-US" sz="2000" spc="200" dirty="0">
                <a:latin typeface="Verdana" panose="020B0604030504040204" pitchFamily="34" charset="0"/>
                <a:ea typeface="Verdana" panose="020B0604030504040204" pitchFamily="34" charset="0"/>
                <a:cs typeface="Verdana" panose="020B0604030504040204" pitchFamily="34" charset="0"/>
              </a:rPr>
              <a:t>Create collections and sub-collections
Move, delete references (from your collection / your library)
Search for references into your collection
Remove duplicates
Annotate your references / Use markers
Retracted items</a:t>
            </a:r>
            <a:endParaRPr lang="en-US" sz="2000" dirty="0"/>
          </a:p>
        </p:txBody>
      </p:sp>
      <p:sp>
        <p:nvSpPr>
          <p:cNvPr id="5" name="Espace réservé du numéro de diapositive 4">
            <a:extLst>
              <a:ext uri="{FF2B5EF4-FFF2-40B4-BE49-F238E27FC236}">
                <a16:creationId xmlns:a16="http://schemas.microsoft.com/office/drawing/2014/main" id="{00408400-EF59-4490-91A4-379BC30D88D8}"/>
              </a:ext>
            </a:extLst>
          </p:cNvPr>
          <p:cNvSpPr>
            <a:spLocks noGrp="1"/>
          </p:cNvSpPr>
          <p:nvPr>
            <p:ph type="sldNum" sz="quarter" idx="12"/>
          </p:nvPr>
        </p:nvSpPr>
        <p:spPr/>
        <p:txBody>
          <a:bodyPr/>
          <a:lstStyle/>
          <a:p>
            <a:fld id="{FACE9844-F3DD-493B-9B83-349F5E828321}" type="slidenum">
              <a:rPr lang="fr-FR" smtClean="0"/>
              <a:t>17</a:t>
            </a:fld>
            <a:endParaRPr lang="fr-FR"/>
          </a:p>
        </p:txBody>
      </p:sp>
    </p:spTree>
    <p:extLst>
      <p:ext uri="{BB962C8B-B14F-4D97-AF65-F5344CB8AC3E}">
        <p14:creationId xmlns:p14="http://schemas.microsoft.com/office/powerpoint/2010/main" val="407329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organize</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your</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references</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DEAD565A-87C6-4875-BC07-032C0B62A4A8}"/>
              </a:ext>
            </a:extLst>
          </p:cNvPr>
          <p:cNvSpPr>
            <a:spLocks noGrp="1"/>
          </p:cNvSpPr>
          <p:nvPr>
            <p:ph idx="1"/>
          </p:nvPr>
        </p:nvSpPr>
        <p:spPr/>
        <p:txBody>
          <a:bodyPr/>
          <a:lstStyle/>
          <a:p>
            <a:pPr marL="0" indent="0" algn="r">
              <a:buNone/>
            </a:pPr>
            <a:r>
              <a:rPr lang="en-US" spc="200" dirty="0">
                <a:latin typeface="Verdana" panose="020B0604030504040204" pitchFamily="34" charset="0"/>
                <a:ea typeface="Verdana" panose="020B0604030504040204" pitchFamily="34" charset="0"/>
                <a:cs typeface="Verdana" panose="020B0604030504040204" pitchFamily="34" charset="0"/>
              </a:rPr>
              <a:t>Add keywords (markers)
Duplicate items</a:t>
            </a:r>
            <a:endParaRPr lang="en-US" b="1" spc="200" dirty="0">
              <a:latin typeface="Verdana" panose="020B0604030504040204" pitchFamily="34" charset="0"/>
              <a:ea typeface="Verdana" panose="020B0604030504040204" pitchFamily="34" charset="0"/>
              <a:cs typeface="Verdana" panose="020B0604030504040204" pitchFamily="34" charset="0"/>
            </a:endParaRPr>
          </a:p>
          <a:p>
            <a:endParaRPr lang="fr-FR" dirty="0"/>
          </a:p>
        </p:txBody>
      </p:sp>
      <p:pic>
        <p:nvPicPr>
          <p:cNvPr id="5" name="Image 4" descr="Capture d'écran de l'emplacement des doublons dans Zotero">
            <a:extLst>
              <a:ext uri="{FF2B5EF4-FFF2-40B4-BE49-F238E27FC236}">
                <a16:creationId xmlns:a16="http://schemas.microsoft.com/office/drawing/2014/main" id="{04489E8B-250A-446D-8D0C-C292B62F5FE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10" y="4021544"/>
            <a:ext cx="3393277" cy="2471331"/>
          </a:xfrm>
          <a:prstGeom prst="rect">
            <a:avLst/>
          </a:prstGeom>
        </p:spPr>
      </p:pic>
      <p:pic>
        <p:nvPicPr>
          <p:cNvPr id="7" name="Image 6" descr="Capture d'écran de marqueurs dans Zotero avec la possiiblité d'ajouts.">
            <a:extLst>
              <a:ext uri="{FF2B5EF4-FFF2-40B4-BE49-F238E27FC236}">
                <a16:creationId xmlns:a16="http://schemas.microsoft.com/office/drawing/2014/main" id="{B75257B1-B223-46BA-A7D3-DA9E7A060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908" y="3088377"/>
            <a:ext cx="7709899" cy="3535422"/>
          </a:xfrm>
          <a:prstGeom prst="rect">
            <a:avLst/>
          </a:prstGeom>
        </p:spPr>
      </p:pic>
      <p:sp>
        <p:nvSpPr>
          <p:cNvPr id="6" name="Espace réservé du numéro de diapositive 5">
            <a:extLst>
              <a:ext uri="{FF2B5EF4-FFF2-40B4-BE49-F238E27FC236}">
                <a16:creationId xmlns:a16="http://schemas.microsoft.com/office/drawing/2014/main" id="{125B9147-710A-4D70-8BBA-0EE55B58DBE1}"/>
              </a:ext>
            </a:extLst>
          </p:cNvPr>
          <p:cNvSpPr>
            <a:spLocks noGrp="1"/>
          </p:cNvSpPr>
          <p:nvPr>
            <p:ph type="sldNum" sz="quarter" idx="12"/>
          </p:nvPr>
        </p:nvSpPr>
        <p:spPr/>
        <p:txBody>
          <a:bodyPr/>
          <a:lstStyle/>
          <a:p>
            <a:fld id="{FACE9844-F3DD-493B-9B83-349F5E828321}" type="slidenum">
              <a:rPr lang="fr-FR" smtClean="0"/>
              <a:t>18</a:t>
            </a:fld>
            <a:endParaRPr lang="fr-FR"/>
          </a:p>
        </p:txBody>
      </p:sp>
    </p:spTree>
    <p:extLst>
      <p:ext uri="{BB962C8B-B14F-4D97-AF65-F5344CB8AC3E}">
        <p14:creationId xmlns:p14="http://schemas.microsoft.com/office/powerpoint/2010/main" val="133513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find</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your</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references</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A6264876-28F8-4D4E-A06C-33176E0DD0DF}"/>
              </a:ext>
            </a:extLst>
          </p:cNvPr>
          <p:cNvSpPr>
            <a:spLocks noGrp="1"/>
          </p:cNvSpPr>
          <p:nvPr>
            <p:ph idx="1"/>
          </p:nvPr>
        </p:nvSpPr>
        <p:spPr/>
        <p:txBody>
          <a:bodyPr/>
          <a:lstStyle/>
          <a:p>
            <a:endParaRPr lang="fr-FR" dirty="0"/>
          </a:p>
        </p:txBody>
      </p:sp>
      <p:grpSp>
        <p:nvGrpSpPr>
          <p:cNvPr id="8" name="Groupe 7" descr="Capture d'écran de la recherche et de la recherche avancée dans Zotero : recherche possible par mot-clé, auteur, titre notamment.">
            <a:extLst>
              <a:ext uri="{FF2B5EF4-FFF2-40B4-BE49-F238E27FC236}">
                <a16:creationId xmlns:a16="http://schemas.microsoft.com/office/drawing/2014/main" id="{3920604B-9F87-4AC0-8CF4-824A4E9CBD45}"/>
              </a:ext>
            </a:extLst>
          </p:cNvPr>
          <p:cNvGrpSpPr/>
          <p:nvPr/>
        </p:nvGrpSpPr>
        <p:grpSpPr>
          <a:xfrm>
            <a:off x="838200" y="1690688"/>
            <a:ext cx="10515600" cy="5087002"/>
            <a:chOff x="229558" y="1224122"/>
            <a:chExt cx="11215796" cy="5274327"/>
          </a:xfrm>
        </p:grpSpPr>
        <p:pic>
          <p:nvPicPr>
            <p:cNvPr id="5" name="Image 4">
              <a:extLst>
                <a:ext uri="{FF2B5EF4-FFF2-40B4-BE49-F238E27FC236}">
                  <a16:creationId xmlns:a16="http://schemas.microsoft.com/office/drawing/2014/main" id="{40773EC8-2A35-4DB0-A681-999CB983A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8" y="1224122"/>
              <a:ext cx="4809562" cy="1890848"/>
            </a:xfrm>
            <a:prstGeom prst="rect">
              <a:avLst/>
            </a:prstGeom>
          </p:spPr>
        </p:pic>
        <p:pic>
          <p:nvPicPr>
            <p:cNvPr id="7" name="Image 6">
              <a:extLst>
                <a:ext uri="{FF2B5EF4-FFF2-40B4-BE49-F238E27FC236}">
                  <a16:creationId xmlns:a16="http://schemas.microsoft.com/office/drawing/2014/main" id="{A498A1F0-D250-4E49-B44C-E56D96D74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128" y="2865864"/>
              <a:ext cx="8623226" cy="3632585"/>
            </a:xfrm>
            <a:prstGeom prst="rect">
              <a:avLst/>
            </a:prstGeom>
          </p:spPr>
        </p:pic>
      </p:grpSp>
      <p:sp>
        <p:nvSpPr>
          <p:cNvPr id="4" name="Espace réservé du numéro de diapositive 3">
            <a:extLst>
              <a:ext uri="{FF2B5EF4-FFF2-40B4-BE49-F238E27FC236}">
                <a16:creationId xmlns:a16="http://schemas.microsoft.com/office/drawing/2014/main" id="{6580BA1B-7B64-4FBA-998E-EE1EB5229439}"/>
              </a:ext>
            </a:extLst>
          </p:cNvPr>
          <p:cNvSpPr>
            <a:spLocks noGrp="1"/>
          </p:cNvSpPr>
          <p:nvPr>
            <p:ph type="sldNum" sz="quarter" idx="12"/>
          </p:nvPr>
        </p:nvSpPr>
        <p:spPr/>
        <p:txBody>
          <a:bodyPr/>
          <a:lstStyle/>
          <a:p>
            <a:fld id="{FACE9844-F3DD-493B-9B83-349F5E828321}" type="slidenum">
              <a:rPr lang="fr-FR" smtClean="0"/>
              <a:t>19</a:t>
            </a:fld>
            <a:endParaRPr lang="fr-FR"/>
          </a:p>
        </p:txBody>
      </p:sp>
    </p:spTree>
    <p:extLst>
      <p:ext uri="{BB962C8B-B14F-4D97-AF65-F5344CB8AC3E}">
        <p14:creationId xmlns:p14="http://schemas.microsoft.com/office/powerpoint/2010/main" val="231142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t> </a:t>
            </a: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rPr>
            </a:br>
            <a:endParaRPr lang="en-US" sz="3200" b="1"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contenu 4">
            <a:extLst>
              <a:ext uri="{FF2B5EF4-FFF2-40B4-BE49-F238E27FC236}">
                <a16:creationId xmlns:a16="http://schemas.microsoft.com/office/drawing/2014/main" id="{B310A179-BCC9-4594-9FAD-6E3E26B2C8C6}"/>
              </a:ext>
            </a:extLst>
          </p:cNvPr>
          <p:cNvSpPr>
            <a:spLocks noGrp="1"/>
          </p:cNvSpPr>
          <p:nvPr>
            <p:ph sz="half" idx="1"/>
          </p:nvPr>
        </p:nvSpPr>
        <p:spPr>
          <a:xfrm>
            <a:off x="838200" y="1825625"/>
            <a:ext cx="1608117" cy="549440"/>
          </a:xfrm>
        </p:spPr>
        <p:txBody>
          <a:bodyPr>
            <a:normAutofit fontScale="92500" lnSpcReduction="10000"/>
          </a:bodyPr>
          <a:lstStyle/>
          <a:p>
            <a:pPr marL="0" indent="0">
              <a:buNone/>
            </a:pP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Plan</a:t>
            </a:r>
            <a:endParaRPr lang="fr-FR" sz="4000" dirty="0"/>
          </a:p>
        </p:txBody>
      </p:sp>
      <p:sp>
        <p:nvSpPr>
          <p:cNvPr id="6" name="Espace réservé du contenu 5">
            <a:extLst>
              <a:ext uri="{FF2B5EF4-FFF2-40B4-BE49-F238E27FC236}">
                <a16:creationId xmlns:a16="http://schemas.microsoft.com/office/drawing/2014/main" id="{65F5A844-D8A8-498A-AE5B-6CABFA6B2413}"/>
              </a:ext>
            </a:extLst>
          </p:cNvPr>
          <p:cNvSpPr>
            <a:spLocks noGrp="1"/>
          </p:cNvSpPr>
          <p:nvPr>
            <p:ph sz="half" idx="2"/>
          </p:nvPr>
        </p:nvSpPr>
        <p:spPr>
          <a:xfrm>
            <a:off x="5048817" y="1027906"/>
            <a:ext cx="5936848" cy="2000302"/>
          </a:xfrm>
        </p:spPr>
        <p:txBody>
          <a:bodyPr>
            <a:normAutofit fontScale="92500" lnSpcReduction="10000"/>
          </a:bodyPr>
          <a:lstStyle/>
          <a:p>
            <a:pPr marL="285750" indent="-285750">
              <a:lnSpc>
                <a:spcPct val="150000"/>
              </a:lnSpc>
              <a:buFont typeface="Wingdings" panose="05000000000000000000" pitchFamily="2" charset="2"/>
              <a:buChar char="Ø"/>
            </a:pPr>
            <a:r>
              <a:rPr lang="en-US" spc="200" dirty="0">
                <a:latin typeface="Verdana" panose="020B0604030504040204" pitchFamily="34" charset="0"/>
                <a:ea typeface="Verdana" panose="020B0604030504040204" pitchFamily="34" charset="0"/>
                <a:cs typeface="Verdana" panose="020B0604030504040204" pitchFamily="34" charset="0"/>
              </a:rPr>
              <a:t>Role of a bibliography
Why Zotero?
Using Zotero </a:t>
            </a:r>
            <a:endParaRPr lang="fr-FR" dirty="0"/>
          </a:p>
        </p:txBody>
      </p:sp>
      <p:sp>
        <p:nvSpPr>
          <p:cNvPr id="7" name="Espace réservé du numéro de diapositive 6">
            <a:extLst>
              <a:ext uri="{FF2B5EF4-FFF2-40B4-BE49-F238E27FC236}">
                <a16:creationId xmlns:a16="http://schemas.microsoft.com/office/drawing/2014/main" id="{0AD8D68A-2538-48B5-83CF-E89EB56CEA2F}"/>
              </a:ext>
            </a:extLst>
          </p:cNvPr>
          <p:cNvSpPr>
            <a:spLocks noGrp="1"/>
          </p:cNvSpPr>
          <p:nvPr>
            <p:ph type="sldNum" sz="quarter" idx="12"/>
          </p:nvPr>
        </p:nvSpPr>
        <p:spPr/>
        <p:txBody>
          <a:bodyPr/>
          <a:lstStyle/>
          <a:p>
            <a:fld id="{FACE9844-F3DD-493B-9B83-349F5E828321}" type="slidenum">
              <a:rPr lang="fr-FR" smtClean="0"/>
              <a:t>2</a:t>
            </a:fld>
            <a:endParaRPr lang="fr-FR"/>
          </a:p>
        </p:txBody>
      </p:sp>
      <p:sp>
        <p:nvSpPr>
          <p:cNvPr id="4" name="ZoneTexte 3">
            <a:extLst>
              <a:ext uri="{FF2B5EF4-FFF2-40B4-BE49-F238E27FC236}">
                <a16:creationId xmlns:a16="http://schemas.microsoft.com/office/drawing/2014/main" id="{1E2F349C-FA3B-8CF6-2D38-F2E9481E8514}"/>
              </a:ext>
            </a:extLst>
          </p:cNvPr>
          <p:cNvSpPr txBox="1"/>
          <p:nvPr/>
        </p:nvSpPr>
        <p:spPr>
          <a:xfrm>
            <a:off x="6004957" y="3030032"/>
            <a:ext cx="5936848" cy="2800062"/>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000" spc="200" dirty="0">
                <a:latin typeface="Verdana" panose="020B0604030504040204" pitchFamily="34" charset="0"/>
                <a:ea typeface="Verdana" panose="020B0604030504040204" pitchFamily="34" charset="0"/>
                <a:cs typeface="Verdana" panose="020B0604030504040204" pitchFamily="34" charset="0"/>
              </a:rPr>
              <a:t>Getting stuff into your library
Organizing your library</a:t>
            </a:r>
          </a:p>
          <a:p>
            <a:pPr marL="285750" indent="-285750">
              <a:lnSpc>
                <a:spcPct val="150000"/>
              </a:lnSpc>
              <a:buFont typeface="Wingdings" panose="05000000000000000000" pitchFamily="2" charset="2"/>
              <a:buChar char="ü"/>
            </a:pPr>
            <a:r>
              <a:rPr lang="en-US" sz="2000" spc="200" dirty="0">
                <a:latin typeface="Verdana" panose="020B0604030504040204" pitchFamily="34" charset="0"/>
                <a:ea typeface="Verdana" panose="020B0604030504040204" pitchFamily="34" charset="0"/>
                <a:cs typeface="Verdana" panose="020B0604030504040204" pitchFamily="34" charset="0"/>
              </a:rPr>
              <a:t>Taking notes
Generating bibliographies and citation</a:t>
            </a:r>
          </a:p>
          <a:p>
            <a:pPr marL="285750" indent="-285750">
              <a:lnSpc>
                <a:spcPct val="150000"/>
              </a:lnSpc>
              <a:buFont typeface="Wingdings" panose="05000000000000000000" pitchFamily="2" charset="2"/>
              <a:buChar char="ü"/>
            </a:pPr>
            <a:r>
              <a:rPr lang="en-US" sz="2000" spc="200" dirty="0">
                <a:latin typeface="Verdana" panose="020B0604030504040204" pitchFamily="34" charset="0"/>
                <a:ea typeface="Verdana" panose="020B0604030504040204" pitchFamily="34" charset="0"/>
                <a:cs typeface="Verdana" panose="020B0604030504040204" pitchFamily="34" charset="0"/>
              </a:rPr>
              <a:t>Backup</a:t>
            </a:r>
          </a:p>
        </p:txBody>
      </p:sp>
    </p:spTree>
    <p:extLst>
      <p:ext uri="{BB962C8B-B14F-4D97-AF65-F5344CB8AC3E}">
        <p14:creationId xmlns:p14="http://schemas.microsoft.com/office/powerpoint/2010/main" val="260257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the PDF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reader</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408C7A29-E3A6-472D-BC07-929B96005541}"/>
              </a:ext>
            </a:extLst>
          </p:cNvPr>
          <p:cNvSpPr>
            <a:spLocks noGrp="1"/>
          </p:cNvSpPr>
          <p:nvPr>
            <p:ph idx="1"/>
          </p:nvPr>
        </p:nvSpPr>
        <p:spPr/>
        <p:txBody>
          <a:bodyPr>
            <a:normAutofit fontScale="62500" lnSpcReduction="20000"/>
          </a:bodyPr>
          <a:lstStyle/>
          <a:p>
            <a:pPr marL="342900" indent="-342900">
              <a:lnSpc>
                <a:spcPct val="200000"/>
              </a:lnSpc>
              <a:buFont typeface="Wingdings" panose="05000000000000000000" pitchFamily="2" charset="2"/>
              <a:buChar char="Ø"/>
            </a:pPr>
            <a:r>
              <a:rPr lang="en-US" spc="200" dirty="0">
                <a:latin typeface="Verdana" panose="020B0604030504040204" pitchFamily="34" charset="0"/>
                <a:ea typeface="Verdana" panose="020B0604030504040204" pitchFamily="34" charset="0"/>
                <a:cs typeface="Verdana" panose="020B0604030504040204" pitchFamily="34" charset="0"/>
              </a:rPr>
              <a:t>Actively read pdfs
Highlighting/underlining a passage (different </a:t>
            </a:r>
            <a:r>
              <a:rPr lang="en-US" spc="200" dirty="0" err="1">
                <a:latin typeface="Verdana" panose="020B0604030504040204" pitchFamily="34" charset="0"/>
                <a:ea typeface="Verdana" panose="020B0604030504040204" pitchFamily="34" charset="0"/>
                <a:cs typeface="Verdana" panose="020B0604030504040204" pitchFamily="34" charset="0"/>
              </a:rPr>
              <a:t>colours</a:t>
            </a:r>
            <a:r>
              <a:rPr lang="en-US" spc="200" dirty="0">
                <a:latin typeface="Verdana" panose="020B0604030504040204" pitchFamily="34" charset="0"/>
                <a:ea typeface="Verdana" panose="020B0604030504040204" pitchFamily="34" charset="0"/>
                <a:cs typeface="Verdana" panose="020B0604030504040204" pitchFamily="34" charset="0"/>
              </a:rPr>
              <a:t>)
Select an image, a graph...
Add a descriptive note
Draw or write in PDF
Retrieve your notes
Use your notes when writing your thesis</a:t>
            </a:r>
            <a:endParaRPr lang="fr-FR" dirty="0"/>
          </a:p>
        </p:txBody>
      </p:sp>
      <p:sp>
        <p:nvSpPr>
          <p:cNvPr id="5" name="Espace réservé du numéro de diapositive 4">
            <a:extLst>
              <a:ext uri="{FF2B5EF4-FFF2-40B4-BE49-F238E27FC236}">
                <a16:creationId xmlns:a16="http://schemas.microsoft.com/office/drawing/2014/main" id="{D21061F0-0E16-472C-918E-23B22828D182}"/>
              </a:ext>
            </a:extLst>
          </p:cNvPr>
          <p:cNvSpPr>
            <a:spLocks noGrp="1"/>
          </p:cNvSpPr>
          <p:nvPr>
            <p:ph type="sldNum" sz="quarter" idx="12"/>
          </p:nvPr>
        </p:nvSpPr>
        <p:spPr/>
        <p:txBody>
          <a:bodyPr/>
          <a:lstStyle/>
          <a:p>
            <a:fld id="{FACE9844-F3DD-493B-9B83-349F5E828321}" type="slidenum">
              <a:rPr lang="fr-FR" smtClean="0"/>
              <a:t>20</a:t>
            </a:fld>
            <a:endParaRPr lang="fr-FR"/>
          </a:p>
        </p:txBody>
      </p:sp>
    </p:spTree>
    <p:extLst>
      <p:ext uri="{BB962C8B-B14F-4D97-AF65-F5344CB8AC3E}">
        <p14:creationId xmlns:p14="http://schemas.microsoft.com/office/powerpoint/2010/main" val="102714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Creating</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 Bibliography</a:t>
            </a:r>
          </a:p>
        </p:txBody>
      </p:sp>
      <p:sp>
        <p:nvSpPr>
          <p:cNvPr id="3" name="Espace réservé du contenu 2">
            <a:extLst>
              <a:ext uri="{FF2B5EF4-FFF2-40B4-BE49-F238E27FC236}">
                <a16:creationId xmlns:a16="http://schemas.microsoft.com/office/drawing/2014/main" id="{F5501D67-5529-4C55-8D56-B1E961601885}"/>
              </a:ext>
            </a:extLst>
          </p:cNvPr>
          <p:cNvSpPr>
            <a:spLocks noGrp="1"/>
          </p:cNvSpPr>
          <p:nvPr>
            <p:ph idx="1"/>
          </p:nvPr>
        </p:nvSpPr>
        <p:spPr/>
        <p:txBody>
          <a:bodyPr>
            <a:normAutofit fontScale="92500"/>
          </a:bodyPr>
          <a:lstStyle/>
          <a:p>
            <a:pPr marL="285750" indent="-285750">
              <a:lnSpc>
                <a:spcPct val="200000"/>
              </a:lnSpc>
              <a:buFont typeface="Wingdings" panose="05000000000000000000" pitchFamily="2" charset="2"/>
              <a:buChar char="Ø"/>
            </a:pPr>
            <a:r>
              <a:rPr lang="en-US" sz="2400" spc="200" dirty="0">
                <a:latin typeface="Verdana" panose="020B0604030504040204" pitchFamily="34" charset="0"/>
                <a:ea typeface="Verdana" panose="020B0604030504040204" pitchFamily="34" charset="0"/>
                <a:cs typeface="Verdana" panose="020B0604030504040204" pitchFamily="34" charset="0"/>
              </a:rPr>
              <a:t>Create a static bibliography
Create a dynamic bibliography in your manuscript
As you write: add references
At the end of the writing, click "Add a bibliography"
Choice of style, which can be changed according to needs.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90BDDC09-DF08-45B1-857A-8293CD3A932F}"/>
              </a:ext>
            </a:extLst>
          </p:cNvPr>
          <p:cNvSpPr>
            <a:spLocks noGrp="1"/>
          </p:cNvSpPr>
          <p:nvPr>
            <p:ph type="sldNum" sz="quarter" idx="12"/>
          </p:nvPr>
        </p:nvSpPr>
        <p:spPr/>
        <p:txBody>
          <a:bodyPr/>
          <a:lstStyle/>
          <a:p>
            <a:fld id="{FACE9844-F3DD-493B-9B83-349F5E828321}" type="slidenum">
              <a:rPr lang="fr-FR" smtClean="0"/>
              <a:t>21</a:t>
            </a:fld>
            <a:endParaRPr lang="fr-FR"/>
          </a:p>
        </p:txBody>
      </p:sp>
    </p:spTree>
    <p:extLst>
      <p:ext uri="{BB962C8B-B14F-4D97-AF65-F5344CB8AC3E}">
        <p14:creationId xmlns:p14="http://schemas.microsoft.com/office/powerpoint/2010/main" val="177773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"Zotero and AI"</a:t>
            </a:r>
          </a:p>
        </p:txBody>
      </p:sp>
      <p:sp>
        <p:nvSpPr>
          <p:cNvPr id="3" name="Espace réservé du contenu 2">
            <a:extLst>
              <a:ext uri="{FF2B5EF4-FFF2-40B4-BE49-F238E27FC236}">
                <a16:creationId xmlns:a16="http://schemas.microsoft.com/office/drawing/2014/main" id="{E2ED85D9-7481-4D15-83C4-B6323C525479}"/>
              </a:ext>
            </a:extLst>
          </p:cNvPr>
          <p:cNvSpPr>
            <a:spLocks noGrp="1"/>
          </p:cNvSpPr>
          <p:nvPr>
            <p:ph idx="1"/>
          </p:nvPr>
        </p:nvSpPr>
        <p:spPr/>
        <p:txBody>
          <a:bodyPr>
            <a:normAutofit fontScale="70000" lnSpcReduction="20000"/>
          </a:bodyPr>
          <a:lstStyle/>
          <a:p>
            <a:pPr marL="742950" lvl="1" indent="-285750">
              <a:lnSpc>
                <a:spcPct val="200000"/>
              </a:lnSpc>
              <a:buFont typeface="Wingdings" panose="05000000000000000000" pitchFamily="2" charset="2"/>
              <a:buChar char="Ø"/>
            </a:pPr>
            <a:r>
              <a:rPr lang="en-US" sz="2800" spc="200" dirty="0">
                <a:latin typeface="Verdana" panose="020B0604030504040204" pitchFamily="34" charset="0"/>
                <a:ea typeface="Verdana" panose="020B0604030504040204" pitchFamily="34" charset="0"/>
                <a:cs typeface="Verdana" panose="020B0604030504040204" pitchFamily="34" charset="0"/>
              </a:rPr>
              <a:t>Citing AI when using it is proof of your scientific integrity
However, these guidelines are vague, sometimes non-existent
As of May 2023, only the APA, Chicago, and MLA styles have published guidelines for citing generative AI.
Without specific guidelines, the software citation mode can be used</a:t>
            </a:r>
            <a:endParaRPr lang="fr-FR" dirty="0"/>
          </a:p>
        </p:txBody>
      </p:sp>
      <p:sp>
        <p:nvSpPr>
          <p:cNvPr id="5" name="Espace réservé du numéro de diapositive 4">
            <a:extLst>
              <a:ext uri="{FF2B5EF4-FFF2-40B4-BE49-F238E27FC236}">
                <a16:creationId xmlns:a16="http://schemas.microsoft.com/office/drawing/2014/main" id="{35129853-2A80-492A-B27F-1B31802F244E}"/>
              </a:ext>
            </a:extLst>
          </p:cNvPr>
          <p:cNvSpPr>
            <a:spLocks noGrp="1"/>
          </p:cNvSpPr>
          <p:nvPr>
            <p:ph type="sldNum" sz="quarter" idx="12"/>
          </p:nvPr>
        </p:nvSpPr>
        <p:spPr/>
        <p:txBody>
          <a:bodyPr/>
          <a:lstStyle/>
          <a:p>
            <a:fld id="{FACE9844-F3DD-493B-9B83-349F5E828321}" type="slidenum">
              <a:rPr lang="fr-FR" smtClean="0"/>
              <a:t>22</a:t>
            </a:fld>
            <a:endParaRPr lang="fr-FR"/>
          </a:p>
        </p:txBody>
      </p:sp>
    </p:spTree>
    <p:extLst>
      <p:ext uri="{BB962C8B-B14F-4D97-AF65-F5344CB8AC3E}">
        <p14:creationId xmlns:p14="http://schemas.microsoft.com/office/powerpoint/2010/main" val="863774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744" y="381395"/>
            <a:ext cx="10904512" cy="828894"/>
          </a:xfrm>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IA at APA Style </a:t>
            </a:r>
          </a:p>
        </p:txBody>
      </p:sp>
      <p:sp>
        <p:nvSpPr>
          <p:cNvPr id="4" name="TextBox 3"/>
          <p:cNvSpPr txBox="1"/>
          <p:nvPr/>
        </p:nvSpPr>
        <p:spPr>
          <a:xfrm>
            <a:off x="643744" y="1004731"/>
            <a:ext cx="7296488" cy="4606774"/>
          </a:xfrm>
          <a:prstGeom prst="rect">
            <a:avLst/>
          </a:prstGeom>
          <a:noFill/>
        </p:spPr>
        <p:txBody>
          <a:bodyPr wrap="square" rtlCol="0" anchor="t">
            <a:spAutoFit/>
          </a:bodyPr>
          <a:lstStyle/>
          <a:p>
            <a:pPr>
              <a:lnSpc>
                <a:spcPct val="150000"/>
              </a:lnSpc>
            </a:pPr>
            <a:r>
              <a:rPr lang="en-US" b="1" dirty="0">
                <a:solidFill>
                  <a:srgbClr val="002060"/>
                </a:solidFill>
                <a:latin typeface="Verdana" panose="020B0604030504040204" pitchFamily="34" charset="0"/>
                <a:ea typeface="Verdana" panose="020B0604030504040204" pitchFamily="34" charset="0"/>
              </a:rPr>
              <a:t>Quote in the text:  
(Author/creator of the AI model, year of version used) 
(</a:t>
            </a:r>
            <a:r>
              <a:rPr lang="en-US" b="1" dirty="0" err="1">
                <a:solidFill>
                  <a:srgbClr val="002060"/>
                </a:solidFill>
                <a:latin typeface="Verdana" panose="020B0604030504040204" pitchFamily="34" charset="0"/>
                <a:ea typeface="Verdana" panose="020B0604030504040204" pitchFamily="34" charset="0"/>
              </a:rPr>
              <a:t>OpenAI</a:t>
            </a:r>
            <a:r>
              <a:rPr lang="en-US" b="1" dirty="0">
                <a:solidFill>
                  <a:srgbClr val="002060"/>
                </a:solidFill>
                <a:latin typeface="Verdana" panose="020B0604030504040204" pitchFamily="34" charset="0"/>
                <a:ea typeface="Verdana" panose="020B0604030504040204" pitchFamily="34" charset="0"/>
              </a:rPr>
              <a:t>, 2024)</a:t>
            </a:r>
          </a:p>
          <a:p>
            <a:pPr>
              <a:lnSpc>
                <a:spcPct val="150000"/>
              </a:lnSpc>
            </a:pPr>
            <a:r>
              <a:rPr lang="fr-FR" dirty="0">
                <a:solidFill>
                  <a:srgbClr val="FF0000"/>
                </a:solidFill>
                <a:latin typeface="Verdana" panose="020B0604030504040204" pitchFamily="34" charset="0"/>
                <a:ea typeface="Verdana" panose="020B0604030504040204" pitchFamily="34" charset="0"/>
              </a:rPr>
              <a:t>Zotero : utiliser le type de document « </a:t>
            </a:r>
            <a:r>
              <a:rPr lang="fr-FR" dirty="0" err="1">
                <a:solidFill>
                  <a:srgbClr val="FF0000"/>
                </a:solidFill>
                <a:latin typeface="Verdana" panose="020B0604030504040204" pitchFamily="34" charset="0"/>
                <a:ea typeface="Verdana" panose="020B0604030504040204" pitchFamily="34" charset="0"/>
              </a:rPr>
              <a:t>presentation</a:t>
            </a:r>
            <a:r>
              <a:rPr lang="fr-FR" dirty="0">
                <a:solidFill>
                  <a:srgbClr val="FF0000"/>
                </a:solidFill>
                <a:latin typeface="Verdana" panose="020B0604030504040204" pitchFamily="34" charset="0"/>
                <a:ea typeface="Verdana" panose="020B0604030504040204" pitchFamily="34" charset="0"/>
              </a:rPr>
              <a:t> »</a:t>
            </a:r>
          </a:p>
          <a:p>
            <a:pPr marL="0" indent="0">
              <a:lnSpc>
                <a:spcPct val="150000"/>
              </a:lnSpc>
              <a:buFont typeface="Arial" panose="020B0604020202020204" pitchFamily="34" charset="0"/>
              <a:buNone/>
            </a:pPr>
            <a:endParaRPr lang="fr-FR" b="1" dirty="0">
              <a:solidFill>
                <a:srgbClr val="FF0000"/>
              </a:solidFill>
              <a:latin typeface="Verdana" panose="020B0604030504040204" pitchFamily="34" charset="0"/>
              <a:ea typeface="Verdana" panose="020B0604030504040204" pitchFamily="34" charset="0"/>
            </a:endParaRPr>
          </a:p>
          <a:p>
            <a:pPr>
              <a:lnSpc>
                <a:spcPct val="150000"/>
              </a:lnSpc>
            </a:pPr>
            <a:r>
              <a:rPr lang="en-US" b="1" dirty="0">
                <a:solidFill>
                  <a:srgbClr val="002060"/>
                </a:solidFill>
                <a:latin typeface="Verdana" panose="020B0604030504040204" pitchFamily="34" charset="0"/>
                <a:ea typeface="Verdana" panose="020B0604030504040204" pitchFamily="34" charset="0"/>
              </a:rPr>
              <a:t>In the final bibliography: 
Author/creator of the AI model. (Year the prompt was generated). Model Name (Model Version Date) [Model Type or Description]. The web address of the template.</a:t>
            </a:r>
            <a:endParaRPr lang="fr-FR" dirty="0">
              <a:latin typeface="Verdana" panose="020B0604030504040204" pitchFamily="34" charset="0"/>
              <a:ea typeface="Verdana" panose="020B0604030504040204" pitchFamily="34" charset="0"/>
            </a:endParaRPr>
          </a:p>
          <a:p>
            <a:pPr marL="0" indent="0">
              <a:lnSpc>
                <a:spcPct val="150000"/>
              </a:lnSpc>
              <a:buNone/>
            </a:pPr>
            <a:r>
              <a:rPr lang="fr-FR" dirty="0" err="1">
                <a:latin typeface="Verdana" panose="020B0604030504040204" pitchFamily="34" charset="0"/>
                <a:ea typeface="Verdana" panose="020B0604030504040204" pitchFamily="34" charset="0"/>
              </a:rPr>
              <a:t>OpenAI</a:t>
            </a:r>
            <a:r>
              <a:rPr lang="fr-FR" dirty="0">
                <a:latin typeface="Verdana" panose="020B0604030504040204" pitchFamily="34" charset="0"/>
                <a:ea typeface="Verdana" panose="020B0604030504040204" pitchFamily="34" charset="0"/>
              </a:rPr>
              <a:t>. (2024). </a:t>
            </a:r>
            <a:r>
              <a:rPr lang="fr-FR" dirty="0" err="1">
                <a:latin typeface="Verdana" panose="020B0604030504040204" pitchFamily="34" charset="0"/>
                <a:ea typeface="Verdana" panose="020B0604030504040204" pitchFamily="34" charset="0"/>
              </a:rPr>
              <a:t>Chatgpt</a:t>
            </a:r>
            <a:r>
              <a:rPr lang="fr-FR" dirty="0">
                <a:latin typeface="Verdana" panose="020B0604030504040204" pitchFamily="34" charset="0"/>
                <a:ea typeface="Verdana" panose="020B0604030504040204" pitchFamily="34" charset="0"/>
              </a:rPr>
              <a:t> version 3.5 (version de février 2024) [Large Model </a:t>
            </a:r>
            <a:r>
              <a:rPr lang="fr-FR" dirty="0" err="1">
                <a:latin typeface="Verdana" panose="020B0604030504040204" pitchFamily="34" charset="0"/>
                <a:ea typeface="Verdana" panose="020B0604030504040204" pitchFamily="34" charset="0"/>
              </a:rPr>
              <a:t>Language</a:t>
            </a:r>
            <a:r>
              <a:rPr lang="fr-FR" dirty="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hlinkClick r:id="rId3"/>
              </a:rPr>
              <a:t>https://chat.openai.com/</a:t>
            </a:r>
            <a:endParaRPr lang="fr-FR" dirty="0">
              <a:latin typeface="Verdana" panose="020B0604030504040204" pitchFamily="34" charset="0"/>
              <a:ea typeface="Verdana" panose="020B0604030504040204" pitchFamily="34" charset="0"/>
            </a:endParaRPr>
          </a:p>
        </p:txBody>
      </p:sp>
      <p:pic>
        <p:nvPicPr>
          <p:cNvPr id="5" name="Picture 5" descr="Illustration de la description trouvée dans Zotero (type de document Présentation)">
            <a:extLst>
              <a:ext uri="{FF2B5EF4-FFF2-40B4-BE49-F238E27FC236}">
                <a16:creationId xmlns:a16="http://schemas.microsoft.com/office/drawing/2014/main" id="{1D19C172-7A84-41FF-8754-CFD1778B59B5}"/>
              </a:ext>
            </a:extLst>
          </p:cNvPr>
          <p:cNvPicPr>
            <a:picLocks noChangeAspect="1"/>
          </p:cNvPicPr>
          <p:nvPr/>
        </p:nvPicPr>
        <p:blipFill>
          <a:blip r:embed="rId4"/>
          <a:stretch>
            <a:fillRect/>
          </a:stretch>
        </p:blipFill>
        <p:spPr>
          <a:xfrm>
            <a:off x="7812949" y="2327929"/>
            <a:ext cx="4139036" cy="3765441"/>
          </a:xfrm>
          <a:prstGeom prst="rect">
            <a:avLst/>
          </a:prstGeom>
        </p:spPr>
      </p:pic>
      <p:pic>
        <p:nvPicPr>
          <p:cNvPr id="6" name="Image 5">
            <a:extLst>
              <a:ext uri="{FF2B5EF4-FFF2-40B4-BE49-F238E27FC236}">
                <a16:creationId xmlns:a16="http://schemas.microsoft.com/office/drawing/2014/main" id="{D5F1D718-5DEC-432C-BD53-49BC27C983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3410" y="797260"/>
            <a:ext cx="1625397" cy="1625397"/>
          </a:xfrm>
          <a:prstGeom prst="rect">
            <a:avLst/>
          </a:prstGeom>
        </p:spPr>
      </p:pic>
    </p:spTree>
    <p:extLst>
      <p:ext uri="{BB962C8B-B14F-4D97-AF65-F5344CB8AC3E}">
        <p14:creationId xmlns:p14="http://schemas.microsoft.com/office/powerpoint/2010/main" val="2718746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IA at Chicago Style</a:t>
            </a:r>
          </a:p>
        </p:txBody>
      </p:sp>
      <p:sp>
        <p:nvSpPr>
          <p:cNvPr id="3" name="Espace réservé du contenu 2">
            <a:extLst>
              <a:ext uri="{FF2B5EF4-FFF2-40B4-BE49-F238E27FC236}">
                <a16:creationId xmlns:a16="http://schemas.microsoft.com/office/drawing/2014/main" id="{5173486C-412D-4DC1-A825-2901F7B9549E}"/>
              </a:ext>
            </a:extLst>
          </p:cNvPr>
          <p:cNvSpPr>
            <a:spLocks noGrp="1"/>
          </p:cNvSpPr>
          <p:nvPr>
            <p:ph idx="1"/>
          </p:nvPr>
        </p:nvSpPr>
        <p:spPr/>
        <p:txBody>
          <a:bodyPr>
            <a:normAutofit fontScale="25000" lnSpcReduction="20000"/>
          </a:bodyPr>
          <a:lstStyle/>
          <a:p>
            <a:pPr marL="0" indent="0">
              <a:lnSpc>
                <a:spcPct val="150000"/>
              </a:lnSpc>
              <a:buNone/>
            </a:pPr>
            <a:r>
              <a:rPr lang="en-US" sz="6000" b="1" dirty="0">
                <a:solidFill>
                  <a:srgbClr val="002060"/>
                </a:solidFill>
                <a:latin typeface="Verdana" panose="020B0604030504040204" pitchFamily="34" charset="0"/>
                <a:ea typeface="Verdana" panose="020B0604030504040204" pitchFamily="34" charset="0"/>
              </a:rPr>
              <a:t>Footnote: 			Author, prompt description, date text was generated, publisher. (Omit prompt if you describe it in your text)</a:t>
            </a:r>
          </a:p>
          <a:p>
            <a:pPr marL="0" indent="0">
              <a:lnSpc>
                <a:spcPct val="150000"/>
              </a:lnSpc>
              <a:buNone/>
            </a:pPr>
            <a:r>
              <a:rPr lang="en-US" sz="7200" dirty="0" err="1">
                <a:latin typeface="Verdana" panose="020B0604030504040204" pitchFamily="34" charset="0"/>
                <a:ea typeface="Verdana" panose="020B0604030504040204" pitchFamily="34" charset="0"/>
              </a:rPr>
              <a:t>ChatGPT</a:t>
            </a:r>
            <a:r>
              <a:rPr lang="en-US" sz="7200" dirty="0">
                <a:latin typeface="Verdana" panose="020B0604030504040204" pitchFamily="34" charset="0"/>
                <a:ea typeface="Verdana" panose="020B0604030504040204" pitchFamily="34" charset="0"/>
              </a:rPr>
              <a:t> 3.5, </a:t>
            </a:r>
            <a:r>
              <a:rPr lang="en-US" sz="7200" dirty="0" err="1">
                <a:latin typeface="Verdana" panose="020B0604030504040204" pitchFamily="34" charset="0"/>
                <a:ea typeface="Verdana" panose="020B0604030504040204" pitchFamily="34" charset="0"/>
              </a:rPr>
              <a:t>réponse</a:t>
            </a:r>
            <a:r>
              <a:rPr lang="en-US" sz="7200" dirty="0">
                <a:latin typeface="Verdana" panose="020B0604030504040204" pitchFamily="34" charset="0"/>
                <a:ea typeface="Verdana" panose="020B0604030504040204" pitchFamily="34" charset="0"/>
              </a:rPr>
              <a:t> à "Explain how to make pizza dough from common household ingredients", </a:t>
            </a:r>
            <a:r>
              <a:rPr lang="en-US" sz="7200" dirty="0" err="1">
                <a:latin typeface="Verdana" panose="020B0604030504040204" pitchFamily="34" charset="0"/>
                <a:ea typeface="Verdana" panose="020B0604030504040204" pitchFamily="34" charset="0"/>
              </a:rPr>
              <a:t>OpenAI</a:t>
            </a:r>
            <a:r>
              <a:rPr lang="en-US" sz="7200" dirty="0">
                <a:latin typeface="Verdana" panose="020B0604030504040204" pitchFamily="34" charset="0"/>
                <a:ea typeface="Verdana" panose="020B0604030504040204" pitchFamily="34" charset="0"/>
              </a:rPr>
              <a:t>, 26 </a:t>
            </a:r>
            <a:r>
              <a:rPr lang="en-US" sz="7200" dirty="0" err="1">
                <a:latin typeface="Verdana" panose="020B0604030504040204" pitchFamily="34" charset="0"/>
                <a:ea typeface="Verdana" panose="020B0604030504040204" pitchFamily="34" charset="0"/>
              </a:rPr>
              <a:t>février</a:t>
            </a:r>
            <a:r>
              <a:rPr lang="en-US" sz="7200" dirty="0">
                <a:latin typeface="Verdana" panose="020B0604030504040204" pitchFamily="34" charset="0"/>
                <a:ea typeface="Verdana" panose="020B0604030504040204" pitchFamily="34" charset="0"/>
              </a:rPr>
              <a:t> 2024 </a:t>
            </a:r>
            <a:r>
              <a:rPr lang="fr-FR" sz="7200" dirty="0">
                <a:latin typeface="Verdana" panose="020B0604030504040204" pitchFamily="34" charset="0"/>
                <a:ea typeface="Verdana" panose="020B0604030504040204" pitchFamily="34" charset="0"/>
              </a:rPr>
              <a:t> </a:t>
            </a:r>
          </a:p>
          <a:p>
            <a:pPr marL="0" indent="0" algn="l">
              <a:lnSpc>
                <a:spcPct val="150000"/>
              </a:lnSpc>
              <a:buNone/>
            </a:pPr>
            <a:endParaRPr lang="fr-FR" sz="2800" dirty="0">
              <a:latin typeface="Verdana" panose="020B0604030504040204" pitchFamily="34" charset="0"/>
              <a:ea typeface="Verdana" panose="020B0604030504040204" pitchFamily="34" charset="0"/>
            </a:endParaRPr>
          </a:p>
          <a:p>
            <a:pPr marL="0" indent="0">
              <a:lnSpc>
                <a:spcPct val="150000"/>
              </a:lnSpc>
              <a:buNone/>
            </a:pPr>
            <a:r>
              <a:rPr lang="en-US" sz="6000" b="1" dirty="0">
                <a:solidFill>
                  <a:srgbClr val="002060"/>
                </a:solidFill>
                <a:latin typeface="Verdana" panose="020B0604030504040204" pitchFamily="34" charset="0"/>
                <a:ea typeface="Verdana" panose="020B0604030504040204" pitchFamily="34" charset="0"/>
              </a:rPr>
              <a:t>Citation in text (author-date): 	Author/creator of the AI model, year of version used 
(</a:t>
            </a:r>
            <a:r>
              <a:rPr lang="en-US" sz="6000" b="1" dirty="0" err="1">
                <a:solidFill>
                  <a:srgbClr val="002060"/>
                </a:solidFill>
                <a:latin typeface="Verdana" panose="020B0604030504040204" pitchFamily="34" charset="0"/>
                <a:ea typeface="Verdana" panose="020B0604030504040204" pitchFamily="34" charset="0"/>
              </a:rPr>
              <a:t>ChatGPT</a:t>
            </a:r>
            <a:r>
              <a:rPr lang="en-US" sz="6000" b="1" dirty="0">
                <a:solidFill>
                  <a:srgbClr val="002060"/>
                </a:solidFill>
                <a:latin typeface="Verdana" panose="020B0604030504040204" pitchFamily="34" charset="0"/>
                <a:ea typeface="Verdana" panose="020B0604030504040204" pitchFamily="34" charset="0"/>
              </a:rPr>
              <a:t> 3.5, February 26, 2024)</a:t>
            </a:r>
          </a:p>
          <a:p>
            <a:pPr marL="0" indent="0">
              <a:lnSpc>
                <a:spcPct val="150000"/>
              </a:lnSpc>
              <a:buNone/>
            </a:pPr>
            <a:r>
              <a:rPr lang="fr-FR" sz="8000" b="1" dirty="0">
                <a:solidFill>
                  <a:srgbClr val="FF0000"/>
                </a:solidFill>
                <a:latin typeface="Verdana" panose="020B0604030504040204" pitchFamily="34" charset="0"/>
                <a:ea typeface="Verdana" panose="020B0604030504040204" pitchFamily="34" charset="0"/>
              </a:rPr>
              <a:t>But not in Bibliography! </a:t>
            </a:r>
          </a:p>
          <a:p>
            <a:pPr marL="0" indent="0" algn="l">
              <a:lnSpc>
                <a:spcPct val="150000"/>
              </a:lnSpc>
              <a:buNone/>
            </a:pPr>
            <a:r>
              <a:rPr lang="fr-FR" sz="4000" b="1" dirty="0">
                <a:latin typeface="Verdana" panose="020B0604030504040204" pitchFamily="34" charset="0"/>
                <a:ea typeface="Verdana" panose="020B0604030504040204" pitchFamily="34" charset="0"/>
              </a:rPr>
              <a:t>«  </a:t>
            </a:r>
            <a:r>
              <a:rPr lang="en-US" sz="4000" dirty="0">
                <a:latin typeface="Verdana" panose="020B0604030504040204" pitchFamily="34" charset="0"/>
                <a:ea typeface="Verdana" panose="020B0604030504040204" pitchFamily="34" charset="0"/>
              </a:rPr>
              <a:t>But </a:t>
            </a:r>
            <a:r>
              <a:rPr lang="en-US" sz="4000" dirty="0">
                <a:solidFill>
                  <a:srgbClr val="FF0000"/>
                </a:solidFill>
                <a:latin typeface="Verdana" panose="020B0604030504040204" pitchFamily="34" charset="0"/>
                <a:ea typeface="Verdana" panose="020B0604030504040204" pitchFamily="34" charset="0"/>
              </a:rPr>
              <a:t>don’t cite </a:t>
            </a:r>
            <a:r>
              <a:rPr lang="en-US" sz="4000" dirty="0" err="1">
                <a:solidFill>
                  <a:srgbClr val="FF0000"/>
                </a:solidFill>
                <a:latin typeface="Verdana" panose="020B0604030504040204" pitchFamily="34" charset="0"/>
                <a:ea typeface="Verdana" panose="020B0604030504040204" pitchFamily="34" charset="0"/>
              </a:rPr>
              <a:t>ChatGPT</a:t>
            </a:r>
            <a:r>
              <a:rPr lang="en-US" sz="4000" dirty="0">
                <a:solidFill>
                  <a:srgbClr val="FF0000"/>
                </a:solidFill>
                <a:latin typeface="Verdana" panose="020B0604030504040204" pitchFamily="34" charset="0"/>
                <a:ea typeface="Verdana" panose="020B0604030504040204" pitchFamily="34" charset="0"/>
              </a:rPr>
              <a:t> in a bibliography or reference list unless you provide a publicly available link</a:t>
            </a:r>
            <a:r>
              <a:rPr lang="en-US" sz="4000" dirty="0">
                <a:latin typeface="Verdana" panose="020B0604030504040204" pitchFamily="34" charset="0"/>
                <a:ea typeface="Verdana" panose="020B0604030504040204" pitchFamily="34" charset="0"/>
              </a:rPr>
              <a:t> (…) Though </a:t>
            </a:r>
            <a:r>
              <a:rPr lang="en-US" sz="4000" dirty="0" err="1">
                <a:latin typeface="Verdana" panose="020B0604030504040204" pitchFamily="34" charset="0"/>
                <a:ea typeface="Verdana" panose="020B0604030504040204" pitchFamily="34" charset="0"/>
              </a:rPr>
              <a:t>OpenAI</a:t>
            </a:r>
            <a:r>
              <a:rPr lang="en-US" sz="4000" dirty="0">
                <a:latin typeface="Verdana" panose="020B0604030504040204" pitchFamily="34" charset="0"/>
                <a:ea typeface="Verdana" panose="020B0604030504040204" pitchFamily="34" charset="0"/>
              </a:rPr>
              <a:t> assigns unique URLs to conversations generated from your prompts, those can’t be used by others to access the same content (they require your login credentials)</a:t>
            </a:r>
            <a:r>
              <a:rPr lang="fr-FR" sz="4000" b="1" dirty="0">
                <a:latin typeface="Verdana" panose="020B0604030504040204" pitchFamily="34" charset="0"/>
                <a:ea typeface="Verdana" panose="020B0604030504040204" pitchFamily="34" charset="0"/>
              </a:rPr>
              <a:t> » </a:t>
            </a:r>
            <a:endParaRPr lang="en-US" sz="4000" dirty="0">
              <a:latin typeface="Verdana" panose="020B0604030504040204" pitchFamily="34" charset="0"/>
              <a:ea typeface="Verdana" panose="020B0604030504040204" pitchFamily="34" charset="0"/>
            </a:endParaRPr>
          </a:p>
          <a:p>
            <a:pPr marL="0" indent="0" algn="l">
              <a:lnSpc>
                <a:spcPct val="150000"/>
              </a:lnSpc>
              <a:buNone/>
            </a:pPr>
            <a:r>
              <a:rPr lang="fr-FR" sz="4000" b="1" dirty="0">
                <a:latin typeface="Verdana" panose="020B0604030504040204" pitchFamily="34" charset="0"/>
                <a:ea typeface="Verdana" panose="020B0604030504040204" pitchFamily="34" charset="0"/>
              </a:rPr>
              <a:t>« </a:t>
            </a:r>
            <a:r>
              <a:rPr lang="en-US" sz="4000" dirty="0">
                <a:latin typeface="Verdana" panose="020B0604030504040204" pitchFamily="34" charset="0"/>
                <a:ea typeface="Verdana" panose="020B0604030504040204" pitchFamily="34" charset="0"/>
              </a:rPr>
              <a:t>To sum things up, you must </a:t>
            </a:r>
            <a:r>
              <a:rPr lang="en-US" sz="4000" dirty="0">
                <a:solidFill>
                  <a:srgbClr val="FF0000"/>
                </a:solidFill>
                <a:latin typeface="Verdana" panose="020B0604030504040204" pitchFamily="34" charset="0"/>
                <a:ea typeface="Verdana" panose="020B0604030504040204" pitchFamily="34" charset="0"/>
              </a:rPr>
              <a:t>credit </a:t>
            </a:r>
            <a:r>
              <a:rPr lang="en-US" sz="4000" dirty="0" err="1">
                <a:solidFill>
                  <a:srgbClr val="FF0000"/>
                </a:solidFill>
                <a:latin typeface="Verdana" panose="020B0604030504040204" pitchFamily="34" charset="0"/>
                <a:ea typeface="Verdana" panose="020B0604030504040204" pitchFamily="34" charset="0"/>
              </a:rPr>
              <a:t>ChatGPT</a:t>
            </a:r>
            <a:r>
              <a:rPr lang="en-US" sz="4000" dirty="0">
                <a:solidFill>
                  <a:srgbClr val="FF0000"/>
                </a:solidFill>
                <a:latin typeface="Verdana" panose="020B0604030504040204" pitchFamily="34" charset="0"/>
                <a:ea typeface="Verdana" panose="020B0604030504040204" pitchFamily="34" charset="0"/>
              </a:rPr>
              <a:t> when you reproduce its words within your own work, but unless you include a publicly available URL</a:t>
            </a:r>
            <a:r>
              <a:rPr lang="en-US" sz="4000" dirty="0">
                <a:latin typeface="Verdana" panose="020B0604030504040204" pitchFamily="34" charset="0"/>
                <a:ea typeface="Verdana" panose="020B0604030504040204" pitchFamily="34" charset="0"/>
              </a:rPr>
              <a:t> (…) </a:t>
            </a:r>
            <a:r>
              <a:rPr lang="en-US" sz="4000" dirty="0">
                <a:solidFill>
                  <a:srgbClr val="FF0000"/>
                </a:solidFill>
                <a:latin typeface="Verdana" panose="020B0604030504040204" pitchFamily="34" charset="0"/>
                <a:ea typeface="Verdana" panose="020B0604030504040204" pitchFamily="34" charset="0"/>
              </a:rPr>
              <a:t>not in a bibliography or reference list.</a:t>
            </a:r>
            <a:r>
              <a:rPr lang="en-US" sz="4000" dirty="0">
                <a:latin typeface="Verdana" panose="020B0604030504040204" pitchFamily="34" charset="0"/>
                <a:ea typeface="Verdana" panose="020B0604030504040204" pitchFamily="34" charset="0"/>
              </a:rPr>
              <a:t> </a:t>
            </a:r>
            <a:r>
              <a:rPr lang="fr-FR" sz="4000" b="1" dirty="0">
                <a:latin typeface="Verdana" panose="020B0604030504040204" pitchFamily="34" charset="0"/>
                <a:ea typeface="Verdana" panose="020B0604030504040204" pitchFamily="34" charset="0"/>
              </a:rPr>
              <a:t>» </a:t>
            </a:r>
            <a:endParaRPr lang="fr-FR" sz="4000" dirty="0">
              <a:latin typeface="Verdana" panose="020B0604030504040204" pitchFamily="34" charset="0"/>
              <a:ea typeface="Verdana" panose="020B0604030504040204" pitchFamily="34" charset="0"/>
            </a:endParaRPr>
          </a:p>
          <a:p>
            <a:endParaRPr lang="fr-FR" dirty="0"/>
          </a:p>
        </p:txBody>
      </p:sp>
      <p:grpSp>
        <p:nvGrpSpPr>
          <p:cNvPr id="6" name="Groupe 5" descr="Logo Zotero barré : pas d'IA dans les bibliographies en Chicago.">
            <a:extLst>
              <a:ext uri="{FF2B5EF4-FFF2-40B4-BE49-F238E27FC236}">
                <a16:creationId xmlns:a16="http://schemas.microsoft.com/office/drawing/2014/main" id="{FC1C2C7A-F43D-435D-9089-2B0231DF78F9}"/>
              </a:ext>
            </a:extLst>
          </p:cNvPr>
          <p:cNvGrpSpPr/>
          <p:nvPr/>
        </p:nvGrpSpPr>
        <p:grpSpPr>
          <a:xfrm>
            <a:off x="10088488" y="3820753"/>
            <a:ext cx="1265312" cy="1230537"/>
            <a:chOff x="10721144" y="125417"/>
            <a:chExt cx="1265312" cy="1230537"/>
          </a:xfrm>
        </p:grpSpPr>
        <p:pic>
          <p:nvPicPr>
            <p:cNvPr id="7" name="Image 6">
              <a:extLst>
                <a:ext uri="{FF2B5EF4-FFF2-40B4-BE49-F238E27FC236}">
                  <a16:creationId xmlns:a16="http://schemas.microsoft.com/office/drawing/2014/main" id="{B15BD330-073D-4A61-B52E-5572E8EC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386" y="285031"/>
              <a:ext cx="990828" cy="990828"/>
            </a:xfrm>
            <a:prstGeom prst="rect">
              <a:avLst/>
            </a:prstGeom>
          </p:spPr>
        </p:pic>
        <p:sp>
          <p:nvSpPr>
            <p:cNvPr id="8" name="&quot;Not Allowed&quot; Symbol 16">
              <a:extLst>
                <a:ext uri="{FF2B5EF4-FFF2-40B4-BE49-F238E27FC236}">
                  <a16:creationId xmlns:a16="http://schemas.microsoft.com/office/drawing/2014/main" id="{9D040AC9-9A97-4078-AAB8-4D9189B4FE13}"/>
                </a:ext>
              </a:extLst>
            </p:cNvPr>
            <p:cNvSpPr/>
            <p:nvPr/>
          </p:nvSpPr>
          <p:spPr>
            <a:xfrm>
              <a:off x="10721144" y="125417"/>
              <a:ext cx="1265312" cy="1230537"/>
            </a:xfrm>
            <a:prstGeom prst="noSmoking">
              <a:avLst>
                <a:gd name="adj" fmla="val 850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250832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IA :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Some</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tips</a:t>
            </a:r>
            <a:endPar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a:extLst>
              <a:ext uri="{FF2B5EF4-FFF2-40B4-BE49-F238E27FC236}">
                <a16:creationId xmlns:a16="http://schemas.microsoft.com/office/drawing/2014/main" id="{868CF6CB-9928-4173-9700-E63E22B1932E}"/>
              </a:ext>
            </a:extLst>
          </p:cNvPr>
          <p:cNvSpPr>
            <a:spLocks noGrp="1"/>
          </p:cNvSpPr>
          <p:nvPr>
            <p:ph sz="half" idx="1"/>
          </p:nvPr>
        </p:nvSpPr>
        <p:spPr/>
        <p:txBody>
          <a:bodyPr>
            <a:normAutofit fontScale="25000" lnSpcReduction="20000"/>
          </a:bodyPr>
          <a:lstStyle/>
          <a:p>
            <a:pPr marL="0" indent="0">
              <a:lnSpc>
                <a:spcPct val="150000"/>
              </a:lnSpc>
              <a:buNone/>
            </a:pPr>
            <a:r>
              <a:rPr lang="en-US" sz="8000" b="1" dirty="0">
                <a:solidFill>
                  <a:srgbClr val="002060"/>
                </a:solidFill>
                <a:latin typeface="Verdana" panose="020B0604030504040204" pitchFamily="34" charset="0"/>
                <a:ea typeface="Verdana" panose="020B0604030504040204" pitchFamily="34" charset="0"/>
              </a:rPr>
              <a:t>Check the best practice expected by the person who will evaluate your work:</a:t>
            </a:r>
          </a:p>
          <a:p>
            <a:pPr>
              <a:lnSpc>
                <a:spcPct val="150000"/>
              </a:lnSpc>
            </a:pPr>
            <a:r>
              <a:rPr lang="en-US" sz="8000" b="1" dirty="0">
                <a:solidFill>
                  <a:srgbClr val="002060"/>
                </a:solidFill>
                <a:latin typeface="Verdana" panose="020B0604030504040204" pitchFamily="34" charset="0"/>
                <a:ea typeface="Verdana" panose="020B0604030504040204" pitchFamily="34" charset="0"/>
              </a:rPr>
              <a:t>For your thesis -&gt; Your thesis supervisor
For a publication -&gt; The publisher's instructions for authors.</a:t>
            </a:r>
          </a:p>
          <a:p>
            <a:pPr marL="0" indent="0">
              <a:lnSpc>
                <a:spcPct val="150000"/>
              </a:lnSpc>
              <a:buNone/>
            </a:pPr>
            <a:r>
              <a:rPr lang="en-US" sz="8000" b="1" dirty="0">
                <a:solidFill>
                  <a:srgbClr val="002060"/>
                </a:solidFill>
                <a:latin typeface="Verdana" panose="020B0604030504040204" pitchFamily="34" charset="0"/>
                <a:ea typeface="Verdana" panose="020B0604030504040204" pitchFamily="34" charset="0"/>
              </a:rPr>
              <a:t>When writing, check for any changes to the standard you are using.</a:t>
            </a:r>
            <a:endParaRPr lang="fr-FR" sz="8000" dirty="0">
              <a:latin typeface="Verdana" panose="020B0604030504040204" pitchFamily="34" charset="0"/>
              <a:ea typeface="Verdana" panose="020B0604030504040204" pitchFamily="34" charset="0"/>
            </a:endParaRPr>
          </a:p>
          <a:p>
            <a:endParaRPr lang="fr-FR" dirty="0"/>
          </a:p>
        </p:txBody>
      </p:sp>
      <p:sp>
        <p:nvSpPr>
          <p:cNvPr id="5" name="Espace réservé du contenu 4">
            <a:extLst>
              <a:ext uri="{FF2B5EF4-FFF2-40B4-BE49-F238E27FC236}">
                <a16:creationId xmlns:a16="http://schemas.microsoft.com/office/drawing/2014/main" id="{F7475D08-A283-43A5-BA1B-C89E090C99A7}"/>
              </a:ext>
            </a:extLst>
          </p:cNvPr>
          <p:cNvSpPr>
            <a:spLocks noGrp="1"/>
          </p:cNvSpPr>
          <p:nvPr>
            <p:ph sz="half" idx="2"/>
          </p:nvPr>
        </p:nvSpPr>
        <p:spPr>
          <a:xfrm>
            <a:off x="6172199" y="876822"/>
            <a:ext cx="5451953" cy="5300141"/>
          </a:xfrm>
        </p:spPr>
        <p:txBody>
          <a:bodyPr>
            <a:noAutofit/>
          </a:bodyPr>
          <a:lstStyle/>
          <a:p>
            <a:pPr marL="0" indent="0">
              <a:lnSpc>
                <a:spcPct val="150000"/>
              </a:lnSpc>
              <a:buNone/>
            </a:pPr>
            <a:r>
              <a:rPr lang="en-US" sz="1800" b="1" dirty="0">
                <a:solidFill>
                  <a:srgbClr val="002060"/>
                </a:solidFill>
                <a:latin typeface="Verdana" panose="020B0604030504040204" pitchFamily="34" charset="0"/>
                <a:ea typeface="Verdana" panose="020B0604030504040204" pitchFamily="34" charset="0"/>
              </a:rPr>
              <a:t>No instructions? 
Keep your prompts as bibliographic references: </a:t>
            </a:r>
            <a:r>
              <a:rPr lang="en-US" sz="1800" dirty="0">
                <a:solidFill>
                  <a:srgbClr val="002060"/>
                </a:solidFill>
                <a:latin typeface="Verdana" panose="020B0604030504040204" pitchFamily="34" charset="0"/>
                <a:ea typeface="Verdana" panose="020B0604030504040204" pitchFamily="34" charset="0"/>
              </a:rPr>
              <a:t>name and version of the template, prompt or description of the prompt, date the prompt was generated, author/creator of the AI template, web address of the template. </a:t>
            </a:r>
            <a:r>
              <a:rPr lang="en-US" sz="1800" b="1" dirty="0">
                <a:solidFill>
                  <a:srgbClr val="002060"/>
                </a:solidFill>
                <a:latin typeface="Verdana" panose="020B0604030504040204" pitchFamily="34" charset="0"/>
                <a:ea typeface="Verdana" panose="020B0604030504040204" pitchFamily="34" charset="0"/>
              </a:rPr>
              <a:t>
Indicate in your work the uses of generative AI: </a:t>
            </a:r>
            <a:r>
              <a:rPr lang="en-US" sz="1800" dirty="0">
                <a:solidFill>
                  <a:srgbClr val="002060"/>
                </a:solidFill>
                <a:latin typeface="Verdana" panose="020B0604030504040204" pitchFamily="34" charset="0"/>
                <a:ea typeface="Verdana" panose="020B0604030504040204" pitchFamily="34" charset="0"/>
              </a:rPr>
              <a:t>where, for what... in the body of your text, in parenthesis or in a footnote. </a:t>
            </a:r>
            <a:r>
              <a:rPr lang="en-US" sz="1800" b="1" dirty="0">
                <a:solidFill>
                  <a:srgbClr val="002060"/>
                </a:solidFill>
                <a:latin typeface="Verdana" panose="020B0604030504040204" pitchFamily="34" charset="0"/>
                <a:ea typeface="Verdana" panose="020B0604030504040204" pitchFamily="34" charset="0"/>
              </a:rPr>
              <a:t>
You will be able to reuse the information you have stored.</a:t>
            </a:r>
            <a:endParaRPr lang="fr-FR" sz="1800" dirty="0"/>
          </a:p>
        </p:txBody>
      </p:sp>
      <p:sp>
        <p:nvSpPr>
          <p:cNvPr id="6" name="Espace réservé du numéro de diapositive 5">
            <a:extLst>
              <a:ext uri="{FF2B5EF4-FFF2-40B4-BE49-F238E27FC236}">
                <a16:creationId xmlns:a16="http://schemas.microsoft.com/office/drawing/2014/main" id="{0A0E3EB8-111A-4BF3-9BD8-07A2643EEF1C}"/>
              </a:ext>
            </a:extLst>
          </p:cNvPr>
          <p:cNvSpPr>
            <a:spLocks noGrp="1"/>
          </p:cNvSpPr>
          <p:nvPr>
            <p:ph type="sldNum" sz="quarter" idx="12"/>
          </p:nvPr>
        </p:nvSpPr>
        <p:spPr/>
        <p:txBody>
          <a:bodyPr/>
          <a:lstStyle/>
          <a:p>
            <a:fld id="{FACE9844-F3DD-493B-9B83-349F5E828321}" type="slidenum">
              <a:rPr lang="fr-FR" smtClean="0"/>
              <a:t>25</a:t>
            </a:fld>
            <a:endParaRPr lang="fr-FR"/>
          </a:p>
        </p:txBody>
      </p:sp>
    </p:spTree>
    <p:extLst>
      <p:ext uri="{BB962C8B-B14F-4D97-AF65-F5344CB8AC3E}">
        <p14:creationId xmlns:p14="http://schemas.microsoft.com/office/powerpoint/2010/main" val="199653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D5FC62B-D047-4121-838A-D5F4A400A959}"/>
              </a:ext>
            </a:extLst>
          </p:cNvPr>
          <p:cNvSpPr>
            <a:spLocks noGrp="1"/>
          </p:cNvSpPr>
          <p:nvPr>
            <p:ph type="title"/>
          </p:nvPr>
        </p:nvSpPr>
        <p:spPr/>
        <p:txBody>
          <a:bodyPr>
            <a:normAutofit/>
          </a:bodyPr>
          <a:lstStyle/>
          <a:p>
            <a:r>
              <a:rPr lang="en-US" sz="3600" b="1" spc="200" dirty="0">
                <a:solidFill>
                  <a:srgbClr val="202C41"/>
                </a:solidFill>
                <a:latin typeface="Verdana" panose="020B0604030504040204" pitchFamily="34" charset="0"/>
                <a:ea typeface="Verdana" panose="020B0604030504040204" pitchFamily="34" charset="0"/>
              </a:rPr>
              <a:t>Your account at zotero.org</a:t>
            </a:r>
          </a:p>
        </p:txBody>
      </p:sp>
      <p:sp>
        <p:nvSpPr>
          <p:cNvPr id="6" name="Espace réservé du contenu 5">
            <a:extLst>
              <a:ext uri="{FF2B5EF4-FFF2-40B4-BE49-F238E27FC236}">
                <a16:creationId xmlns:a16="http://schemas.microsoft.com/office/drawing/2014/main" id="{4D860D1F-67BC-4FEA-A215-0CF8F8CB5FF0}"/>
              </a:ext>
            </a:extLst>
          </p:cNvPr>
          <p:cNvSpPr>
            <a:spLocks noGrp="1"/>
          </p:cNvSpPr>
          <p:nvPr>
            <p:ph idx="1"/>
          </p:nvPr>
        </p:nvSpPr>
        <p:spPr/>
        <p:txBody>
          <a:bodyPr>
            <a:normAutofit lnSpcReduction="10000"/>
          </a:bodyPr>
          <a:lstStyle/>
          <a:p>
            <a:pPr marL="0" indent="0">
              <a:buNone/>
            </a:pPr>
            <a:r>
              <a:rPr lang="en-US" dirty="0">
                <a:latin typeface="Verdana" panose="020B0604030504040204" pitchFamily="34" charset="0"/>
                <a:ea typeface="Verdana" panose="020B0604030504040204" pitchFamily="34" charset="0"/>
              </a:rPr>
              <a:t>You can use SYNCING </a:t>
            </a:r>
          </a:p>
          <a:p>
            <a:pPr lvl="1"/>
            <a:r>
              <a:rPr lang="en-US" dirty="0">
                <a:latin typeface="Verdana" panose="020B0604030504040204" pitchFamily="34" charset="0"/>
                <a:ea typeface="Verdana" panose="020B0604030504040204" pitchFamily="34" charset="0"/>
              </a:rPr>
              <a:t>to save what you add ‘online’ or the work you have done on your computer</a:t>
            </a:r>
          </a:p>
          <a:p>
            <a:pPr lvl="1"/>
            <a:r>
              <a:rPr lang="en-US" sz="2400" dirty="0">
                <a:latin typeface="Verdana" panose="020B0604030504040204" pitchFamily="34" charset="0"/>
                <a:ea typeface="Verdana" panose="020B0604030504040204" pitchFamily="34" charset="0"/>
              </a:rPr>
              <a:t>You can create a group (visible or invisible) and display a collaborative library (visible or invisible)</a:t>
            </a:r>
          </a:p>
          <a:p>
            <a:pPr lvl="1"/>
            <a:r>
              <a:rPr lang="en-US" dirty="0">
                <a:latin typeface="Verdana" panose="020B0604030504040204" pitchFamily="34" charset="0"/>
                <a:ea typeface="Verdana" panose="020B0604030504040204" pitchFamily="34" charset="0"/>
              </a:rPr>
              <a:t>By default, Zotero will merge your local Zotero library with your library on zotero.org: any changes you make in one place will be applied to the other !</a:t>
            </a:r>
          </a:p>
          <a:p>
            <a:r>
              <a:rPr lang="en-US" dirty="0"/>
              <a:t>See ‘Settings’: </a:t>
            </a:r>
          </a:p>
          <a:p>
            <a:pPr lvl="1"/>
            <a:r>
              <a:rPr lang="en-US" sz="2200" dirty="0">
                <a:latin typeface="Verdana" panose="020B0604030504040204" pitchFamily="34" charset="0"/>
                <a:ea typeface="Verdana" panose="020B0604030504040204" pitchFamily="34" charset="0"/>
              </a:rPr>
              <a:t>“Zotero's sync functionality allows you to access your Zotero library on any computer with internet access. Zotero syncing has two parts: data syncing and file syncing.” </a:t>
            </a:r>
          </a:p>
          <a:p>
            <a:endParaRPr lang="fr-FR" sz="1800" dirty="0">
              <a:latin typeface="Verdana" panose="020B0604030504040204" pitchFamily="34" charset="0"/>
              <a:ea typeface="Verdana" panose="020B0604030504040204" pitchFamily="34" charset="0"/>
            </a:endParaRPr>
          </a:p>
        </p:txBody>
      </p:sp>
      <p:sp>
        <p:nvSpPr>
          <p:cNvPr id="7" name="Espace réservé du numéro de diapositive 6">
            <a:extLst>
              <a:ext uri="{FF2B5EF4-FFF2-40B4-BE49-F238E27FC236}">
                <a16:creationId xmlns:a16="http://schemas.microsoft.com/office/drawing/2014/main" id="{11861FDF-9AFE-46A4-B4B4-49E54F8B5F0D}"/>
              </a:ext>
            </a:extLst>
          </p:cNvPr>
          <p:cNvSpPr>
            <a:spLocks noGrp="1"/>
          </p:cNvSpPr>
          <p:nvPr>
            <p:ph type="sldNum" sz="quarter" idx="12"/>
          </p:nvPr>
        </p:nvSpPr>
        <p:spPr/>
        <p:txBody>
          <a:bodyPr/>
          <a:lstStyle/>
          <a:p>
            <a:fld id="{FACE9844-F3DD-493B-9B83-349F5E828321}" type="slidenum">
              <a:rPr lang="fr-FR" smtClean="0"/>
              <a:t>26</a:t>
            </a:fld>
            <a:endParaRPr lang="fr-FR"/>
          </a:p>
        </p:txBody>
      </p:sp>
    </p:spTree>
    <p:extLst>
      <p:ext uri="{BB962C8B-B14F-4D97-AF65-F5344CB8AC3E}">
        <p14:creationId xmlns:p14="http://schemas.microsoft.com/office/powerpoint/2010/main" val="1995249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Protocole</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WebDAV</a:t>
            </a:r>
          </a:p>
        </p:txBody>
      </p:sp>
      <p:sp>
        <p:nvSpPr>
          <p:cNvPr id="3" name="Espace réservé du contenu 2">
            <a:extLst>
              <a:ext uri="{FF2B5EF4-FFF2-40B4-BE49-F238E27FC236}">
                <a16:creationId xmlns:a16="http://schemas.microsoft.com/office/drawing/2014/main" id="{E024F583-5144-49AD-BA48-71CCA38582FF}"/>
              </a:ext>
            </a:extLst>
          </p:cNvPr>
          <p:cNvSpPr>
            <a:spLocks noGrp="1"/>
          </p:cNvSpPr>
          <p:nvPr>
            <p:ph idx="1"/>
          </p:nvPr>
        </p:nvSpPr>
        <p:spPr/>
        <p:txBody>
          <a:bodyPr>
            <a:normAutofit fontScale="92500" lnSpcReduction="20000"/>
          </a:bodyPr>
          <a:lstStyle/>
          <a:p>
            <a:pPr>
              <a:lnSpc>
                <a:spcPct val="150000"/>
              </a:lnSpc>
              <a:spcAft>
                <a:spcPts val="800"/>
              </a:spcAft>
            </a:pPr>
            <a:r>
              <a:rPr lang="en-US" dirty="0"/>
              <a:t>An alternative to syncing files using Zotero's storage is to use </a:t>
            </a:r>
            <a:r>
              <a:rPr lang="en-US" dirty="0" err="1">
                <a:hlinkClick r:id="rId3"/>
              </a:rPr>
              <a:t>ZotMoov</a:t>
            </a:r>
            <a:r>
              <a:rPr lang="en-US" dirty="0"/>
              <a:t> </a:t>
            </a:r>
          </a:p>
          <a:p>
            <a:pPr>
              <a:lnSpc>
                <a:spcPct val="150000"/>
              </a:lnSpc>
              <a:spcAft>
                <a:spcPts val="800"/>
              </a:spcAft>
            </a:pPr>
            <a:r>
              <a:rPr lang="en-US" dirty="0"/>
              <a:t>Another is based on </a:t>
            </a:r>
            <a:r>
              <a:rPr lang="en-US" dirty="0" err="1"/>
              <a:t>Webdav</a:t>
            </a:r>
            <a:r>
              <a:rPr lang="en-US" dirty="0"/>
              <a:t> protocol ! </a:t>
            </a:r>
            <a:r>
              <a:rPr lang="en-US" b="1" dirty="0"/>
              <a:t>Research institution provide WebDAV storage. </a:t>
            </a:r>
          </a:p>
          <a:p>
            <a:pPr lvl="1">
              <a:lnSpc>
                <a:spcPct val="150000"/>
              </a:lnSpc>
              <a:spcAft>
                <a:spcPts val="800"/>
              </a:spcAft>
            </a:pPr>
            <a:r>
              <a:rPr lang="en-US" b="1" dirty="0"/>
              <a:t>You need </a:t>
            </a:r>
          </a:p>
          <a:p>
            <a:pPr>
              <a:lnSpc>
                <a:spcPct val="150000"/>
              </a:lnSpc>
              <a:spcAft>
                <a:spcPts val="800"/>
              </a:spcAft>
            </a:pPr>
            <a:r>
              <a:rPr kumimoji="0" lang="fr-FR" altLang="fr-FR" sz="2800" b="0" i="0" u="none" strike="noStrike" cap="none" normalizeH="0" baseline="0" dirty="0">
                <a:ln>
                  <a:noFill/>
                </a:ln>
                <a:solidFill>
                  <a:schemeClr val="tx1"/>
                </a:solidFill>
                <a:effectLst/>
                <a:latin typeface="Arial" panose="020B0604020202020204" pitchFamily="34" charset="0"/>
              </a:rPr>
              <a:t>“/</a:t>
            </a:r>
            <a:r>
              <a:rPr kumimoji="0" lang="fr-FR" altLang="fr-FR" sz="2800" b="0" i="0" u="none" strike="noStrike" cap="none" normalizeH="0" baseline="0" dirty="0" err="1">
                <a:ln>
                  <a:noFill/>
                </a:ln>
                <a:solidFill>
                  <a:schemeClr val="tx1"/>
                </a:solidFill>
                <a:effectLst/>
                <a:latin typeface="Arial" panose="020B0604020202020204" pitchFamily="34" charset="0"/>
              </a:rPr>
              <a:t>zotero</a:t>
            </a:r>
            <a:r>
              <a:rPr kumimoji="0" lang="fr-FR" altLang="fr-FR" sz="2800" b="0" i="0" u="none" strike="noStrike" cap="none" normalizeH="0" baseline="0" dirty="0">
                <a:ln>
                  <a:noFill/>
                </a:ln>
                <a:solidFill>
                  <a:schemeClr val="tx1"/>
                </a:solidFill>
                <a:effectLst/>
                <a:latin typeface="Arial" panose="020B0604020202020204" pitchFamily="34" charset="0"/>
              </a:rPr>
              <a:t>” part at the end of the </a:t>
            </a:r>
            <a:r>
              <a:rPr kumimoji="0" lang="fr-FR" altLang="fr-FR" sz="2800" b="0" i="0" u="none" strike="noStrike" cap="none" normalizeH="0" baseline="0" dirty="0" err="1">
                <a:ln>
                  <a:noFill/>
                </a:ln>
                <a:solidFill>
                  <a:schemeClr val="tx1"/>
                </a:solidFill>
                <a:effectLst/>
                <a:latin typeface="Arial" panose="020B0604020202020204" pitchFamily="34" charset="0"/>
              </a:rPr>
              <a:t>WebDAV</a:t>
            </a:r>
            <a:r>
              <a:rPr kumimoji="0" lang="fr-FR" altLang="fr-FR" sz="2800" b="0" i="0" u="none" strike="noStrike" cap="none" normalizeH="0" baseline="0" dirty="0">
                <a:ln>
                  <a:noFill/>
                </a:ln>
                <a:solidFill>
                  <a:schemeClr val="tx1"/>
                </a:solidFill>
                <a:effectLst/>
                <a:latin typeface="Arial" panose="020B0604020202020204" pitchFamily="34" charset="0"/>
              </a:rPr>
              <a:t> URL </a:t>
            </a:r>
            <a:r>
              <a:rPr kumimoji="0" lang="fr-FR" altLang="fr-FR" sz="2800" b="0" i="0" u="none" strike="noStrike" cap="none" normalizeH="0" baseline="0" dirty="0" err="1">
                <a:ln>
                  <a:noFill/>
                </a:ln>
                <a:solidFill>
                  <a:schemeClr val="tx1"/>
                </a:solidFill>
                <a:effectLst/>
                <a:latin typeface="Arial" panose="020B0604020202020204" pitchFamily="34" charset="0"/>
              </a:rPr>
              <a:t>is</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added</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automatically</a:t>
            </a:r>
            <a:r>
              <a:rPr kumimoji="0" lang="fr-FR" altLang="fr-FR" sz="2800" b="0" i="0" u="none" strike="noStrike" cap="none" normalizeH="0" baseline="0" dirty="0">
                <a:ln>
                  <a:noFill/>
                </a:ln>
                <a:solidFill>
                  <a:schemeClr val="tx1"/>
                </a:solidFill>
                <a:effectLst/>
                <a:latin typeface="Arial" panose="020B0604020202020204" pitchFamily="34" charset="0"/>
              </a:rPr>
              <a:t> by Zotero and </a:t>
            </a:r>
            <a:r>
              <a:rPr kumimoji="0" lang="fr-FR" altLang="fr-FR" sz="2800" b="0" i="0" u="none" strike="noStrike" cap="none" normalizeH="0" baseline="0" dirty="0" err="1">
                <a:ln>
                  <a:noFill/>
                </a:ln>
                <a:solidFill>
                  <a:schemeClr val="tx1"/>
                </a:solidFill>
                <a:effectLst/>
                <a:latin typeface="Arial" panose="020B0604020202020204" pitchFamily="34" charset="0"/>
              </a:rPr>
              <a:t>should</a:t>
            </a:r>
            <a:r>
              <a:rPr kumimoji="0" lang="fr-FR" altLang="fr-FR" sz="2800" b="0" i="0" u="none" strike="noStrike" cap="none" normalizeH="0" baseline="0" dirty="0">
                <a:ln>
                  <a:noFill/>
                </a:ln>
                <a:solidFill>
                  <a:schemeClr val="tx1"/>
                </a:solidFill>
                <a:effectLst/>
                <a:latin typeface="Arial" panose="020B0604020202020204" pitchFamily="34" charset="0"/>
              </a:rPr>
              <a:t> not </a:t>
            </a:r>
            <a:r>
              <a:rPr kumimoji="0" lang="fr-FR" altLang="fr-FR" sz="2800" b="0" i="0" u="none" strike="noStrike" cap="none" normalizeH="0" baseline="0" dirty="0" err="1">
                <a:ln>
                  <a:noFill/>
                </a:ln>
                <a:solidFill>
                  <a:schemeClr val="tx1"/>
                </a:solidFill>
                <a:effectLst/>
                <a:latin typeface="Arial" panose="020B0604020202020204" pitchFamily="34" charset="0"/>
              </a:rPr>
              <a:t>be</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included</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when</a:t>
            </a:r>
            <a:r>
              <a:rPr kumimoji="0" lang="fr-FR" altLang="fr-FR" sz="2800" b="0" i="0" u="none" strike="noStrike" cap="none" normalizeH="0" baseline="0" dirty="0">
                <a:ln>
                  <a:noFill/>
                </a:ln>
                <a:solidFill>
                  <a:schemeClr val="tx1"/>
                </a:solidFill>
                <a:effectLst/>
                <a:latin typeface="Arial" panose="020B0604020202020204" pitchFamily="34" charset="0"/>
              </a:rPr>
              <a:t> </a:t>
            </a:r>
            <a:r>
              <a:rPr kumimoji="0" lang="fr-FR" altLang="fr-FR" sz="2800" b="0" i="0" u="none" strike="noStrike" cap="none" normalizeH="0" baseline="0" dirty="0" err="1">
                <a:ln>
                  <a:noFill/>
                </a:ln>
                <a:solidFill>
                  <a:schemeClr val="tx1"/>
                </a:solidFill>
                <a:effectLst/>
                <a:latin typeface="Arial" panose="020B0604020202020204" pitchFamily="34" charset="0"/>
              </a:rPr>
              <a:t>entering</a:t>
            </a:r>
            <a:r>
              <a:rPr kumimoji="0" lang="fr-FR" altLang="fr-FR" sz="2800" b="0" i="0" u="none" strike="noStrike" cap="none" normalizeH="0" baseline="0" dirty="0">
                <a:ln>
                  <a:noFill/>
                </a:ln>
                <a:solidFill>
                  <a:schemeClr val="tx1"/>
                </a:solidFill>
                <a:effectLst/>
                <a:latin typeface="Arial" panose="020B0604020202020204" pitchFamily="34" charset="0"/>
              </a:rPr>
              <a:t> the </a:t>
            </a:r>
            <a:r>
              <a:rPr kumimoji="0" lang="fr-FR" altLang="fr-FR" sz="2800" b="0" i="0" u="none" strike="noStrike" cap="none" normalizeH="0" baseline="0" dirty="0" err="1">
                <a:ln>
                  <a:noFill/>
                </a:ln>
                <a:solidFill>
                  <a:schemeClr val="tx1"/>
                </a:solidFill>
                <a:effectLst/>
                <a:latin typeface="Arial" panose="020B0604020202020204" pitchFamily="34" charset="0"/>
              </a:rPr>
              <a:t>WebDAV</a:t>
            </a:r>
            <a:r>
              <a:rPr kumimoji="0" lang="fr-FR" altLang="fr-FR" sz="2800" b="0" i="0" u="none" strike="noStrike" cap="none" normalizeH="0" baseline="0" dirty="0">
                <a:ln>
                  <a:noFill/>
                </a:ln>
                <a:solidFill>
                  <a:schemeClr val="tx1"/>
                </a:solidFill>
                <a:effectLst/>
                <a:latin typeface="Arial" panose="020B0604020202020204" pitchFamily="34" charset="0"/>
              </a:rPr>
              <a:t> URL </a:t>
            </a:r>
            <a:r>
              <a:rPr kumimoji="0" lang="fr-FR" altLang="fr-FR" sz="2800" b="0" i="0" u="none" strike="noStrike" cap="none" normalizeH="0" baseline="0" dirty="0" err="1">
                <a:ln>
                  <a:noFill/>
                </a:ln>
                <a:solidFill>
                  <a:schemeClr val="tx1"/>
                </a:solidFill>
                <a:effectLst/>
                <a:latin typeface="Arial" panose="020B0604020202020204" pitchFamily="34" charset="0"/>
              </a:rPr>
              <a:t>into</a:t>
            </a:r>
            <a:r>
              <a:rPr kumimoji="0" lang="fr-FR" altLang="fr-FR" sz="2800" b="0" i="0" u="none" strike="noStrike" cap="none" normalizeH="0" baseline="0" dirty="0">
                <a:ln>
                  <a:noFill/>
                </a:ln>
                <a:solidFill>
                  <a:schemeClr val="tx1"/>
                </a:solidFill>
                <a:effectLst/>
                <a:latin typeface="Arial" panose="020B0604020202020204" pitchFamily="34" charset="0"/>
              </a:rPr>
              <a:t> Zotero </a:t>
            </a:r>
            <a:r>
              <a:rPr kumimoji="0" lang="fr-FR" altLang="fr-FR" sz="2800" b="0" i="0" u="none" strike="noStrike" cap="none" normalizeH="0" baseline="0" dirty="0" err="1">
                <a:ln>
                  <a:noFill/>
                </a:ln>
                <a:solidFill>
                  <a:schemeClr val="tx1"/>
                </a:solidFill>
                <a:effectLst/>
                <a:latin typeface="Arial" panose="020B0604020202020204" pitchFamily="34" charset="0"/>
              </a:rPr>
              <a:t>preferences</a:t>
            </a:r>
            <a:r>
              <a:rPr kumimoji="0" lang="fr-FR" altLang="fr-FR" sz="2800" b="0" i="0" u="none" strike="noStrike" cap="none" normalizeH="0" baseline="0" dirty="0">
                <a:ln>
                  <a:noFill/>
                </a:ln>
                <a:solidFill>
                  <a:schemeClr val="tx1"/>
                </a:solidFill>
                <a:effectLst/>
                <a:latin typeface="Arial" panose="020B0604020202020204" pitchFamily="34" charset="0"/>
              </a:rPr>
              <a:t>. </a:t>
            </a:r>
            <a:endParaRPr lang="fr-FR" dirty="0"/>
          </a:p>
          <a:p>
            <a:pPr>
              <a:lnSpc>
                <a:spcPct val="150000"/>
              </a:lnSpc>
              <a:spcAft>
                <a:spcPts val="800"/>
              </a:spcAft>
            </a:pPr>
            <a:endParaRPr lang="en-US" b="1" dirty="0"/>
          </a:p>
          <a:p>
            <a:pPr>
              <a:lnSpc>
                <a:spcPct val="150000"/>
              </a:lnSpc>
              <a:spcAft>
                <a:spcPts val="800"/>
              </a:spcAft>
            </a:pPr>
            <a:endParaRPr lang="fr-FR" dirty="0"/>
          </a:p>
        </p:txBody>
      </p:sp>
      <p:sp>
        <p:nvSpPr>
          <p:cNvPr id="5" name="Espace réservé du numéro de diapositive 4">
            <a:extLst>
              <a:ext uri="{FF2B5EF4-FFF2-40B4-BE49-F238E27FC236}">
                <a16:creationId xmlns:a16="http://schemas.microsoft.com/office/drawing/2014/main" id="{6B669473-B66F-43B4-B9C6-5633F502AC5D}"/>
              </a:ext>
            </a:extLst>
          </p:cNvPr>
          <p:cNvSpPr>
            <a:spLocks noGrp="1"/>
          </p:cNvSpPr>
          <p:nvPr>
            <p:ph type="sldNum" sz="quarter" idx="12"/>
          </p:nvPr>
        </p:nvSpPr>
        <p:spPr/>
        <p:txBody>
          <a:bodyPr/>
          <a:lstStyle/>
          <a:p>
            <a:fld id="{FACE9844-F3DD-493B-9B83-349F5E828321}" type="slidenum">
              <a:rPr lang="fr-FR" smtClean="0"/>
              <a:t>27</a:t>
            </a:fld>
            <a:endParaRPr lang="fr-FR"/>
          </a:p>
        </p:txBody>
      </p:sp>
      <p:sp>
        <p:nvSpPr>
          <p:cNvPr id="4" name="Rectangle 1">
            <a:extLst>
              <a:ext uri="{FF2B5EF4-FFF2-40B4-BE49-F238E27FC236}">
                <a16:creationId xmlns:a16="http://schemas.microsoft.com/office/drawing/2014/main" id="{F00E0B70-5453-4419-84EE-F501DD4BA6EF}"/>
              </a:ext>
            </a:extLst>
          </p:cNvPr>
          <p:cNvSpPr>
            <a:spLocks noChangeArrowheads="1"/>
          </p:cNvSpPr>
          <p:nvPr/>
        </p:nvSpPr>
        <p:spPr bwMode="auto">
          <a:xfrm>
            <a:off x="0" y="-184666"/>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err="1">
                <a:ln>
                  <a:noFill/>
                </a:ln>
                <a:solidFill>
                  <a:schemeClr val="tx1"/>
                </a:solidFill>
                <a:effectLst/>
                <a:latin typeface="Arial" panose="020B0604020202020204" pitchFamily="34" charset="0"/>
              </a:rPr>
              <a:t>he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9285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1/ </a:t>
            </a:r>
            <a:r>
              <a:rPr lang="en-US" sz="2800"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Webdav</a:t>
            </a:r>
            <a:r>
              <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 link from UGA</a:t>
            </a:r>
          </a:p>
        </p:txBody>
      </p:sp>
      <p:sp>
        <p:nvSpPr>
          <p:cNvPr id="4" name="Espace réservé du texte 3">
            <a:extLst>
              <a:ext uri="{FF2B5EF4-FFF2-40B4-BE49-F238E27FC236}">
                <a16:creationId xmlns:a16="http://schemas.microsoft.com/office/drawing/2014/main" id="{61E3A90C-BCF3-44DE-9430-6B3ECC18367D}"/>
              </a:ext>
            </a:extLst>
          </p:cNvPr>
          <p:cNvSpPr>
            <a:spLocks noGrp="1"/>
          </p:cNvSpPr>
          <p:nvPr>
            <p:ph type="body" sz="half" idx="2"/>
          </p:nvPr>
        </p:nvSpPr>
        <p:spPr/>
        <p:txBody>
          <a:bodyPr>
            <a:normAutofit/>
          </a:bodyPr>
          <a:lstStyle/>
          <a:p>
            <a:endPar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fr-FR"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r>
              <a:rPr lang="fr-FR" sz="2800"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from</a:t>
            </a:r>
            <a:r>
              <a:rPr lang="fr-FR"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 the cloud)</a:t>
            </a:r>
          </a:p>
          <a:p>
            <a:endParaRPr lang="fr-FR" sz="2800"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a:p>
            <a:r>
              <a:rPr lang="fr-FR" sz="2800" spc="200" dirty="0">
                <a:solidFill>
                  <a:srgbClr val="202C4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fr-FR"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File </a:t>
            </a:r>
            <a:r>
              <a:rPr lang="fr-FR" sz="2800"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parameters</a:t>
            </a:r>
            <a:endParaRPr lang="fr-FR" sz="2800" dirty="0"/>
          </a:p>
        </p:txBody>
      </p:sp>
      <p:pic>
        <p:nvPicPr>
          <p:cNvPr id="6" name="Espace réservé du contenu 5" descr="Copie d'écran de l'emplacement des Paramètres de fichier dans le Cloud (en bas à gauche, sous le quota d'utilisation du stockage)">
            <a:extLst>
              <a:ext uri="{FF2B5EF4-FFF2-40B4-BE49-F238E27FC236}">
                <a16:creationId xmlns:a16="http://schemas.microsoft.com/office/drawing/2014/main" id="{91F9F4A0-E297-4527-BE39-87DC1D91F775}"/>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555848" y="723106"/>
            <a:ext cx="4780344" cy="5411788"/>
          </a:xfrm>
          <a:prstGeom prst="rect">
            <a:avLst/>
          </a:prstGeom>
        </p:spPr>
      </p:pic>
      <p:sp>
        <p:nvSpPr>
          <p:cNvPr id="7" name="Espace réservé du numéro de diapositive 6">
            <a:extLst>
              <a:ext uri="{FF2B5EF4-FFF2-40B4-BE49-F238E27FC236}">
                <a16:creationId xmlns:a16="http://schemas.microsoft.com/office/drawing/2014/main" id="{C1B71FE8-9667-47D7-BA6F-548423FF4304}"/>
              </a:ext>
            </a:extLst>
          </p:cNvPr>
          <p:cNvSpPr>
            <a:spLocks noGrp="1"/>
          </p:cNvSpPr>
          <p:nvPr>
            <p:ph type="sldNum" sz="quarter" idx="12"/>
          </p:nvPr>
        </p:nvSpPr>
        <p:spPr/>
        <p:txBody>
          <a:bodyPr/>
          <a:lstStyle/>
          <a:p>
            <a:fld id="{FACE9844-F3DD-493B-9B83-349F5E828321}" type="slidenum">
              <a:rPr lang="fr-FR" smtClean="0"/>
              <a:t>28</a:t>
            </a:fld>
            <a:endParaRPr lang="fr-FR"/>
          </a:p>
        </p:txBody>
      </p:sp>
    </p:spTree>
    <p:extLst>
      <p:ext uri="{BB962C8B-B14F-4D97-AF65-F5344CB8AC3E}">
        <p14:creationId xmlns:p14="http://schemas.microsoft.com/office/powerpoint/2010/main" val="174912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t>2/SYNCING</a:t>
            </a:r>
            <a:br>
              <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br>
            <a:br>
              <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rPr>
            </a:br>
            <a:endParaRPr lang="en-US" sz="2800" spc="200" dirty="0">
              <a:solidFill>
                <a:srgbClr val="202C4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Espace réservé du contenu 5">
            <a:extLst>
              <a:ext uri="{FF2B5EF4-FFF2-40B4-BE49-F238E27FC236}">
                <a16:creationId xmlns:a16="http://schemas.microsoft.com/office/drawing/2014/main" id="{727B576B-F7A1-4001-847F-C4FD83A8E2E2}"/>
              </a:ext>
            </a:extLst>
          </p:cNvPr>
          <p:cNvPicPr>
            <a:picLocks noGrp="1" noChangeAspect="1"/>
          </p:cNvPicPr>
          <p:nvPr>
            <p:ph idx="1"/>
          </p:nvPr>
        </p:nvPicPr>
        <p:blipFill>
          <a:blip r:embed="rId3"/>
          <a:stretch>
            <a:fillRect/>
          </a:stretch>
        </p:blipFill>
        <p:spPr>
          <a:xfrm>
            <a:off x="5183188" y="1870633"/>
            <a:ext cx="6172200" cy="3107208"/>
          </a:xfrm>
          <a:prstGeom prst="rect">
            <a:avLst/>
          </a:prstGeom>
        </p:spPr>
      </p:pic>
      <p:sp>
        <p:nvSpPr>
          <p:cNvPr id="5" name="Espace réservé du texte 4">
            <a:extLst>
              <a:ext uri="{FF2B5EF4-FFF2-40B4-BE49-F238E27FC236}">
                <a16:creationId xmlns:a16="http://schemas.microsoft.com/office/drawing/2014/main" id="{E0A36AE9-6000-4644-B3BB-0FA20D1EE09D}"/>
              </a:ext>
            </a:extLst>
          </p:cNvPr>
          <p:cNvSpPr>
            <a:spLocks noGrp="1"/>
          </p:cNvSpPr>
          <p:nvPr>
            <p:ph type="body" sz="half" idx="2"/>
          </p:nvPr>
        </p:nvSpPr>
        <p:spPr>
          <a:xfrm>
            <a:off x="839788" y="2057400"/>
            <a:ext cx="4121956" cy="3811588"/>
          </a:xfrm>
        </p:spPr>
        <p:txBody>
          <a:bodyPr>
            <a:normAutofit/>
          </a:bodyPr>
          <a:lstStyle/>
          <a:p>
            <a:pPr>
              <a:lnSpc>
                <a:spcPct val="150000"/>
              </a:lnSpc>
              <a:spcAft>
                <a:spcPts val="800"/>
              </a:spcAft>
            </a:pPr>
            <a:r>
              <a:rPr lang="fr-FR" sz="1800" dirty="0">
                <a:effectLst/>
                <a:latin typeface="Verdana" panose="020B0604030504040204" pitchFamily="34" charset="0"/>
                <a:ea typeface="Verdana" panose="020B0604030504040204" pitchFamily="34" charset="0"/>
                <a:cs typeface="Times New Roman" panose="02020603050405020304" pitchFamily="18" charset="0"/>
              </a:rPr>
              <a:t>Select </a:t>
            </a:r>
            <a:r>
              <a:rPr lang="fr-FR" sz="1800" dirty="0" err="1">
                <a:effectLst/>
                <a:latin typeface="Verdana" panose="020B0604030504040204" pitchFamily="34" charset="0"/>
                <a:ea typeface="Verdana" panose="020B0604030504040204" pitchFamily="34" charset="0"/>
                <a:cs typeface="Times New Roman" panose="02020603050405020304" pitchFamily="18" charset="0"/>
              </a:rPr>
              <a:t>webdav</a:t>
            </a:r>
            <a:r>
              <a:rPr lang="fr-FR" sz="1800" dirty="0">
                <a:effectLst/>
                <a:latin typeface="Verdana" panose="020B0604030504040204" pitchFamily="34" charset="0"/>
                <a:ea typeface="Verdana" panose="020B0604030504040204" pitchFamily="34" charset="0"/>
                <a:cs typeface="Times New Roman" panose="02020603050405020304" pitchFamily="18" charset="0"/>
              </a:rPr>
              <a:t>, </a:t>
            </a:r>
            <a:r>
              <a:rPr lang="fr-FR" sz="1800" dirty="0">
                <a:latin typeface="Verdana" panose="020B0604030504040204" pitchFamily="34" charset="0"/>
                <a:ea typeface="Verdana" panose="020B0604030504040204" pitchFamily="34" charset="0"/>
                <a:cs typeface="Times New Roman" panose="02020603050405020304" pitchFamily="18" charset="0"/>
              </a:rPr>
              <a:t>Insert the cloud </a:t>
            </a:r>
            <a:r>
              <a:rPr lang="fr-FR" sz="1800" dirty="0" err="1">
                <a:latin typeface="Verdana" panose="020B0604030504040204" pitchFamily="34" charset="0"/>
                <a:ea typeface="Verdana" panose="020B0604030504040204" pitchFamily="34" charset="0"/>
                <a:cs typeface="Times New Roman" panose="02020603050405020304" pitchFamily="18" charset="0"/>
              </a:rPr>
              <a:t>link</a:t>
            </a:r>
            <a:r>
              <a:rPr lang="fr-FR" sz="1800" dirty="0">
                <a:latin typeface="Verdana" panose="020B0604030504040204" pitchFamily="34" charset="0"/>
                <a:ea typeface="Verdana" panose="020B0604030504040204" pitchFamily="34" charset="0"/>
                <a:cs typeface="Times New Roman" panose="02020603050405020304" pitchFamily="18" charset="0"/>
              </a:rPr>
              <a:t>, </a:t>
            </a:r>
            <a:r>
              <a:rPr lang="fr-FR" sz="1800" dirty="0">
                <a:effectLst/>
                <a:latin typeface="Verdana" panose="020B0604030504040204" pitchFamily="34" charset="0"/>
                <a:ea typeface="Verdana" panose="020B0604030504040204" pitchFamily="34" charset="0"/>
                <a:cs typeface="Times New Roman" panose="02020603050405020304" pitchFamily="18" charset="0"/>
              </a:rPr>
              <a:t>Use </a:t>
            </a:r>
            <a:r>
              <a:rPr lang="fr-FR" sz="1800" dirty="0" err="1">
                <a:effectLst/>
                <a:latin typeface="Verdana" panose="020B0604030504040204" pitchFamily="34" charset="0"/>
                <a:ea typeface="Verdana" panose="020B0604030504040204" pitchFamily="34" charset="0"/>
                <a:cs typeface="Times New Roman" panose="02020603050405020304" pitchFamily="18" charset="0"/>
              </a:rPr>
              <a:t>your</a:t>
            </a:r>
            <a:r>
              <a:rPr lang="fr-FR" sz="1800" dirty="0">
                <a:effectLst/>
                <a:latin typeface="Verdana" panose="020B0604030504040204" pitchFamily="34" charset="0"/>
                <a:ea typeface="Verdana" panose="020B0604030504040204" pitchFamily="34" charset="0"/>
                <a:cs typeface="Times New Roman" panose="02020603050405020304" pitchFamily="18" charset="0"/>
              </a:rPr>
              <a:t> </a:t>
            </a:r>
            <a:r>
              <a:rPr lang="fr-FR" sz="1800" dirty="0" err="1">
                <a:effectLst/>
                <a:latin typeface="Verdana" panose="020B0604030504040204" pitchFamily="34" charset="0"/>
                <a:ea typeface="Verdana" panose="020B0604030504040204" pitchFamily="34" charset="0"/>
                <a:cs typeface="Times New Roman" panose="02020603050405020304" pitchFamily="18" charset="0"/>
              </a:rPr>
              <a:t>agala</a:t>
            </a:r>
            <a:r>
              <a:rPr lang="fr-FR" sz="1800" dirty="0" err="1">
                <a:latin typeface="Verdana" panose="020B0604030504040204" pitchFamily="34" charset="0"/>
                <a:ea typeface="Verdana" panose="020B0604030504040204" pitchFamily="34" charset="0"/>
                <a:cs typeface="Times New Roman" panose="02020603050405020304" pitchFamily="18" charset="0"/>
              </a:rPr>
              <a:t>n</a:t>
            </a:r>
            <a:r>
              <a:rPr lang="fr-FR" sz="1800" dirty="0">
                <a:latin typeface="Verdana" panose="020B0604030504040204" pitchFamily="34" charset="0"/>
                <a:ea typeface="Verdana" panose="020B0604030504040204" pitchFamily="34" charset="0"/>
                <a:cs typeface="Times New Roman" panose="02020603050405020304" pitchFamily="18" charset="0"/>
              </a:rPr>
              <a:t> ID and </a:t>
            </a:r>
            <a:r>
              <a:rPr lang="fr-FR" sz="1800" dirty="0" err="1">
                <a:latin typeface="Verdana" panose="020B0604030504040204" pitchFamily="34" charset="0"/>
                <a:ea typeface="Verdana" panose="020B0604030504040204" pitchFamily="34" charset="0"/>
                <a:cs typeface="Times New Roman" panose="02020603050405020304" pitchFamily="18" charset="0"/>
              </a:rPr>
              <a:t>password</a:t>
            </a:r>
            <a:r>
              <a:rPr lang="fr-FR" sz="1800" dirty="0">
                <a:latin typeface="Verdana" panose="020B0604030504040204" pitchFamily="34" charset="0"/>
                <a:ea typeface="Verdana" panose="020B0604030504040204" pitchFamily="34" charset="0"/>
                <a:cs typeface="Times New Roman" panose="02020603050405020304" pitchFamily="18" charset="0"/>
              </a:rPr>
              <a:t>, </a:t>
            </a:r>
            <a:r>
              <a:rPr lang="fr-FR" sz="1800" dirty="0">
                <a:effectLst/>
                <a:latin typeface="Verdana" panose="020B0604030504040204" pitchFamily="34" charset="0"/>
                <a:ea typeface="Verdana" panose="020B0604030504040204" pitchFamily="34" charset="0"/>
                <a:cs typeface="Times New Roman" panose="02020603050405020304" pitchFamily="18" charset="0"/>
              </a:rPr>
              <a:t>Test the connexion.</a:t>
            </a:r>
          </a:p>
          <a:p>
            <a:pPr>
              <a:lnSpc>
                <a:spcPct val="150000"/>
              </a:lnSpc>
              <a:spcAft>
                <a:spcPts val="800"/>
              </a:spcAft>
            </a:pPr>
            <a:r>
              <a:rPr lang="fr-FR" sz="1800" dirty="0" err="1">
                <a:latin typeface="Verdana" panose="020B0604030504040204" pitchFamily="34" charset="0"/>
                <a:ea typeface="Verdana" panose="020B0604030504040204" pitchFamily="34" charset="0"/>
                <a:cs typeface="Times New Roman" panose="02020603050405020304" pitchFamily="18" charset="0"/>
              </a:rPr>
              <a:t>Sometimes</a:t>
            </a:r>
            <a:r>
              <a:rPr lang="fr-FR" sz="1800" dirty="0">
                <a:latin typeface="Verdana" panose="020B0604030504040204" pitchFamily="34" charset="0"/>
                <a:ea typeface="Verdana" panose="020B0604030504040204" pitchFamily="34" charset="0"/>
                <a:cs typeface="Times New Roman" panose="02020603050405020304" pitchFamily="18" charset="0"/>
              </a:rPr>
              <a:t> </a:t>
            </a:r>
            <a:r>
              <a:rPr lang="fr-FR" sz="1800" dirty="0" err="1">
                <a:latin typeface="Verdana" panose="020B0604030504040204" pitchFamily="34" charset="0"/>
                <a:ea typeface="Verdana" panose="020B0604030504040204" pitchFamily="34" charset="0"/>
                <a:cs typeface="Times New Roman" panose="02020603050405020304" pitchFamily="18" charset="0"/>
              </a:rPr>
              <a:t>you</a:t>
            </a:r>
            <a:r>
              <a:rPr lang="fr-FR" sz="1800" dirty="0">
                <a:latin typeface="Verdana" panose="020B0604030504040204" pitchFamily="34" charset="0"/>
                <a:ea typeface="Verdana" panose="020B0604030504040204" pitchFamily="34" charset="0"/>
                <a:cs typeface="Times New Roman" panose="02020603050405020304" pitchFamily="18" charset="0"/>
              </a:rPr>
              <a:t> </a:t>
            </a:r>
            <a:r>
              <a:rPr lang="fr-FR" sz="1800" dirty="0" err="1">
                <a:latin typeface="Verdana" panose="020B0604030504040204" pitchFamily="34" charset="0"/>
                <a:ea typeface="Verdana" panose="020B0604030504040204" pitchFamily="34" charset="0"/>
                <a:cs typeface="Times New Roman" panose="02020603050405020304" pitchFamily="18" charset="0"/>
              </a:rPr>
              <a:t>need</a:t>
            </a:r>
            <a:r>
              <a:rPr lang="fr-FR" sz="1800" dirty="0">
                <a:latin typeface="Verdana" panose="020B0604030504040204" pitchFamily="34" charset="0"/>
                <a:ea typeface="Verdana" panose="020B0604030504040204" pitchFamily="34" charset="0"/>
                <a:cs typeface="Times New Roman" panose="02020603050405020304" pitchFamily="18" charset="0"/>
              </a:rPr>
              <a:t> to </a:t>
            </a:r>
            <a:r>
              <a:rPr lang="fr-FR" sz="1800" dirty="0" err="1">
                <a:latin typeface="Verdana" panose="020B0604030504040204" pitchFamily="34" charset="0"/>
                <a:ea typeface="Verdana" panose="020B0604030504040204" pitchFamily="34" charset="0"/>
                <a:cs typeface="Times New Roman" panose="02020603050405020304" pitchFamily="18" charset="0"/>
              </a:rPr>
              <a:t>create</a:t>
            </a:r>
            <a:r>
              <a:rPr lang="fr-FR" sz="1800" dirty="0">
                <a:latin typeface="Verdana" panose="020B0604030504040204" pitchFamily="34" charset="0"/>
                <a:ea typeface="Verdana" panose="020B0604030504040204" pitchFamily="34" charset="0"/>
                <a:cs typeface="Times New Roman" panose="02020603050405020304" pitchFamily="18" charset="0"/>
              </a:rPr>
              <a:t> first a folder </a:t>
            </a:r>
            <a:r>
              <a:rPr lang="fr-FR" sz="1800" dirty="0" err="1">
                <a:latin typeface="Verdana" panose="020B0604030504040204" pitchFamily="34" charset="0"/>
                <a:ea typeface="Verdana" panose="020B0604030504040204" pitchFamily="34" charset="0"/>
                <a:cs typeface="Times New Roman" panose="02020603050405020304" pitchFamily="18" charset="0"/>
              </a:rPr>
              <a:t>named</a:t>
            </a:r>
            <a:r>
              <a:rPr lang="fr-FR" sz="1800" dirty="0">
                <a:latin typeface="Verdana" panose="020B0604030504040204" pitchFamily="34" charset="0"/>
                <a:ea typeface="Verdana" panose="020B0604030504040204" pitchFamily="34" charset="0"/>
                <a:cs typeface="Times New Roman" panose="02020603050405020304" pitchFamily="18" charset="0"/>
              </a:rPr>
              <a:t> ZOTERO</a:t>
            </a:r>
          </a:p>
          <a:p>
            <a:pPr>
              <a:lnSpc>
                <a:spcPct val="150000"/>
              </a:lnSpc>
              <a:spcAft>
                <a:spcPts val="800"/>
              </a:spcAft>
            </a:pPr>
            <a:r>
              <a:rPr lang="fr-FR" sz="1800" b="1" dirty="0">
                <a:latin typeface="Verdana" panose="020B0604030504040204" pitchFamily="34" charset="0"/>
                <a:ea typeface="Verdana" panose="020B0604030504040204" pitchFamily="34" charset="0"/>
                <a:cs typeface="Times New Roman" panose="02020603050405020304" pitchFamily="18" charset="0"/>
              </a:rPr>
              <a:t>You can </a:t>
            </a:r>
            <a:r>
              <a:rPr lang="en-US" sz="1800" b="1" dirty="0">
                <a:effectLst/>
                <a:latin typeface="Verdana" panose="020B0604030504040204" pitchFamily="34" charset="0"/>
                <a:ea typeface="Verdana" panose="020B0604030504040204" pitchFamily="34" charset="0"/>
                <a:cs typeface="Times New Roman" panose="02020603050405020304" pitchFamily="18" charset="0"/>
              </a:rPr>
              <a:t>save the PDF files to the cloud.</a:t>
            </a:r>
            <a:endParaRPr lang="fr-FR" sz="1800" b="1" dirty="0">
              <a:latin typeface="Verdana" panose="020B0604030504040204" pitchFamily="34" charset="0"/>
              <a:ea typeface="Verdana" panose="020B0604030504040204" pitchFamily="34" charset="0"/>
            </a:endParaRPr>
          </a:p>
          <a:p>
            <a:pPr>
              <a:lnSpc>
                <a:spcPct val="150000"/>
              </a:lnSpc>
              <a:spcAft>
                <a:spcPts val="800"/>
              </a:spcAft>
            </a:pPr>
            <a:endParaRPr lang="fr-FR"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8" name="Espace réservé du numéro de diapositive 7">
            <a:extLst>
              <a:ext uri="{FF2B5EF4-FFF2-40B4-BE49-F238E27FC236}">
                <a16:creationId xmlns:a16="http://schemas.microsoft.com/office/drawing/2014/main" id="{58FC86FE-3522-442A-8CB4-2CED6E130D8E}"/>
              </a:ext>
            </a:extLst>
          </p:cNvPr>
          <p:cNvSpPr>
            <a:spLocks noGrp="1"/>
          </p:cNvSpPr>
          <p:nvPr>
            <p:ph type="sldNum" sz="quarter" idx="12"/>
          </p:nvPr>
        </p:nvSpPr>
        <p:spPr/>
        <p:txBody>
          <a:bodyPr/>
          <a:lstStyle/>
          <a:p>
            <a:fld id="{FACE9844-F3DD-493B-9B83-349F5E828321}" type="slidenum">
              <a:rPr lang="fr-FR" smtClean="0"/>
              <a:t>29</a:t>
            </a:fld>
            <a:endParaRPr lang="fr-FR"/>
          </a:p>
        </p:txBody>
      </p:sp>
    </p:spTree>
    <p:extLst>
      <p:ext uri="{BB962C8B-B14F-4D97-AF65-F5344CB8AC3E}">
        <p14:creationId xmlns:p14="http://schemas.microsoft.com/office/powerpoint/2010/main" val="397228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bibliography</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why</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Espace réservé du contenu 2">
            <a:extLst>
              <a:ext uri="{FF2B5EF4-FFF2-40B4-BE49-F238E27FC236}">
                <a16:creationId xmlns:a16="http://schemas.microsoft.com/office/drawing/2014/main" id="{B57993EE-3397-491B-B2C5-44B15E521764}"/>
              </a:ext>
            </a:extLst>
          </p:cNvPr>
          <p:cNvSpPr>
            <a:spLocks noGrp="1"/>
          </p:cNvSpPr>
          <p:nvPr>
            <p:ph idx="1"/>
          </p:nvPr>
        </p:nvSpPr>
        <p:spPr/>
        <p:txBody>
          <a:bodyPr>
            <a:normAutofit fontScale="47500" lnSpcReduction="20000"/>
          </a:bodyPr>
          <a:lstStyle/>
          <a:p>
            <a:pPr marL="285750" indent="-285750">
              <a:lnSpc>
                <a:spcPct val="200000"/>
              </a:lnSpc>
              <a:buFont typeface="Wingdings" panose="05000000000000000000" pitchFamily="2" charset="2"/>
              <a:buChar char="Ø"/>
            </a:pPr>
            <a:r>
              <a:rPr lang="en-US" sz="3800" spc="200" dirty="0">
                <a:latin typeface="Verdana" panose="020B0604030504040204" pitchFamily="34" charset="0"/>
                <a:ea typeface="Verdana" panose="020B0604030504040204" pitchFamily="34" charset="0"/>
                <a:cs typeface="Verdana" panose="020B0604030504040204" pitchFamily="34" charset="0"/>
              </a:rPr>
              <a:t>To Rely on the authority of the cited researchers 
To demonstrate scientific </a:t>
            </a:r>
            <a:r>
              <a:rPr lang="en-US" sz="3800" spc="200" dirty="0" err="1">
                <a:latin typeface="Verdana" panose="020B0604030504040204" pitchFamily="34" charset="0"/>
                <a:ea typeface="Verdana" panose="020B0604030504040204" pitchFamily="34" charset="0"/>
                <a:cs typeface="Verdana" panose="020B0604030504040204" pitchFamily="34" charset="0"/>
              </a:rPr>
              <a:t>rigour</a:t>
            </a:r>
            <a:r>
              <a:rPr lang="en-US" sz="3800" spc="200" dirty="0">
                <a:latin typeface="Verdana" panose="020B0604030504040204" pitchFamily="34" charset="0"/>
                <a:ea typeface="Verdana" panose="020B0604030504040204" pitchFamily="34" charset="0"/>
                <a:cs typeface="Verdana" panose="020B0604030504040204" pitchFamily="34" charset="0"/>
              </a:rPr>
              <a:t>
To show intellectual honesty
To build on previous research
To allow the corrector to identify the sources used 
To Avoid plagiarism 
To cite all sources</a:t>
            </a:r>
            <a:endParaRPr lang="fr-FR" dirty="0"/>
          </a:p>
        </p:txBody>
      </p:sp>
      <p:pic>
        <p:nvPicPr>
          <p:cNvPr id="7" name="Image 6">
            <a:extLst>
              <a:ext uri="{FF2B5EF4-FFF2-40B4-BE49-F238E27FC236}">
                <a16:creationId xmlns:a16="http://schemas.microsoft.com/office/drawing/2014/main" id="{4E6C3D57-749A-42C5-8A17-900866DED5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826" y="1065323"/>
            <a:ext cx="2201818" cy="2585305"/>
          </a:xfrm>
          <a:prstGeom prst="rect">
            <a:avLst/>
          </a:prstGeom>
        </p:spPr>
      </p:pic>
      <p:sp>
        <p:nvSpPr>
          <p:cNvPr id="5" name="Espace réservé du numéro de diapositive 4">
            <a:extLst>
              <a:ext uri="{FF2B5EF4-FFF2-40B4-BE49-F238E27FC236}">
                <a16:creationId xmlns:a16="http://schemas.microsoft.com/office/drawing/2014/main" id="{075113DB-EAFF-42C1-9160-44E8B5072A26}"/>
              </a:ext>
            </a:extLst>
          </p:cNvPr>
          <p:cNvSpPr>
            <a:spLocks noGrp="1"/>
          </p:cNvSpPr>
          <p:nvPr>
            <p:ph type="sldNum" sz="quarter" idx="12"/>
          </p:nvPr>
        </p:nvSpPr>
        <p:spPr/>
        <p:txBody>
          <a:bodyPr/>
          <a:lstStyle/>
          <a:p>
            <a:fld id="{FACE9844-F3DD-493B-9B83-349F5E828321}" type="slidenum">
              <a:rPr lang="fr-FR" smtClean="0"/>
              <a:t>3</a:t>
            </a:fld>
            <a:endParaRPr lang="fr-FR"/>
          </a:p>
        </p:txBody>
      </p:sp>
    </p:spTree>
    <p:extLst>
      <p:ext uri="{BB962C8B-B14F-4D97-AF65-F5344CB8AC3E}">
        <p14:creationId xmlns:p14="http://schemas.microsoft.com/office/powerpoint/2010/main" val="1539987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864D8-6A18-4247-8B78-4CC64224E0F8}"/>
              </a:ext>
            </a:extLst>
          </p:cNvPr>
          <p:cNvSpPr>
            <a:spLocks noGrp="1"/>
          </p:cNvSpPr>
          <p:nvPr>
            <p:ph type="title"/>
          </p:nvPr>
        </p:nvSpPr>
        <p:spPr/>
        <p:txBody>
          <a:bodyPr/>
          <a:lstStyle/>
          <a:p>
            <a:r>
              <a:rPr lang="fr-FR" b="1" dirty="0" err="1">
                <a:latin typeface="Verdana" panose="020B0604030504040204" pitchFamily="34" charset="0"/>
                <a:ea typeface="Verdana" panose="020B0604030504040204" pitchFamily="34" charset="0"/>
              </a:rPr>
              <a:t>Any</a:t>
            </a:r>
            <a:r>
              <a:rPr lang="fr-FR" b="1" dirty="0">
                <a:latin typeface="Verdana" panose="020B0604030504040204" pitchFamily="34" charset="0"/>
                <a:ea typeface="Verdana" panose="020B0604030504040204" pitchFamily="34" charset="0"/>
              </a:rPr>
              <a:t> questions ?</a:t>
            </a:r>
          </a:p>
        </p:txBody>
      </p:sp>
      <p:sp>
        <p:nvSpPr>
          <p:cNvPr id="3" name="Espace réservé du contenu 2">
            <a:extLst>
              <a:ext uri="{FF2B5EF4-FFF2-40B4-BE49-F238E27FC236}">
                <a16:creationId xmlns:a16="http://schemas.microsoft.com/office/drawing/2014/main" id="{78275CE6-9468-4AB2-B5B1-139B1D1CE50B}"/>
              </a:ext>
            </a:extLst>
          </p:cNvPr>
          <p:cNvSpPr>
            <a:spLocks noGrp="1"/>
          </p:cNvSpPr>
          <p:nvPr>
            <p:ph idx="1"/>
          </p:nvPr>
        </p:nvSpPr>
        <p:spPr/>
        <p:txBody>
          <a:bodyPr>
            <a:normAutofit/>
          </a:bodyPr>
          <a:lstStyle/>
          <a:p>
            <a:r>
              <a:rPr lang="fr-FR" dirty="0">
                <a:latin typeface="Verdana" panose="020B0604030504040204" pitchFamily="34" charset="0"/>
                <a:ea typeface="Verdana" panose="020B0604030504040204" pitchFamily="34" charset="0"/>
              </a:rPr>
              <a:t>Recommandation : </a:t>
            </a:r>
            <a:r>
              <a:rPr lang="fr-FR" dirty="0" err="1">
                <a:latin typeface="Verdana" panose="020B0604030504040204" pitchFamily="34" charset="0"/>
                <a:ea typeface="Verdana" panose="020B0604030504040204" pitchFamily="34" charset="0"/>
              </a:rPr>
              <a:t>Verify</a:t>
            </a:r>
            <a:r>
              <a:rPr lang="fr-FR" dirty="0">
                <a:latin typeface="Verdana" panose="020B0604030504040204" pitchFamily="34" charset="0"/>
                <a:ea typeface="Verdana" panose="020B0604030504040204" pitchFamily="34" charset="0"/>
              </a:rPr>
              <a:t> the </a:t>
            </a:r>
            <a:r>
              <a:rPr lang="fr-FR" dirty="0" err="1">
                <a:latin typeface="Verdana" panose="020B0604030504040204" pitchFamily="34" charset="0"/>
                <a:ea typeface="Verdana" panose="020B0604030504040204" pitchFamily="34" charset="0"/>
              </a:rPr>
              <a:t>quality</a:t>
            </a:r>
            <a:r>
              <a:rPr lang="fr-FR" dirty="0">
                <a:latin typeface="Verdana" panose="020B0604030504040204" pitchFamily="34" charset="0"/>
                <a:ea typeface="Verdana" panose="020B0604030504040204" pitchFamily="34" charset="0"/>
              </a:rPr>
              <a:t> of the </a:t>
            </a:r>
            <a:r>
              <a:rPr lang="fr-FR" dirty="0" err="1">
                <a:latin typeface="Verdana" panose="020B0604030504040204" pitchFamily="34" charset="0"/>
                <a:ea typeface="Verdana" panose="020B0604030504040204" pitchFamily="34" charset="0"/>
              </a:rPr>
              <a:t>references</a:t>
            </a:r>
            <a:r>
              <a:rPr lang="fr-FR" dirty="0">
                <a:latin typeface="Verdana" panose="020B0604030504040204" pitchFamily="34" charset="0"/>
                <a:ea typeface="Verdana" panose="020B0604030504040204" pitchFamily="34" charset="0"/>
              </a:rPr>
              <a:t> (to correct) and </a:t>
            </a:r>
            <a:r>
              <a:rPr lang="fr-FR" dirty="0" err="1">
                <a:latin typeface="Verdana" panose="020B0604030504040204" pitchFamily="34" charset="0"/>
                <a:ea typeface="Verdana" panose="020B0604030504040204" pitchFamily="34" charset="0"/>
              </a:rPr>
              <a:t>think</a:t>
            </a:r>
            <a:r>
              <a:rPr lang="fr-FR" dirty="0">
                <a:latin typeface="Verdana" panose="020B0604030504040204" pitchFamily="34" charset="0"/>
                <a:ea typeface="Verdana" panose="020B0604030504040204" pitchFamily="34" charset="0"/>
              </a:rPr>
              <a:t> about backup !</a:t>
            </a:r>
          </a:p>
          <a:p>
            <a:pPr marL="0" indent="0">
              <a:buNone/>
            </a:pPr>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Workshop at the </a:t>
            </a:r>
            <a:r>
              <a:rPr lang="fr-FR" dirty="0" err="1">
                <a:latin typeface="Verdana" panose="020B0604030504040204" pitchFamily="34" charset="0"/>
                <a:ea typeface="Verdana" panose="020B0604030504040204" pitchFamily="34" charset="0"/>
              </a:rPr>
              <a:t>library</a:t>
            </a:r>
            <a:r>
              <a:rPr lang="fr-FR" dirty="0">
                <a:latin typeface="Verdana" panose="020B0604030504040204" pitchFamily="34" charset="0"/>
                <a:ea typeface="Verdana" panose="020B0604030504040204" pitchFamily="34" charset="0"/>
              </a:rPr>
              <a:t> </a:t>
            </a:r>
            <a:r>
              <a:rPr lang="fr-FR" sz="2000" dirty="0">
                <a:latin typeface="Verdana" panose="020B0604030504040204" pitchFamily="34" charset="0"/>
                <a:ea typeface="Verdana" panose="020B0604030504040204" pitchFamily="34" charset="0"/>
                <a:hlinkClick r:id="rId3"/>
              </a:rPr>
              <a:t>https://bibliotheques.univ-grenoble-alpes.fr/se-former/les-ateliers-de-la-bu/zotero-459444.kjsp?RH=15497069675</a:t>
            </a:r>
          </a:p>
          <a:p>
            <a:endParaRPr lang="fr-FR" sz="2000" dirty="0">
              <a:latin typeface="Verdana" panose="020B0604030504040204" pitchFamily="34" charset="0"/>
              <a:ea typeface="Verdana" panose="020B0604030504040204" pitchFamily="34" charset="0"/>
              <a:hlinkClick r:id="rId3"/>
            </a:endParaRPr>
          </a:p>
          <a:p>
            <a:r>
              <a:rPr lang="fr-FR" dirty="0" err="1">
                <a:latin typeface="Verdana" panose="020B0604030504040204" pitchFamily="34" charset="0"/>
                <a:ea typeface="Verdana" panose="020B0604030504040204" pitchFamily="34" charset="0"/>
              </a:rPr>
              <a:t>Tutorials</a:t>
            </a:r>
            <a:endParaRPr lang="fr-FR" dirty="0">
              <a:latin typeface="Verdana" panose="020B0604030504040204" pitchFamily="34" charset="0"/>
              <a:ea typeface="Verdana" panose="020B0604030504040204" pitchFamily="34" charset="0"/>
            </a:endParaRPr>
          </a:p>
          <a:p>
            <a:pPr lvl="1"/>
            <a:r>
              <a:rPr lang="fr-FR" sz="1600" dirty="0">
                <a:latin typeface="Verdana" panose="020B0604030504040204" pitchFamily="34" charset="0"/>
                <a:ea typeface="Verdana" panose="020B0604030504040204" pitchFamily="34" charset="0"/>
                <a:hlinkClick r:id="rId4"/>
              </a:rPr>
              <a:t>https://guides.lib.berkeley.edu/c.php?g=4472&amp;p=15929</a:t>
            </a:r>
            <a:r>
              <a:rPr lang="fr-FR" sz="1600" dirty="0">
                <a:latin typeface="Verdana" panose="020B0604030504040204" pitchFamily="34" charset="0"/>
                <a:ea typeface="Verdana" panose="020B0604030504040204" pitchFamily="34" charset="0"/>
              </a:rPr>
              <a:t> </a:t>
            </a:r>
          </a:p>
          <a:p>
            <a:pPr lvl="1"/>
            <a:r>
              <a:rPr lang="fr-FR" sz="1600" dirty="0">
                <a:latin typeface="Verdana" panose="020B0604030504040204" pitchFamily="34" charset="0"/>
                <a:ea typeface="Verdana" panose="020B0604030504040204" pitchFamily="34" charset="0"/>
                <a:hlinkClick r:id="rId5"/>
              </a:rPr>
              <a:t>https://eformation.univ-grenoble-alpes.fr/course/section.php?id=2358780</a:t>
            </a:r>
            <a:endParaRPr lang="fr-FR" sz="1600" dirty="0">
              <a:latin typeface="Verdana" panose="020B0604030504040204" pitchFamily="34" charset="0"/>
              <a:ea typeface="Verdana" panose="020B0604030504040204" pitchFamily="34" charset="0"/>
            </a:endParaRPr>
          </a:p>
        </p:txBody>
      </p:sp>
      <p:sp>
        <p:nvSpPr>
          <p:cNvPr id="4" name="Espace réservé du numéro de diapositive 3">
            <a:extLst>
              <a:ext uri="{FF2B5EF4-FFF2-40B4-BE49-F238E27FC236}">
                <a16:creationId xmlns:a16="http://schemas.microsoft.com/office/drawing/2014/main" id="{FE4BC2C6-D036-4D2D-AACF-FA8F65A6B8AF}"/>
              </a:ext>
            </a:extLst>
          </p:cNvPr>
          <p:cNvSpPr>
            <a:spLocks noGrp="1"/>
          </p:cNvSpPr>
          <p:nvPr>
            <p:ph type="sldNum" sz="quarter" idx="12"/>
          </p:nvPr>
        </p:nvSpPr>
        <p:spPr/>
        <p:txBody>
          <a:bodyPr/>
          <a:lstStyle/>
          <a:p>
            <a:fld id="{FACE9844-F3DD-493B-9B83-349F5E828321}" type="slidenum">
              <a:rPr lang="fr-FR" smtClean="0"/>
              <a:t>30</a:t>
            </a:fld>
            <a:endParaRPr lang="fr-FR"/>
          </a:p>
        </p:txBody>
      </p:sp>
    </p:spTree>
    <p:extLst>
      <p:ext uri="{BB962C8B-B14F-4D97-AF65-F5344CB8AC3E}">
        <p14:creationId xmlns:p14="http://schemas.microsoft.com/office/powerpoint/2010/main" val="259359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68" y="136525"/>
            <a:ext cx="9464040" cy="1325563"/>
          </a:xfrm>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The bibliography is governed by a standard</a:t>
            </a:r>
          </a:p>
        </p:txBody>
      </p:sp>
      <p:sp>
        <p:nvSpPr>
          <p:cNvPr id="3" name="Espace réservé du contenu 2">
            <a:extLst>
              <a:ext uri="{FF2B5EF4-FFF2-40B4-BE49-F238E27FC236}">
                <a16:creationId xmlns:a16="http://schemas.microsoft.com/office/drawing/2014/main" id="{24DC701F-35D8-4DF1-8DDE-A58B394EC97D}"/>
              </a:ext>
            </a:extLst>
          </p:cNvPr>
          <p:cNvSpPr>
            <a:spLocks noGrp="1"/>
          </p:cNvSpPr>
          <p:nvPr>
            <p:ph idx="1"/>
          </p:nvPr>
        </p:nvSpPr>
        <p:spPr>
          <a:xfrm>
            <a:off x="838200" y="2225342"/>
            <a:ext cx="10515600" cy="4351338"/>
          </a:xfrm>
        </p:spPr>
        <p:txBody>
          <a:bodyPr>
            <a:normAutofit/>
          </a:bodyPr>
          <a:lstStyle/>
          <a:p>
            <a:pPr>
              <a:lnSpc>
                <a:spcPct val="200000"/>
              </a:lnSpc>
            </a:pPr>
            <a:r>
              <a:rPr lang="en-US" spc="200" dirty="0">
                <a:latin typeface="Verdana" panose="020B0604030504040204" pitchFamily="34" charset="0"/>
                <a:ea typeface="Verdana" panose="020B0604030504040204" pitchFamily="34" charset="0"/>
                <a:cs typeface="Verdana" panose="020B0604030504040204" pitchFamily="34" charset="0"/>
              </a:rPr>
              <a:t>ISO 960 International Standard
Translated into French (</a:t>
            </a:r>
            <a:r>
              <a:rPr lang="en-US" spc="200" dirty="0" err="1">
                <a:latin typeface="Verdana" panose="020B0604030504040204" pitchFamily="34" charset="0"/>
                <a:ea typeface="Verdana" panose="020B0604030504040204" pitchFamily="34" charset="0"/>
                <a:cs typeface="Verdana" panose="020B0604030504040204" pitchFamily="34" charset="0"/>
              </a:rPr>
              <a:t>Afnor</a:t>
            </a:r>
            <a:r>
              <a:rPr lang="en-US" spc="200" dirty="0">
                <a:latin typeface="Verdana" panose="020B0604030504040204" pitchFamily="34" charset="0"/>
                <a:ea typeface="Verdana" panose="020B0604030504040204" pitchFamily="34" charset="0"/>
                <a:cs typeface="Verdana" panose="020B0604030504040204" pitchFamily="34" charset="0"/>
              </a:rPr>
              <a:t> NF Z44-005) 
Bibliographic formats </a:t>
            </a:r>
            <a:r>
              <a:rPr lang="en-US" b="1" spc="200" dirty="0">
                <a:latin typeface="Verdana" panose="020B0604030504040204" pitchFamily="34" charset="0"/>
                <a:ea typeface="Verdana" panose="020B0604030504040204" pitchFamily="34" charset="0"/>
                <a:cs typeface="Verdana" panose="020B0604030504040204" pitchFamily="34" charset="0"/>
              </a:rPr>
              <a:t>and styles </a:t>
            </a:r>
            <a:r>
              <a:rPr lang="en-US" spc="200" dirty="0">
                <a:latin typeface="Verdana" panose="020B0604030504040204" pitchFamily="34" charset="0"/>
                <a:ea typeface="Verdana" panose="020B0604030504040204" pitchFamily="34" charset="0"/>
                <a:cs typeface="Verdana" panose="020B0604030504040204" pitchFamily="34" charset="0"/>
              </a:rPr>
              <a:t>have been adapted since this standard.</a:t>
            </a:r>
            <a:endParaRPr lang="fr-FR" dirty="0"/>
          </a:p>
        </p:txBody>
      </p:sp>
      <p:sp>
        <p:nvSpPr>
          <p:cNvPr id="5" name="Espace réservé du numéro de diapositive 4">
            <a:extLst>
              <a:ext uri="{FF2B5EF4-FFF2-40B4-BE49-F238E27FC236}">
                <a16:creationId xmlns:a16="http://schemas.microsoft.com/office/drawing/2014/main" id="{2607BCFA-54D7-4351-97A0-2A389C0806F3}"/>
              </a:ext>
            </a:extLst>
          </p:cNvPr>
          <p:cNvSpPr>
            <a:spLocks noGrp="1"/>
          </p:cNvSpPr>
          <p:nvPr>
            <p:ph type="sldNum" sz="quarter" idx="12"/>
          </p:nvPr>
        </p:nvSpPr>
        <p:spPr/>
        <p:txBody>
          <a:bodyPr/>
          <a:lstStyle/>
          <a:p>
            <a:fld id="{FACE9844-F3DD-493B-9B83-349F5E828321}" type="slidenum">
              <a:rPr lang="fr-FR" smtClean="0"/>
              <a:t>4</a:t>
            </a:fld>
            <a:endParaRPr lang="fr-FR"/>
          </a:p>
        </p:txBody>
      </p:sp>
      <p:pic>
        <p:nvPicPr>
          <p:cNvPr id="6" name="Graphique 5">
            <a:extLst>
              <a:ext uri="{FF2B5EF4-FFF2-40B4-BE49-F238E27FC236}">
                <a16:creationId xmlns:a16="http://schemas.microsoft.com/office/drawing/2014/main" id="{A5251D90-A5E4-4FCF-9BE8-B4AD48E6C4E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4208" y="1806227"/>
            <a:ext cx="1188720" cy="1188720"/>
          </a:xfrm>
          <a:prstGeom prst="rect">
            <a:avLst/>
          </a:prstGeom>
        </p:spPr>
      </p:pic>
    </p:spTree>
    <p:extLst>
      <p:ext uri="{BB962C8B-B14F-4D97-AF65-F5344CB8AC3E}">
        <p14:creationId xmlns:p14="http://schemas.microsoft.com/office/powerpoint/2010/main" val="424963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3 </a:t>
            </a:r>
            <a:r>
              <a:rPr lang="fr-FR"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bibliography</a:t>
            </a:r>
            <a:r>
              <a:rPr lang="fr-FR"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formats</a:t>
            </a:r>
          </a:p>
        </p:txBody>
      </p:sp>
      <p:sp>
        <p:nvSpPr>
          <p:cNvPr id="3" name="Espace réservé du contenu 2">
            <a:extLst>
              <a:ext uri="{FF2B5EF4-FFF2-40B4-BE49-F238E27FC236}">
                <a16:creationId xmlns:a16="http://schemas.microsoft.com/office/drawing/2014/main" id="{82E1B221-0ACF-44C8-959E-2EFBB3252721}"/>
              </a:ext>
            </a:extLst>
          </p:cNvPr>
          <p:cNvSpPr>
            <a:spLocks noGrp="1"/>
          </p:cNvSpPr>
          <p:nvPr>
            <p:ph idx="1"/>
          </p:nvPr>
        </p:nvSpPr>
        <p:spPr/>
        <p:txBody>
          <a:bodyPr/>
          <a:lstStyle/>
          <a:p>
            <a:pPr>
              <a:lnSpc>
                <a:spcPct val="200000"/>
              </a:lnSpc>
            </a:pPr>
            <a:r>
              <a:rPr lang="en-US" spc="200" dirty="0">
                <a:latin typeface="Verdana" panose="020B0604030504040204" pitchFamily="34" charset="0"/>
                <a:ea typeface="Verdana" panose="020B0604030504040204" pitchFamily="34" charset="0"/>
                <a:cs typeface="Verdana" panose="020B0604030504040204" pitchFamily="34" charset="0"/>
              </a:rPr>
              <a:t>The name and date format
The numeric format
The running notes format</a:t>
            </a:r>
            <a:endParaRPr lang="fr-FR" dirty="0"/>
          </a:p>
        </p:txBody>
      </p:sp>
      <p:sp>
        <p:nvSpPr>
          <p:cNvPr id="5" name="Espace réservé du numéro de diapositive 4">
            <a:extLst>
              <a:ext uri="{FF2B5EF4-FFF2-40B4-BE49-F238E27FC236}">
                <a16:creationId xmlns:a16="http://schemas.microsoft.com/office/drawing/2014/main" id="{E8DE460F-A3F7-4FE3-99D5-282EBD945824}"/>
              </a:ext>
            </a:extLst>
          </p:cNvPr>
          <p:cNvSpPr>
            <a:spLocks noGrp="1"/>
          </p:cNvSpPr>
          <p:nvPr>
            <p:ph type="sldNum" sz="quarter" idx="12"/>
          </p:nvPr>
        </p:nvSpPr>
        <p:spPr/>
        <p:txBody>
          <a:bodyPr/>
          <a:lstStyle/>
          <a:p>
            <a:fld id="{FACE9844-F3DD-493B-9B83-349F5E828321}" type="slidenum">
              <a:rPr lang="fr-FR" smtClean="0"/>
              <a:t>5</a:t>
            </a:fld>
            <a:endParaRPr lang="fr-FR"/>
          </a:p>
        </p:txBody>
      </p:sp>
    </p:spTree>
    <p:extLst>
      <p:ext uri="{BB962C8B-B14F-4D97-AF65-F5344CB8AC3E}">
        <p14:creationId xmlns:p14="http://schemas.microsoft.com/office/powerpoint/2010/main" val="342961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The name and date (</a:t>
            </a:r>
            <a:r>
              <a:rPr lang="en-US"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eg</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APA)</a:t>
            </a:r>
          </a:p>
        </p:txBody>
      </p:sp>
      <p:sp>
        <p:nvSpPr>
          <p:cNvPr id="4" name="Espace réservé du contenu 3">
            <a:extLst>
              <a:ext uri="{FF2B5EF4-FFF2-40B4-BE49-F238E27FC236}">
                <a16:creationId xmlns:a16="http://schemas.microsoft.com/office/drawing/2014/main" id="{31F9D112-D60C-418F-BEEF-ABB0AD4D821B}"/>
              </a:ext>
            </a:extLst>
          </p:cNvPr>
          <p:cNvSpPr>
            <a:spLocks noGrp="1"/>
          </p:cNvSpPr>
          <p:nvPr>
            <p:ph idx="1"/>
          </p:nvPr>
        </p:nvSpPr>
        <p:spPr>
          <a:xfrm>
            <a:off x="244434" y="1652215"/>
            <a:ext cx="11602126" cy="2106193"/>
          </a:xfrm>
        </p:spPr>
        <p:txBody>
          <a:bodyPr>
            <a:normAutofit fontScale="92500" lnSpcReduction="20000"/>
          </a:bodyPr>
          <a:lstStyle/>
          <a:p>
            <a:pPr marL="0" indent="0">
              <a:lnSpc>
                <a:spcPct val="150000"/>
              </a:lnSpc>
              <a:buNone/>
            </a:pPr>
            <a:r>
              <a:rPr lang="en-US" spc="200" dirty="0">
                <a:latin typeface="Verdana" panose="020B0604030504040204" pitchFamily="34" charset="0"/>
                <a:ea typeface="Verdana" panose="020B0604030504040204" pitchFamily="34" charset="0"/>
                <a:cs typeface="Times New Roman" panose="02020603050405020304" pitchFamily="18" charset="0"/>
              </a:rPr>
              <a:t>The name of the author and the date (Rondeau, 2019) are found in the body of the text, and the bibliography is presented in alphabetical order by author (Chartier et al., 2007).</a:t>
            </a:r>
            <a:endParaRPr lang="fr-FR" dirty="0">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A0255B73-1F06-4386-8045-CA4556161B93}"/>
              </a:ext>
            </a:extLst>
          </p:cNvPr>
          <p:cNvSpPr txBox="1"/>
          <p:nvPr/>
        </p:nvSpPr>
        <p:spPr>
          <a:xfrm>
            <a:off x="576333" y="3758408"/>
            <a:ext cx="10938328" cy="2734467"/>
          </a:xfrm>
          <a:prstGeom prst="rect">
            <a:avLst/>
          </a:prstGeom>
          <a:noFill/>
        </p:spPr>
        <p:txBody>
          <a:bodyPr wrap="square" rtlCol="0">
            <a:spAutoFit/>
          </a:bodyPr>
          <a:lstStyle/>
          <a:p>
            <a:pPr>
              <a:lnSpc>
                <a:spcPct val="150000"/>
              </a:lnSpc>
              <a:spcAft>
                <a:spcPts val="800"/>
              </a:spcAft>
            </a:pPr>
            <a:r>
              <a:rPr lang="fr-FR" sz="1800" b="1" spc="200" dirty="0">
                <a:effectLst/>
                <a:latin typeface="Verdana" panose="020B0604030504040204" pitchFamily="34" charset="0"/>
                <a:ea typeface="Verdana" panose="020B0604030504040204" pitchFamily="34" charset="0"/>
                <a:cs typeface="Times New Roman" panose="02020603050405020304" pitchFamily="18" charset="0"/>
              </a:rPr>
              <a:t>Bibliographie</a:t>
            </a:r>
          </a:p>
          <a:p>
            <a:pPr>
              <a:lnSpc>
                <a:spcPct val="150000"/>
              </a:lnSpc>
              <a:spcAft>
                <a:spcPts val="800"/>
              </a:spcAft>
            </a:pPr>
            <a:r>
              <a:rPr lang="fr-FR" sz="1800" spc="200" dirty="0">
                <a:effectLst/>
                <a:latin typeface="Verdana" panose="020B0604030504040204" pitchFamily="34" charset="0"/>
                <a:ea typeface="Verdana" panose="020B0604030504040204" pitchFamily="34" charset="0"/>
                <a:cs typeface="Calibri" panose="020F0502020204030204" pitchFamily="34" charset="0"/>
              </a:rPr>
              <a:t>Chartier, J.-P., Pedinielli, J.-L., &amp; Barthélémy, S., Collab. (2007). </a:t>
            </a:r>
            <a:r>
              <a:rPr lang="fr-FR" sz="1800" i="1" spc="200" dirty="0">
                <a:effectLst/>
                <a:latin typeface="Verdana" panose="020B0604030504040204" pitchFamily="34" charset="0"/>
                <a:ea typeface="Verdana" panose="020B0604030504040204" pitchFamily="34" charset="0"/>
                <a:cs typeface="Calibri" panose="020F0502020204030204" pitchFamily="34" charset="0"/>
              </a:rPr>
              <a:t>Psychologie : Commencez avec les meilleurs professeurs</a:t>
            </a:r>
            <a:r>
              <a:rPr lang="fr-FR" sz="1800" spc="200" dirty="0">
                <a:effectLst/>
                <a:latin typeface="Verdana" panose="020B0604030504040204" pitchFamily="34" charset="0"/>
                <a:ea typeface="Verdana" panose="020B0604030504040204" pitchFamily="34" charset="0"/>
                <a:cs typeface="Calibri" panose="020F0502020204030204" pitchFamily="34" charset="0"/>
              </a:rPr>
              <a:t>. Eyrolles.</a:t>
            </a:r>
            <a:endParaRPr lang="fr-FR" sz="1800" spc="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800"/>
              </a:spcAft>
            </a:pPr>
            <a:r>
              <a:rPr lang="fr-FR" sz="1800" spc="200" dirty="0">
                <a:effectLst/>
                <a:latin typeface="Verdana" panose="020B0604030504040204" pitchFamily="34" charset="0"/>
                <a:ea typeface="Verdana" panose="020B0604030504040204" pitchFamily="34" charset="0"/>
                <a:cs typeface="Calibri" panose="020F0502020204030204" pitchFamily="34" charset="0"/>
              </a:rPr>
              <a:t>Rondeau, E.-L. (2019). Activités en pédagogie universitaire adressées aux bibliothécaires-formateurs québécois. </a:t>
            </a:r>
            <a:r>
              <a:rPr lang="fr-FR" sz="1800" i="1" spc="200" dirty="0">
                <a:effectLst/>
                <a:latin typeface="Verdana" panose="020B0604030504040204" pitchFamily="34" charset="0"/>
                <a:ea typeface="Verdana" panose="020B0604030504040204" pitchFamily="34" charset="0"/>
                <a:cs typeface="Calibri" panose="020F0502020204030204" pitchFamily="34" charset="0"/>
              </a:rPr>
              <a:t>Partnership: The Canadian Journal of Library and Information</a:t>
            </a:r>
            <a:r>
              <a:rPr lang="fr-FR" sz="1800" spc="200" dirty="0">
                <a:effectLst/>
                <a:latin typeface="Verdana" panose="020B0604030504040204" pitchFamily="34" charset="0"/>
                <a:ea typeface="Verdana" panose="020B0604030504040204" pitchFamily="34" charset="0"/>
                <a:cs typeface="Calibri" panose="020F0502020204030204" pitchFamily="34" charset="0"/>
              </a:rPr>
              <a:t>, </a:t>
            </a:r>
            <a:r>
              <a:rPr lang="fr-FR" sz="1800" i="1" spc="200" dirty="0">
                <a:effectLst/>
                <a:latin typeface="Verdana" panose="020B0604030504040204" pitchFamily="34" charset="0"/>
                <a:ea typeface="Verdana" panose="020B0604030504040204" pitchFamily="34" charset="0"/>
                <a:cs typeface="Calibri" panose="020F0502020204030204" pitchFamily="34" charset="0"/>
              </a:rPr>
              <a:t>14</a:t>
            </a:r>
            <a:r>
              <a:rPr lang="fr-FR" sz="1800" spc="200" dirty="0">
                <a:effectLst/>
                <a:latin typeface="Verdana" panose="020B0604030504040204" pitchFamily="34" charset="0"/>
                <a:ea typeface="Verdana" panose="020B0604030504040204" pitchFamily="34" charset="0"/>
                <a:cs typeface="Calibri" panose="020F0502020204030204" pitchFamily="34" charset="0"/>
              </a:rPr>
              <a:t>(1). </a:t>
            </a:r>
            <a:endParaRPr lang="fr-FR" sz="1800" spc="2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Espace réservé du numéro de diapositive 5">
            <a:extLst>
              <a:ext uri="{FF2B5EF4-FFF2-40B4-BE49-F238E27FC236}">
                <a16:creationId xmlns:a16="http://schemas.microsoft.com/office/drawing/2014/main" id="{1E638840-24B9-40B5-90B3-D872A2A44F74}"/>
              </a:ext>
            </a:extLst>
          </p:cNvPr>
          <p:cNvSpPr>
            <a:spLocks noGrp="1"/>
          </p:cNvSpPr>
          <p:nvPr>
            <p:ph type="sldNum" sz="quarter" idx="12"/>
          </p:nvPr>
        </p:nvSpPr>
        <p:spPr/>
        <p:txBody>
          <a:bodyPr/>
          <a:lstStyle/>
          <a:p>
            <a:fld id="{FACE9844-F3DD-493B-9B83-349F5E828321}" type="slidenum">
              <a:rPr lang="fr-FR" smtClean="0"/>
              <a:t>6</a:t>
            </a:fld>
            <a:endParaRPr lang="fr-FR"/>
          </a:p>
        </p:txBody>
      </p:sp>
    </p:spTree>
    <p:extLst>
      <p:ext uri="{BB962C8B-B14F-4D97-AF65-F5344CB8AC3E}">
        <p14:creationId xmlns:p14="http://schemas.microsoft.com/office/powerpoint/2010/main" val="176569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49" y="367794"/>
            <a:ext cx="10515600" cy="1325563"/>
          </a:xfrm>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The running notes</a:t>
            </a:r>
            <a:b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r>
              <a:rPr lang="en-US"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eg</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Chicago 1/2)</a:t>
            </a:r>
          </a:p>
        </p:txBody>
      </p:sp>
      <p:sp>
        <p:nvSpPr>
          <p:cNvPr id="4" name="Espace réservé du contenu 3">
            <a:extLst>
              <a:ext uri="{FF2B5EF4-FFF2-40B4-BE49-F238E27FC236}">
                <a16:creationId xmlns:a16="http://schemas.microsoft.com/office/drawing/2014/main" id="{31F9D112-D60C-418F-BEEF-ABB0AD4D821B}"/>
              </a:ext>
            </a:extLst>
          </p:cNvPr>
          <p:cNvSpPr>
            <a:spLocks noGrp="1"/>
          </p:cNvSpPr>
          <p:nvPr>
            <p:ph sz="half" idx="1"/>
          </p:nvPr>
        </p:nvSpPr>
        <p:spPr>
          <a:xfrm>
            <a:off x="128649" y="2416119"/>
            <a:ext cx="11934702" cy="1713221"/>
          </a:xfrm>
        </p:spPr>
        <p:txBody>
          <a:bodyPr>
            <a:normAutofit fontScale="32500" lnSpcReduction="20000"/>
          </a:bodyPr>
          <a:lstStyle/>
          <a:p>
            <a:pPr marL="0" indent="0">
              <a:lnSpc>
                <a:spcPct val="150000"/>
              </a:lnSpc>
              <a:spcAft>
                <a:spcPts val="800"/>
              </a:spcAft>
              <a:buNone/>
            </a:pPr>
            <a:r>
              <a:rPr lang="en-US" sz="7400" spc="200" dirty="0">
                <a:latin typeface="Verdana" panose="020B0604030504040204" pitchFamily="34" charset="0"/>
                <a:ea typeface="Verdana" panose="020B0604030504040204" pitchFamily="34" charset="0"/>
                <a:cs typeface="Times New Roman" panose="02020603050405020304" pitchFamily="18" charset="0"/>
              </a:rPr>
              <a:t>In the running notes, I find the number of the note in the text</a:t>
            </a:r>
            <a:r>
              <a:rPr lang="fr-FR" sz="7400" spc="200" baseline="30000" dirty="0">
                <a:effectLst/>
                <a:latin typeface="Verdana" panose="020B0604030504040204" pitchFamily="34" charset="0"/>
                <a:ea typeface="Verdana" panose="020B0604030504040204" pitchFamily="34" charset="0"/>
                <a:cs typeface="Times New Roman" panose="02020603050405020304" pitchFamily="18" charset="0"/>
              </a:rPr>
              <a:t>1</a:t>
            </a:r>
            <a:r>
              <a:rPr lang="en-US" sz="7400" spc="200" dirty="0">
                <a:latin typeface="Verdana" panose="020B0604030504040204" pitchFamily="34" charset="0"/>
                <a:ea typeface="Verdana" panose="020B0604030504040204" pitchFamily="34" charset="0"/>
                <a:cs typeface="Times New Roman" panose="02020603050405020304" pitchFamily="18" charset="0"/>
              </a:rPr>
              <a:t> and a footnote at the end of the page, chapter or book. The bibliography is presented in alphabetical order by author</a:t>
            </a:r>
            <a:r>
              <a:rPr lang="fr-FR" sz="8000" spc="200" baseline="30000" dirty="0">
                <a:effectLst/>
                <a:latin typeface="Verdana" panose="020B0604030504040204" pitchFamily="34" charset="0"/>
                <a:ea typeface="Verdana" panose="020B0604030504040204" pitchFamily="34" charset="0"/>
                <a:cs typeface="Times New Roman" panose="02020603050405020304" pitchFamily="18" charset="0"/>
              </a:rPr>
              <a:t>2</a:t>
            </a:r>
            <a:r>
              <a:rPr lang="en-US" sz="7400" spc="200" dirty="0">
                <a:latin typeface="Verdana" panose="020B0604030504040204" pitchFamily="34" charset="0"/>
                <a:ea typeface="Verdana" panose="020B0604030504040204" pitchFamily="34" charset="0"/>
                <a:cs typeface="Times New Roman" panose="02020603050405020304" pitchFamily="18" charset="0"/>
              </a:rPr>
              <a:t>.</a:t>
            </a:r>
            <a:r>
              <a:rPr lang="fr-FR" sz="7400" spc="200" dirty="0">
                <a:effectLst/>
                <a:latin typeface="Verdana" panose="020B0604030504040204" pitchFamily="34" charset="0"/>
                <a:ea typeface="Verdana" panose="020B0604030504040204" pitchFamily="34" charset="0"/>
                <a:cs typeface="Times New Roman" panose="02020603050405020304" pitchFamily="18" charset="0"/>
              </a:rPr>
              <a:t> </a:t>
            </a:r>
          </a:p>
          <a:p>
            <a:endParaRPr lang="fr-FR" dirty="0"/>
          </a:p>
        </p:txBody>
      </p:sp>
      <p:sp>
        <p:nvSpPr>
          <p:cNvPr id="6" name="Espace réservé du numéro de diapositive 5">
            <a:extLst>
              <a:ext uri="{FF2B5EF4-FFF2-40B4-BE49-F238E27FC236}">
                <a16:creationId xmlns:a16="http://schemas.microsoft.com/office/drawing/2014/main" id="{367FD411-F95C-4A97-BCE7-C99F7F0BC2E6}"/>
              </a:ext>
            </a:extLst>
          </p:cNvPr>
          <p:cNvSpPr>
            <a:spLocks noGrp="1"/>
          </p:cNvSpPr>
          <p:nvPr>
            <p:ph type="sldNum" sz="quarter" idx="12"/>
          </p:nvPr>
        </p:nvSpPr>
        <p:spPr/>
        <p:txBody>
          <a:bodyPr/>
          <a:lstStyle/>
          <a:p>
            <a:fld id="{FACE9844-F3DD-493B-9B83-349F5E828321}" type="slidenum">
              <a:rPr lang="fr-FR" smtClean="0"/>
              <a:t>7</a:t>
            </a:fld>
            <a:endParaRPr lang="fr-FR"/>
          </a:p>
        </p:txBody>
      </p:sp>
      <p:sp>
        <p:nvSpPr>
          <p:cNvPr id="7" name="Espace réservé du contenu 6">
            <a:extLst>
              <a:ext uri="{FF2B5EF4-FFF2-40B4-BE49-F238E27FC236}">
                <a16:creationId xmlns:a16="http://schemas.microsoft.com/office/drawing/2014/main" id="{A1B4F184-3C59-A92C-7C68-2AB61A07B919}"/>
              </a:ext>
            </a:extLst>
          </p:cNvPr>
          <p:cNvSpPr>
            <a:spLocks noGrp="1"/>
          </p:cNvSpPr>
          <p:nvPr>
            <p:ph sz="half" idx="2"/>
          </p:nvPr>
        </p:nvSpPr>
        <p:spPr>
          <a:xfrm>
            <a:off x="128649" y="4871677"/>
            <a:ext cx="11745687" cy="1556832"/>
          </a:xfrm>
        </p:spPr>
        <p:txBody>
          <a:bodyPr>
            <a:noAutofit/>
          </a:bodyPr>
          <a:lstStyle/>
          <a:p>
            <a:pPr marL="0" indent="0">
              <a:lnSpc>
                <a:spcPct val="150000"/>
              </a:lnSpc>
              <a:buNone/>
            </a:pPr>
            <a:r>
              <a:rPr lang="fr-FR" sz="1800" spc="200" baseline="30000" dirty="0">
                <a:effectLst/>
                <a:latin typeface="Verdana" panose="020B0604030504040204" pitchFamily="34" charset="0"/>
                <a:ea typeface="Verdana" panose="020B0604030504040204" pitchFamily="34" charset="0"/>
                <a:cs typeface="Calibri" panose="020F0502020204030204" pitchFamily="34" charset="0"/>
              </a:rPr>
              <a:t>1</a:t>
            </a:r>
            <a:r>
              <a:rPr lang="fr-FR" sz="1800" spc="200" dirty="0">
                <a:effectLst/>
                <a:latin typeface="Verdana" panose="020B0604030504040204" pitchFamily="34" charset="0"/>
                <a:ea typeface="Verdana" panose="020B0604030504040204" pitchFamily="34" charset="0"/>
                <a:cs typeface="Calibri" panose="020F0502020204030204" pitchFamily="34" charset="0"/>
              </a:rPr>
              <a:t> Rondeau, « Activités en pédagogie universitaire adressées aux bibliothécaires-formateurs québécois ».</a:t>
            </a:r>
            <a:endParaRPr lang="fr-FR" sz="1800" spc="2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50000"/>
              </a:lnSpc>
              <a:buNone/>
            </a:pPr>
            <a:r>
              <a:rPr lang="fr-FR" sz="1800" spc="200" baseline="30000" dirty="0">
                <a:effectLst/>
                <a:latin typeface="Verdana" panose="020B0604030504040204" pitchFamily="34" charset="0"/>
                <a:ea typeface="Verdana" panose="020B0604030504040204" pitchFamily="34" charset="0"/>
                <a:cs typeface="Calibri" panose="020F0502020204030204" pitchFamily="34" charset="0"/>
              </a:rPr>
              <a:t>2</a:t>
            </a:r>
            <a:r>
              <a:rPr lang="fr-FR" sz="1800" spc="200" dirty="0">
                <a:effectLst/>
                <a:latin typeface="Verdana" panose="020B0604030504040204" pitchFamily="34" charset="0"/>
                <a:ea typeface="Verdana" panose="020B0604030504040204" pitchFamily="34" charset="0"/>
                <a:cs typeface="Calibri" panose="020F0502020204030204" pitchFamily="34" charset="0"/>
              </a:rPr>
              <a:t> Chartier, Pedinielli, et Barthélémy, </a:t>
            </a:r>
            <a:r>
              <a:rPr lang="fr-FR" sz="1800" i="1" spc="200" dirty="0">
                <a:effectLst/>
                <a:latin typeface="Verdana" panose="020B0604030504040204" pitchFamily="34" charset="0"/>
                <a:ea typeface="Verdana" panose="020B0604030504040204" pitchFamily="34" charset="0"/>
                <a:cs typeface="Calibri" panose="020F0502020204030204" pitchFamily="34" charset="0"/>
              </a:rPr>
              <a:t>Psychologie [Texte imprimé]</a:t>
            </a:r>
            <a:r>
              <a:rPr lang="fr-FR" sz="1800" spc="200" dirty="0">
                <a:effectLst/>
                <a:latin typeface="Verdana" panose="020B0604030504040204" pitchFamily="34" charset="0"/>
                <a:ea typeface="Verdana" panose="020B0604030504040204" pitchFamily="34" charset="0"/>
                <a:cs typeface="Calibri" panose="020F0502020204030204" pitchFamily="34" charset="0"/>
              </a:rPr>
              <a:t>.</a:t>
            </a:r>
            <a:endParaRPr lang="fr-F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8519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86" y="412542"/>
            <a:ext cx="10515600" cy="1325563"/>
          </a:xfrm>
          <a:prstGeom prst="rect">
            <a:avLst/>
          </a:prstGeom>
        </p:spPr>
        <p:txBody>
          <a:bodyPr>
            <a:normAutofit/>
          </a:bodyPr>
          <a:lstStyle/>
          <a:p>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The running notes</a:t>
            </a:r>
            <a:b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b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r>
              <a:rPr lang="en-US"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eg</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Chicago 2/2)</a:t>
            </a:r>
          </a:p>
        </p:txBody>
      </p:sp>
      <p:sp>
        <p:nvSpPr>
          <p:cNvPr id="6" name="Espace réservé du numéro de diapositive 5">
            <a:extLst>
              <a:ext uri="{FF2B5EF4-FFF2-40B4-BE49-F238E27FC236}">
                <a16:creationId xmlns:a16="http://schemas.microsoft.com/office/drawing/2014/main" id="{367FD411-F95C-4A97-BCE7-C99F7F0BC2E6}"/>
              </a:ext>
            </a:extLst>
          </p:cNvPr>
          <p:cNvSpPr>
            <a:spLocks noGrp="1"/>
          </p:cNvSpPr>
          <p:nvPr>
            <p:ph type="sldNum" sz="quarter" idx="12"/>
          </p:nvPr>
        </p:nvSpPr>
        <p:spPr/>
        <p:txBody>
          <a:bodyPr/>
          <a:lstStyle/>
          <a:p>
            <a:fld id="{FACE9844-F3DD-493B-9B83-349F5E828321}" type="slidenum">
              <a:rPr lang="fr-FR" smtClean="0"/>
              <a:t>8</a:t>
            </a:fld>
            <a:endParaRPr lang="fr-FR"/>
          </a:p>
        </p:txBody>
      </p:sp>
      <p:sp>
        <p:nvSpPr>
          <p:cNvPr id="8" name="ZoneTexte 7">
            <a:extLst>
              <a:ext uri="{FF2B5EF4-FFF2-40B4-BE49-F238E27FC236}">
                <a16:creationId xmlns:a16="http://schemas.microsoft.com/office/drawing/2014/main" id="{0D2440E7-D1CE-8960-2A37-76E5CB3FCA80}"/>
              </a:ext>
            </a:extLst>
          </p:cNvPr>
          <p:cNvSpPr txBox="1"/>
          <p:nvPr/>
        </p:nvSpPr>
        <p:spPr>
          <a:xfrm>
            <a:off x="264571" y="2121883"/>
            <a:ext cx="11798120" cy="3466911"/>
          </a:xfrm>
          <a:prstGeom prst="rect">
            <a:avLst/>
          </a:prstGeom>
          <a:noFill/>
        </p:spPr>
        <p:txBody>
          <a:bodyPr wrap="square" rtlCol="0">
            <a:spAutoFit/>
          </a:bodyPr>
          <a:lstStyle/>
          <a:p>
            <a:pPr>
              <a:lnSpc>
                <a:spcPct val="150000"/>
              </a:lnSpc>
              <a:spcAft>
                <a:spcPts val="800"/>
              </a:spcAft>
            </a:pPr>
            <a:r>
              <a:rPr lang="fr-FR" sz="2000" b="1" spc="200" dirty="0">
                <a:effectLst/>
                <a:latin typeface="Verdana" panose="020B0604030504040204" pitchFamily="34" charset="0"/>
                <a:ea typeface="Verdana" panose="020B0604030504040204" pitchFamily="34" charset="0"/>
                <a:cs typeface="Times New Roman" panose="02020603050405020304" pitchFamily="18" charset="0"/>
              </a:rPr>
              <a:t>Bibliographie</a:t>
            </a:r>
          </a:p>
          <a:p>
            <a:pPr>
              <a:lnSpc>
                <a:spcPct val="150000"/>
              </a:lnSpc>
              <a:spcAft>
                <a:spcPts val="800"/>
              </a:spcAft>
            </a:pPr>
            <a:r>
              <a:rPr lang="fr-FR" sz="2000" spc="200" dirty="0">
                <a:effectLst/>
                <a:latin typeface="Verdana" panose="020B0604030504040204" pitchFamily="34" charset="0"/>
                <a:ea typeface="Verdana" panose="020B0604030504040204" pitchFamily="34" charset="0"/>
                <a:cs typeface="Calibri" panose="020F0502020204030204" pitchFamily="34" charset="0"/>
              </a:rPr>
              <a:t>Chartier, Jean-Pierre, Jean-Louis Pedinielli, et Sophie Barthélémy Collab. </a:t>
            </a:r>
            <a:r>
              <a:rPr lang="fr-FR" sz="2000" i="1" spc="200" dirty="0">
                <a:effectLst/>
                <a:latin typeface="Verdana" panose="020B0604030504040204" pitchFamily="34" charset="0"/>
                <a:ea typeface="Verdana" panose="020B0604030504040204" pitchFamily="34" charset="0"/>
                <a:cs typeface="Calibri" panose="020F0502020204030204" pitchFamily="34" charset="0"/>
              </a:rPr>
              <a:t>Psychologie  : commencez avec les meilleurs professeurs</a:t>
            </a:r>
            <a:r>
              <a:rPr lang="fr-FR" sz="2000" spc="200" dirty="0">
                <a:effectLst/>
                <a:latin typeface="Verdana" panose="020B0604030504040204" pitchFamily="34" charset="0"/>
                <a:ea typeface="Verdana" panose="020B0604030504040204" pitchFamily="34" charset="0"/>
                <a:cs typeface="Calibri" panose="020F0502020204030204" pitchFamily="34" charset="0"/>
              </a:rPr>
              <a:t>. Mention. Paris: Eyrolles, 2007.</a:t>
            </a:r>
            <a:endParaRPr lang="fr-FR" sz="2000" spc="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800"/>
              </a:spcAft>
            </a:pPr>
            <a:r>
              <a:rPr lang="fr-FR" sz="2000" spc="200" dirty="0">
                <a:effectLst/>
                <a:latin typeface="Verdana" panose="020B0604030504040204" pitchFamily="34" charset="0"/>
                <a:ea typeface="Verdana" panose="020B0604030504040204" pitchFamily="34" charset="0"/>
                <a:cs typeface="Calibri" panose="020F0502020204030204" pitchFamily="34" charset="0"/>
              </a:rPr>
              <a:t>Rondeau, </a:t>
            </a:r>
            <a:r>
              <a:rPr lang="fr-FR" sz="2000" spc="200" dirty="0" err="1">
                <a:effectLst/>
                <a:latin typeface="Verdana" panose="020B0604030504040204" pitchFamily="34" charset="0"/>
                <a:ea typeface="Verdana" panose="020B0604030504040204" pitchFamily="34" charset="0"/>
                <a:cs typeface="Calibri" panose="020F0502020204030204" pitchFamily="34" charset="0"/>
              </a:rPr>
              <a:t>Eve-Lyne</a:t>
            </a:r>
            <a:r>
              <a:rPr lang="fr-FR" sz="2000" spc="200" dirty="0">
                <a:effectLst/>
                <a:latin typeface="Verdana" panose="020B0604030504040204" pitchFamily="34" charset="0"/>
                <a:ea typeface="Verdana" panose="020B0604030504040204" pitchFamily="34" charset="0"/>
                <a:cs typeface="Calibri" panose="020F0502020204030204" pitchFamily="34" charset="0"/>
              </a:rPr>
              <a:t>. « Activités en pédagogie universitaire adressées aux bibliothécaires-formateurs québécois ». </a:t>
            </a:r>
            <a:r>
              <a:rPr lang="fr-FR" sz="2000" i="1" spc="200" dirty="0">
                <a:effectLst/>
                <a:latin typeface="Verdana" panose="020B0604030504040204" pitchFamily="34" charset="0"/>
                <a:ea typeface="Verdana" panose="020B0604030504040204" pitchFamily="34" charset="0"/>
                <a:cs typeface="Calibri" panose="020F0502020204030204" pitchFamily="34" charset="0"/>
              </a:rPr>
              <a:t>Partnership: The Canadian Journal of Library and Information</a:t>
            </a:r>
            <a:r>
              <a:rPr lang="fr-FR" sz="2000" spc="200" dirty="0">
                <a:effectLst/>
                <a:latin typeface="Verdana" panose="020B0604030504040204" pitchFamily="34" charset="0"/>
                <a:ea typeface="Verdana" panose="020B0604030504040204" pitchFamily="34" charset="0"/>
                <a:cs typeface="Calibri" panose="020F0502020204030204" pitchFamily="34" charset="0"/>
              </a:rPr>
              <a:t> 14, n</a:t>
            </a:r>
            <a:r>
              <a:rPr lang="fr-FR" sz="2000" spc="200" baseline="30000" dirty="0">
                <a:effectLst/>
                <a:latin typeface="Verdana" panose="020B0604030504040204" pitchFamily="34" charset="0"/>
                <a:ea typeface="Verdana" panose="020B0604030504040204" pitchFamily="34" charset="0"/>
                <a:cs typeface="Calibri" panose="020F0502020204030204" pitchFamily="34" charset="0"/>
              </a:rPr>
              <a:t>o</a:t>
            </a:r>
            <a:r>
              <a:rPr lang="fr-FR" sz="2000" spc="200" dirty="0">
                <a:effectLst/>
                <a:latin typeface="Verdana" panose="020B0604030504040204" pitchFamily="34" charset="0"/>
                <a:ea typeface="Verdana" panose="020B0604030504040204" pitchFamily="34" charset="0"/>
                <a:cs typeface="Calibri" panose="020F0502020204030204" pitchFamily="34" charset="0"/>
              </a:rPr>
              <a:t> 1 (25 juillet 2019).</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078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FR" sz="4000" b="1" spc="200" dirty="0" err="1">
                <a:solidFill>
                  <a:srgbClr val="202C41"/>
                </a:solidFill>
                <a:latin typeface="Verdana" panose="020B0604030504040204" pitchFamily="34" charset="0"/>
                <a:ea typeface="Verdana" panose="020B0604030504040204" pitchFamily="34" charset="0"/>
              </a:rPr>
              <a:t>Numeric</a:t>
            </a:r>
            <a:r>
              <a:rPr lang="fr-FR" sz="4000" b="1" spc="200" dirty="0">
                <a:solidFill>
                  <a:srgbClr val="202C41"/>
                </a:solidFill>
                <a:latin typeface="Verdana" panose="020B0604030504040204" pitchFamily="34" charset="0"/>
                <a:ea typeface="Verdana" panose="020B0604030504040204" pitchFamily="34" charset="0"/>
              </a:rPr>
              <a:t> </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a:t>
            </a:r>
            <a:r>
              <a:rPr lang="en-US" sz="4000" b="1" spc="200" dirty="0" err="1">
                <a:solidFill>
                  <a:srgbClr val="202C41"/>
                </a:solidFill>
                <a:latin typeface="Verdana" panose="020B0604030504040204" pitchFamily="34" charset="0"/>
                <a:ea typeface="Verdana" panose="020B0604030504040204" pitchFamily="34" charset="0"/>
                <a:cs typeface="Verdana" panose="020B0604030504040204" pitchFamily="34" charset="0"/>
              </a:rPr>
              <a:t>eg</a:t>
            </a:r>
            <a:r>
              <a:rPr lang="en-US" sz="4000" b="1" spc="200" dirty="0">
                <a:solidFill>
                  <a:srgbClr val="202C41"/>
                </a:solidFill>
                <a:latin typeface="Verdana" panose="020B0604030504040204" pitchFamily="34" charset="0"/>
                <a:ea typeface="Verdana" panose="020B0604030504040204" pitchFamily="34" charset="0"/>
                <a:cs typeface="Verdana" panose="020B0604030504040204" pitchFamily="34" charset="0"/>
              </a:rPr>
              <a:t> ACS)</a:t>
            </a:r>
          </a:p>
        </p:txBody>
      </p:sp>
      <p:sp>
        <p:nvSpPr>
          <p:cNvPr id="3" name="Espace réservé du contenu 2">
            <a:extLst>
              <a:ext uri="{FF2B5EF4-FFF2-40B4-BE49-F238E27FC236}">
                <a16:creationId xmlns:a16="http://schemas.microsoft.com/office/drawing/2014/main" id="{6F93C4D7-1FF6-4B15-AF07-63AB600D5520}"/>
              </a:ext>
            </a:extLst>
          </p:cNvPr>
          <p:cNvSpPr>
            <a:spLocks noGrp="1"/>
          </p:cNvSpPr>
          <p:nvPr>
            <p:ph idx="1"/>
          </p:nvPr>
        </p:nvSpPr>
        <p:spPr>
          <a:xfrm>
            <a:off x="185538" y="1575125"/>
            <a:ext cx="11820923" cy="2140319"/>
          </a:xfrm>
        </p:spPr>
        <p:txBody>
          <a:bodyPr>
            <a:normAutofit/>
          </a:bodyPr>
          <a:lstStyle/>
          <a:p>
            <a:pPr marL="0" indent="0">
              <a:lnSpc>
                <a:spcPct val="150000"/>
              </a:lnSpc>
              <a:buNone/>
            </a:pPr>
            <a:r>
              <a:rPr lang="en-US" spc="200" dirty="0">
                <a:latin typeface="Verdana" panose="020B0604030504040204" pitchFamily="34" charset="0"/>
                <a:ea typeface="Verdana" panose="020B0604030504040204" pitchFamily="34" charset="0"/>
                <a:cs typeface="Calibri" panose="020F0502020204030204" pitchFamily="34" charset="0"/>
              </a:rPr>
              <a:t>In the text, there is only a number. The bibliography is presented in numerical order according to the order of appearance of the references. </a:t>
            </a:r>
            <a:endParaRPr lang="fr-FR" dirty="0">
              <a:latin typeface="Verdana" panose="020B0604030504040204" pitchFamily="34" charset="0"/>
              <a:ea typeface="Verdana" panose="020B0604030504040204" pitchFamily="34" charset="0"/>
            </a:endParaRPr>
          </a:p>
        </p:txBody>
      </p:sp>
      <p:sp>
        <p:nvSpPr>
          <p:cNvPr id="5" name="TextBox 3">
            <a:extLst>
              <a:ext uri="{FF2B5EF4-FFF2-40B4-BE49-F238E27FC236}">
                <a16:creationId xmlns:a16="http://schemas.microsoft.com/office/drawing/2014/main" id="{A77B3897-1A41-43AE-8B83-2CA06F6C4196}"/>
              </a:ext>
            </a:extLst>
          </p:cNvPr>
          <p:cNvSpPr txBox="1"/>
          <p:nvPr/>
        </p:nvSpPr>
        <p:spPr>
          <a:xfrm>
            <a:off x="452237" y="3871937"/>
            <a:ext cx="11739763" cy="2693045"/>
          </a:xfrm>
          <a:prstGeom prst="rect">
            <a:avLst/>
          </a:prstGeom>
          <a:noFill/>
        </p:spPr>
        <p:txBody>
          <a:bodyPr wrap="square" rtlCol="0" anchor="t">
            <a:spAutoFit/>
          </a:bodyPr>
          <a:lstStyle/>
          <a:p>
            <a:pPr>
              <a:lnSpc>
                <a:spcPct val="150000"/>
              </a:lnSpc>
              <a:spcAft>
                <a:spcPts val="800"/>
              </a:spcAft>
            </a:pPr>
            <a:r>
              <a:rPr lang="fr-FR" sz="1800" b="1" spc="200" dirty="0">
                <a:effectLst/>
                <a:latin typeface="Verdana" panose="020B0604030504040204" pitchFamily="34" charset="0"/>
                <a:ea typeface="Verdana" panose="020B0604030504040204" pitchFamily="34" charset="0"/>
                <a:cs typeface="Times New Roman" panose="02020603050405020304" pitchFamily="18" charset="0"/>
              </a:rPr>
              <a:t>Bibliographie</a:t>
            </a:r>
          </a:p>
          <a:p>
            <a:pPr>
              <a:lnSpc>
                <a:spcPct val="150000"/>
              </a:lnSpc>
              <a:spcAft>
                <a:spcPts val="800"/>
              </a:spcAft>
            </a:pPr>
            <a:r>
              <a:rPr lang="fr-FR" sz="1800" spc="200" dirty="0">
                <a:effectLst/>
                <a:latin typeface="Verdana" panose="020B0604030504040204" pitchFamily="34" charset="0"/>
                <a:ea typeface="Verdana" panose="020B0604030504040204" pitchFamily="34" charset="0"/>
                <a:cs typeface="Calibri" panose="020F0502020204030204" pitchFamily="34" charset="0"/>
              </a:rPr>
              <a:t>(1)	Rondeau, E.-L. Activités en pédagogie universitaire adressées aux bibliothécaires-formateurs québécois. </a:t>
            </a:r>
            <a:r>
              <a:rPr lang="fr-FR" sz="1800" i="1" spc="200" dirty="0" err="1">
                <a:effectLst/>
                <a:latin typeface="Verdana" panose="020B0604030504040204" pitchFamily="34" charset="0"/>
                <a:ea typeface="Verdana" panose="020B0604030504040204" pitchFamily="34" charset="0"/>
                <a:cs typeface="Calibri" panose="020F0502020204030204" pitchFamily="34" charset="0"/>
              </a:rPr>
              <a:t>Partnersh</a:t>
            </a:r>
            <a:r>
              <a:rPr lang="fr-FR" sz="1800" i="1" spc="200" dirty="0">
                <a:effectLst/>
                <a:latin typeface="Verdana" panose="020B0604030504040204" pitchFamily="34" charset="0"/>
                <a:ea typeface="Verdana" panose="020B0604030504040204" pitchFamily="34" charset="0"/>
                <a:cs typeface="Calibri" panose="020F0502020204030204" pitchFamily="34" charset="0"/>
              </a:rPr>
              <a:t>. Can. J. </a:t>
            </a:r>
            <a:r>
              <a:rPr lang="fr-FR" sz="1800" i="1" spc="200" dirty="0" err="1">
                <a:effectLst/>
                <a:latin typeface="Verdana" panose="020B0604030504040204" pitchFamily="34" charset="0"/>
                <a:ea typeface="Verdana" panose="020B0604030504040204" pitchFamily="34" charset="0"/>
                <a:cs typeface="Calibri" panose="020F0502020204030204" pitchFamily="34" charset="0"/>
              </a:rPr>
              <a:t>Libr</a:t>
            </a:r>
            <a:r>
              <a:rPr lang="fr-FR" sz="1800" i="1" spc="200" dirty="0">
                <a:effectLst/>
                <a:latin typeface="Verdana" panose="020B0604030504040204" pitchFamily="34" charset="0"/>
                <a:ea typeface="Verdana" panose="020B0604030504040204" pitchFamily="34" charset="0"/>
                <a:cs typeface="Calibri" panose="020F0502020204030204" pitchFamily="34" charset="0"/>
              </a:rPr>
              <a:t>. Inf.</a:t>
            </a:r>
            <a:r>
              <a:rPr lang="fr-FR" sz="1800" spc="200" dirty="0">
                <a:effectLst/>
                <a:latin typeface="Verdana" panose="020B0604030504040204" pitchFamily="34" charset="0"/>
                <a:ea typeface="Verdana" panose="020B0604030504040204" pitchFamily="34" charset="0"/>
                <a:cs typeface="Calibri" panose="020F0502020204030204" pitchFamily="34" charset="0"/>
              </a:rPr>
              <a:t> 2019, </a:t>
            </a:r>
            <a:r>
              <a:rPr lang="fr-FR" sz="1800" i="1" spc="200" dirty="0">
                <a:effectLst/>
                <a:latin typeface="Verdana" panose="020B0604030504040204" pitchFamily="34" charset="0"/>
                <a:ea typeface="Verdana" panose="020B0604030504040204" pitchFamily="34" charset="0"/>
                <a:cs typeface="Calibri" panose="020F0502020204030204" pitchFamily="34" charset="0"/>
              </a:rPr>
              <a:t>14</a:t>
            </a:r>
            <a:r>
              <a:rPr lang="fr-FR" sz="1800" spc="200" dirty="0">
                <a:effectLst/>
                <a:latin typeface="Verdana" panose="020B0604030504040204" pitchFamily="34" charset="0"/>
                <a:ea typeface="Verdana" panose="020B0604030504040204" pitchFamily="34" charset="0"/>
                <a:cs typeface="Calibri" panose="020F0502020204030204" pitchFamily="34" charset="0"/>
              </a:rPr>
              <a:t> (1).</a:t>
            </a:r>
            <a:endParaRPr lang="fr-FR" sz="1800" spc="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50000"/>
              </a:lnSpc>
              <a:spcAft>
                <a:spcPts val="800"/>
              </a:spcAft>
            </a:pPr>
            <a:r>
              <a:rPr lang="fr-FR" sz="1800" spc="200" dirty="0">
                <a:effectLst/>
                <a:latin typeface="Verdana" panose="020B0604030504040204" pitchFamily="34" charset="0"/>
                <a:ea typeface="Verdana" panose="020B0604030504040204" pitchFamily="34" charset="0"/>
                <a:cs typeface="Calibri" panose="020F0502020204030204" pitchFamily="34" charset="0"/>
              </a:rPr>
              <a:t>(2)	Chartier, J.-P.; Pedinielli, J.-L.; Barthélémy, S., Collab. </a:t>
            </a:r>
            <a:r>
              <a:rPr lang="fr-FR" sz="1800" i="1" spc="200" dirty="0">
                <a:effectLst/>
                <a:latin typeface="Verdana" panose="020B0604030504040204" pitchFamily="34" charset="0"/>
                <a:ea typeface="Verdana" panose="020B0604030504040204" pitchFamily="34" charset="0"/>
                <a:cs typeface="Calibri" panose="020F0502020204030204" pitchFamily="34" charset="0"/>
              </a:rPr>
              <a:t>Psychologie  : Commencez Avec Les Meilleurs Professeurs</a:t>
            </a:r>
            <a:r>
              <a:rPr lang="fr-FR" sz="1800" spc="200" dirty="0">
                <a:effectLst/>
                <a:latin typeface="Verdana" panose="020B0604030504040204" pitchFamily="34" charset="0"/>
                <a:ea typeface="Verdana" panose="020B0604030504040204" pitchFamily="34" charset="0"/>
                <a:cs typeface="Calibri" panose="020F0502020204030204" pitchFamily="34" charset="0"/>
              </a:rPr>
              <a:t>; Mention; Eyrolles: Paris, 2007.</a:t>
            </a:r>
            <a:endParaRPr lang="en-US" sz="1400" spc="2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Espace réservé du numéro de diapositive 5">
            <a:extLst>
              <a:ext uri="{FF2B5EF4-FFF2-40B4-BE49-F238E27FC236}">
                <a16:creationId xmlns:a16="http://schemas.microsoft.com/office/drawing/2014/main" id="{657CB568-F896-40D8-BBC9-3F8BF745A22D}"/>
              </a:ext>
            </a:extLst>
          </p:cNvPr>
          <p:cNvSpPr>
            <a:spLocks noGrp="1"/>
          </p:cNvSpPr>
          <p:nvPr>
            <p:ph type="sldNum" sz="quarter" idx="12"/>
          </p:nvPr>
        </p:nvSpPr>
        <p:spPr/>
        <p:txBody>
          <a:bodyPr/>
          <a:lstStyle/>
          <a:p>
            <a:fld id="{FACE9844-F3DD-493B-9B83-349F5E828321}" type="slidenum">
              <a:rPr lang="fr-FR" smtClean="0"/>
              <a:t>9</a:t>
            </a:fld>
            <a:endParaRPr lang="fr-FR"/>
          </a:p>
        </p:txBody>
      </p:sp>
    </p:spTree>
    <p:extLst>
      <p:ext uri="{BB962C8B-B14F-4D97-AF65-F5344CB8AC3E}">
        <p14:creationId xmlns:p14="http://schemas.microsoft.com/office/powerpoint/2010/main" val="1506308091"/>
      </p:ext>
    </p:extLst>
  </p:cSld>
  <p:clrMapOvr>
    <a:masterClrMapping/>
  </p:clrMapOvr>
</p:sld>
</file>

<file path=ppt/theme/theme1.xml><?xml version="1.0" encoding="utf-8"?>
<a:theme xmlns:a="http://schemas.openxmlformats.org/drawingml/2006/main" name="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7">
      <a:dk1>
        <a:sysClr val="windowText" lastClr="000000"/>
      </a:dk1>
      <a:lt1>
        <a:sysClr val="window" lastClr="FFFFFF"/>
      </a:lt1>
      <a:dk2>
        <a:srgbClr val="3A3A3C"/>
      </a:dk2>
      <a:lt2>
        <a:srgbClr val="EFEFF1"/>
      </a:lt2>
      <a:accent1>
        <a:srgbClr val="B68D44"/>
      </a:accent1>
      <a:accent2>
        <a:srgbClr val="8E7A3F"/>
      </a:accent2>
      <a:accent3>
        <a:srgbClr val="3A3A3C"/>
      </a:accent3>
      <a:accent4>
        <a:srgbClr val="EFEFF1"/>
      </a:accent4>
      <a:accent5>
        <a:srgbClr val="F7E3D8"/>
      </a:accent5>
      <a:accent6>
        <a:srgbClr val="D3C6B0"/>
      </a:accent6>
      <a:hlink>
        <a:srgbClr val="9E9292"/>
      </a:hlink>
      <a:folHlink>
        <a:srgbClr val="353334"/>
      </a:folHlink>
    </a:clrScheme>
    <a:fontScheme name="Custom 2">
      <a:majorFont>
        <a:latin typeface="Montserra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10152</TotalTime>
  <Words>2985</Words>
  <Application>Microsoft Office PowerPoint</Application>
  <PresentationFormat>Grand écran</PresentationFormat>
  <Paragraphs>269</Paragraphs>
  <Slides>30</Slides>
  <Notes>30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30</vt:i4>
      </vt:variant>
    </vt:vector>
  </HeadingPairs>
  <TitlesOfParts>
    <vt:vector size="39" baseType="lpstr">
      <vt:lpstr>Arial</vt:lpstr>
      <vt:lpstr>Calibri</vt:lpstr>
      <vt:lpstr>Calibri Light</vt:lpstr>
      <vt:lpstr>Montserrat</vt:lpstr>
      <vt:lpstr>Verdana</vt:lpstr>
      <vt:lpstr>Wingdings</vt:lpstr>
      <vt:lpstr>Office Theme</vt:lpstr>
      <vt:lpstr>Conception personnalisée</vt:lpstr>
      <vt:lpstr>1_Office Theme</vt:lpstr>
      <vt:lpstr>Manage document references and create a bibliography with Zotero</vt:lpstr>
      <vt:lpstr>       </vt:lpstr>
      <vt:lpstr>A bibliography… why?</vt:lpstr>
      <vt:lpstr>The bibliography is governed by a standard</vt:lpstr>
      <vt:lpstr>3 bibliography formats</vt:lpstr>
      <vt:lpstr>The name and date (eg APA)</vt:lpstr>
      <vt:lpstr>The running notes (eg Chicago 1/2)</vt:lpstr>
      <vt:lpstr>The running notes (eg Chicago 2/2)</vt:lpstr>
      <vt:lpstr>Numeric (eg ACS)</vt:lpstr>
      <vt:lpstr>Bibliographic styles</vt:lpstr>
      <vt:lpstr>Whatever style you choose:</vt:lpstr>
      <vt:lpstr>Why Zotero?</vt:lpstr>
      <vt:lpstr>Zotero Installation check</vt:lpstr>
      <vt:lpstr>Zotero makes it possible to...</vt:lpstr>
      <vt:lpstr>Zotero: Collecting References</vt:lpstr>
      <vt:lpstr>Reading a reference list:  easy or not?</vt:lpstr>
      <vt:lpstr>Zotero: organize your references</vt:lpstr>
      <vt:lpstr>Zotero: organize your references</vt:lpstr>
      <vt:lpstr>Zotero: find your references</vt:lpstr>
      <vt:lpstr>Zotero: the PDF reader</vt:lpstr>
      <vt:lpstr>Zotero: Creating a Bibliography</vt:lpstr>
      <vt:lpstr>"Zotero and AI"</vt:lpstr>
      <vt:lpstr>IA at APA Style </vt:lpstr>
      <vt:lpstr>IA at Chicago Style</vt:lpstr>
      <vt:lpstr>IA : Some tips</vt:lpstr>
      <vt:lpstr>Your account at zotero.org</vt:lpstr>
      <vt:lpstr>Protocole WebDAV</vt:lpstr>
      <vt:lpstr>1/ Webdav link from UGA</vt:lpstr>
      <vt:lpstr>2/SYNCING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Pangara</dc:creator>
  <cp:lastModifiedBy>MYRIAM DUMARCHEZ</cp:lastModifiedBy>
  <cp:revision>1190</cp:revision>
  <dcterms:created xsi:type="dcterms:W3CDTF">2017-02-21T04:29:22Z</dcterms:created>
  <dcterms:modified xsi:type="dcterms:W3CDTF">2025-11-24T15:01:03Z</dcterms:modified>
</cp:coreProperties>
</file>