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1" r:id="rId2"/>
    <p:sldMasterId id="2147483669" r:id="rId3"/>
    <p:sldMasterId id="2147483660" r:id="rId4"/>
  </p:sldMasterIdLst>
  <p:notesMasterIdLst>
    <p:notesMasterId r:id="rId61"/>
  </p:notesMasterIdLst>
  <p:sldIdLst>
    <p:sldId id="256" r:id="rId5"/>
    <p:sldId id="257" r:id="rId6"/>
    <p:sldId id="311" r:id="rId7"/>
    <p:sldId id="313" r:id="rId8"/>
    <p:sldId id="308" r:id="rId9"/>
    <p:sldId id="312" r:id="rId10"/>
    <p:sldId id="258" r:id="rId11"/>
    <p:sldId id="259" r:id="rId12"/>
    <p:sldId id="260" r:id="rId13"/>
    <p:sldId id="261" r:id="rId14"/>
    <p:sldId id="299" r:id="rId15"/>
    <p:sldId id="263" r:id="rId16"/>
    <p:sldId id="264" r:id="rId17"/>
    <p:sldId id="265" r:id="rId18"/>
    <p:sldId id="266" r:id="rId19"/>
    <p:sldId id="267" r:id="rId20"/>
    <p:sldId id="268" r:id="rId21"/>
    <p:sldId id="269" r:id="rId22"/>
    <p:sldId id="270" r:id="rId23"/>
    <p:sldId id="271" r:id="rId24"/>
    <p:sldId id="300" r:id="rId25"/>
    <p:sldId id="273" r:id="rId26"/>
    <p:sldId id="274" r:id="rId27"/>
    <p:sldId id="303" r:id="rId28"/>
    <p:sldId id="275" r:id="rId29"/>
    <p:sldId id="276" r:id="rId30"/>
    <p:sldId id="283" r:id="rId31"/>
    <p:sldId id="284" r:id="rId32"/>
    <p:sldId id="307" r:id="rId33"/>
    <p:sldId id="294" r:id="rId34"/>
    <p:sldId id="295" r:id="rId35"/>
    <p:sldId id="296" r:id="rId36"/>
    <p:sldId id="293" r:id="rId37"/>
    <p:sldId id="277" r:id="rId38"/>
    <p:sldId id="297" r:id="rId39"/>
    <p:sldId id="278" r:id="rId40"/>
    <p:sldId id="301" r:id="rId41"/>
    <p:sldId id="302" r:id="rId42"/>
    <p:sldId id="281" r:id="rId43"/>
    <p:sldId id="304" r:id="rId44"/>
    <p:sldId id="282" r:id="rId45"/>
    <p:sldId id="305" r:id="rId46"/>
    <p:sldId id="285" r:id="rId47"/>
    <p:sldId id="286" r:id="rId48"/>
    <p:sldId id="287" r:id="rId49"/>
    <p:sldId id="298" r:id="rId50"/>
    <p:sldId id="288" r:id="rId51"/>
    <p:sldId id="306" r:id="rId52"/>
    <p:sldId id="289" r:id="rId53"/>
    <p:sldId id="290" r:id="rId54"/>
    <p:sldId id="291" r:id="rId55"/>
    <p:sldId id="292" r:id="rId56"/>
    <p:sldId id="317" r:id="rId57"/>
    <p:sldId id="315" r:id="rId58"/>
    <p:sldId id="314" r:id="rId59"/>
    <p:sldId id="316" r:id="rId60"/>
  </p:sldIdLst>
  <p:sldSz cx="12192000" cy="6858000"/>
  <p:notesSz cx="10234613" cy="710406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26A90C6-7CF4-4030-BF14-DB5ECF40C99C}">
          <p14:sldIdLst>
            <p14:sldId id="256"/>
            <p14:sldId id="257"/>
            <p14:sldId id="311"/>
            <p14:sldId id="313"/>
            <p14:sldId id="308"/>
            <p14:sldId id="312"/>
            <p14:sldId id="258"/>
            <p14:sldId id="259"/>
            <p14:sldId id="260"/>
            <p14:sldId id="261"/>
            <p14:sldId id="299"/>
            <p14:sldId id="263"/>
            <p14:sldId id="264"/>
          </p14:sldIdLst>
        </p14:section>
        <p14:section name="Section sans titre" id="{25AE0A3A-A935-4E8A-A791-84EDD3CD3D8D}">
          <p14:sldIdLst>
            <p14:sldId id="265"/>
            <p14:sldId id="266"/>
            <p14:sldId id="267"/>
            <p14:sldId id="268"/>
            <p14:sldId id="269"/>
            <p14:sldId id="270"/>
            <p14:sldId id="271"/>
            <p14:sldId id="300"/>
            <p14:sldId id="273"/>
            <p14:sldId id="274"/>
            <p14:sldId id="303"/>
            <p14:sldId id="275"/>
            <p14:sldId id="276"/>
            <p14:sldId id="283"/>
            <p14:sldId id="284"/>
            <p14:sldId id="307"/>
            <p14:sldId id="294"/>
            <p14:sldId id="295"/>
            <p14:sldId id="296"/>
            <p14:sldId id="293"/>
            <p14:sldId id="277"/>
            <p14:sldId id="297"/>
            <p14:sldId id="278"/>
            <p14:sldId id="301"/>
            <p14:sldId id="302"/>
            <p14:sldId id="281"/>
            <p14:sldId id="304"/>
            <p14:sldId id="282"/>
            <p14:sldId id="305"/>
            <p14:sldId id="285"/>
            <p14:sldId id="286"/>
            <p14:sldId id="287"/>
            <p14:sldId id="298"/>
            <p14:sldId id="288"/>
            <p14:sldId id="306"/>
            <p14:sldId id="289"/>
            <p14:sldId id="290"/>
            <p14:sldId id="291"/>
            <p14:sldId id="292"/>
            <p14:sldId id="317"/>
            <p14:sldId id="315"/>
            <p14:sldId id="314"/>
            <p14:sldId id="31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4" autoAdjust="0"/>
    <p:restoredTop sz="72598" autoAdjust="0"/>
  </p:normalViewPr>
  <p:slideViewPr>
    <p:cSldViewPr snapToGrid="0">
      <p:cViewPr varScale="1">
        <p:scale>
          <a:sx n="82" d="100"/>
          <a:sy n="82" d="100"/>
        </p:scale>
        <p:origin x="12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5" y="3"/>
            <a:ext cx="4434999" cy="356437"/>
          </a:xfrm>
          <a:prstGeom prst="rect">
            <a:avLst/>
          </a:prstGeom>
        </p:spPr>
        <p:txBody>
          <a:bodyPr vert="horz" lIns="94788" tIns="47394" rIns="94788" bIns="47394" rtlCol="0"/>
          <a:lstStyle>
            <a:lvl1pPr algn="l">
              <a:defRPr sz="1200"/>
            </a:lvl1pPr>
          </a:lstStyle>
          <a:p>
            <a:pPr>
              <a:defRPr/>
            </a:pPr>
            <a:endParaRPr lang="en-US"/>
          </a:p>
        </p:txBody>
      </p:sp>
      <p:sp>
        <p:nvSpPr>
          <p:cNvPr id="3" name="Date Placeholder 2"/>
          <p:cNvSpPr>
            <a:spLocks noGrp="1"/>
          </p:cNvSpPr>
          <p:nvPr>
            <p:ph type="dt" idx="1"/>
          </p:nvPr>
        </p:nvSpPr>
        <p:spPr bwMode="auto">
          <a:xfrm>
            <a:off x="5797250" y="3"/>
            <a:ext cx="4434999" cy="356437"/>
          </a:xfrm>
          <a:prstGeom prst="rect">
            <a:avLst/>
          </a:prstGeom>
        </p:spPr>
        <p:txBody>
          <a:bodyPr vert="horz" lIns="94788" tIns="47394" rIns="94788" bIns="47394" rtlCol="0"/>
          <a:lstStyle>
            <a:lvl1pPr algn="r">
              <a:defRPr sz="1200"/>
            </a:lvl1pPr>
          </a:lstStyle>
          <a:p>
            <a:pPr>
              <a:defRPr/>
            </a:pPr>
            <a:fld id="{8396D8DA-7125-4CA3-828C-7DD38985E502}" type="datetimeFigureOut">
              <a:rPr lang="en-US"/>
              <a:t>5/29/2026</a:t>
            </a:fld>
            <a:endParaRPr lang="en-US"/>
          </a:p>
        </p:txBody>
      </p:sp>
      <p:sp>
        <p:nvSpPr>
          <p:cNvPr id="4" name="Slide Image Placeholder 3"/>
          <p:cNvSpPr>
            <a:spLocks noGrp="1" noRot="1" noChangeAspect="1"/>
          </p:cNvSpPr>
          <p:nvPr>
            <p:ph type="sldImg" idx="2"/>
          </p:nvPr>
        </p:nvSpPr>
        <p:spPr bwMode="auto">
          <a:xfrm>
            <a:off x="2987675" y="887413"/>
            <a:ext cx="4259263" cy="2397125"/>
          </a:xfrm>
          <a:prstGeom prst="rect">
            <a:avLst/>
          </a:prstGeom>
          <a:noFill/>
          <a:ln w="12700">
            <a:solidFill>
              <a:prstClr val="black"/>
            </a:solidFill>
          </a:ln>
        </p:spPr>
        <p:txBody>
          <a:bodyPr vert="horz" lIns="94788" tIns="47394" rIns="94788" bIns="47394" rtlCol="0" anchor="ctr"/>
          <a:lstStyle/>
          <a:p>
            <a:pPr>
              <a:defRPr/>
            </a:pPr>
            <a:endParaRPr lang="en-US"/>
          </a:p>
        </p:txBody>
      </p:sp>
      <p:sp>
        <p:nvSpPr>
          <p:cNvPr id="5" name="Notes Placeholder 4"/>
          <p:cNvSpPr>
            <a:spLocks noGrp="1"/>
          </p:cNvSpPr>
          <p:nvPr>
            <p:ph type="body" sz="quarter" idx="3"/>
          </p:nvPr>
        </p:nvSpPr>
        <p:spPr bwMode="auto">
          <a:xfrm>
            <a:off x="1023463" y="3418831"/>
            <a:ext cx="8187690" cy="2797225"/>
          </a:xfrm>
          <a:prstGeom prst="rect">
            <a:avLst/>
          </a:prstGeom>
        </p:spPr>
        <p:txBody>
          <a:bodyPr vert="horz" lIns="94788" tIns="47394" rIns="94788" bIns="47394" rtlCol="0"/>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Footer Placeholder 5"/>
          <p:cNvSpPr>
            <a:spLocks noGrp="1"/>
          </p:cNvSpPr>
          <p:nvPr>
            <p:ph type="ftr" sz="quarter" idx="4"/>
          </p:nvPr>
        </p:nvSpPr>
        <p:spPr bwMode="auto">
          <a:xfrm>
            <a:off x="5" y="6747629"/>
            <a:ext cx="4434999" cy="356436"/>
          </a:xfrm>
          <a:prstGeom prst="rect">
            <a:avLst/>
          </a:prstGeom>
        </p:spPr>
        <p:txBody>
          <a:bodyPr vert="horz" lIns="94788" tIns="47394" rIns="94788" bIns="47394" rtlCol="0" anchor="b"/>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5797250" y="6747629"/>
            <a:ext cx="4434999" cy="356436"/>
          </a:xfrm>
          <a:prstGeom prst="rect">
            <a:avLst/>
          </a:prstGeom>
        </p:spPr>
        <p:txBody>
          <a:bodyPr vert="horz" lIns="94788" tIns="47394" rIns="94788" bIns="47394" rtlCol="0" anchor="b"/>
          <a:lstStyle>
            <a:lvl1pPr algn="r">
              <a:defRPr sz="1200"/>
            </a:lvl1pPr>
          </a:lstStyle>
          <a:p>
            <a:pPr>
              <a:defRPr/>
            </a:pPr>
            <a:fld id="{588AB5DC-3C00-4937-9CE4-4DA4D5B61534}" type="slidenum">
              <a:rPr lang="en-US"/>
              <a:t>‹N°›</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ceres.fr/sites/default/files/media/files/fiche-serment-doctoral-integrite-scientifique-pdf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sz="1500"/>
              <a:t>10 Types de plagiat selon Turnitin</a:t>
            </a:r>
          </a:p>
          <a:p>
            <a:pPr marL="296237" indent="-296237">
              <a:buFontTx/>
              <a:buChar char="-"/>
              <a:defRPr/>
            </a:pPr>
            <a:r>
              <a:rPr lang="fr-FR" sz="1500"/>
              <a:t>« agregator » :  Copier-coller-citer sans s’exprimer…</a:t>
            </a:r>
            <a:endParaRPr/>
          </a:p>
          <a:p>
            <a:pPr marL="296237" indent="-296237">
              <a:buFontTx/>
              <a:buChar char="-"/>
              <a:defRPr/>
            </a:pPr>
            <a:r>
              <a:rPr lang="fr-FR" sz="1500"/>
              <a:t>« Retweet » : citer mais tout garder</a:t>
            </a:r>
            <a:endParaRPr/>
          </a:p>
          <a:p>
            <a:pPr marL="296237" indent="-296237">
              <a:buFontTx/>
              <a:buChar char="-"/>
              <a:defRPr/>
            </a:pPr>
            <a:r>
              <a:rPr lang="fr-FR" sz="1500"/>
              <a:t>« Error 404 » : inclure des sources inexistantes, des citations inexactes</a:t>
            </a:r>
            <a:endParaRPr/>
          </a:p>
          <a:p>
            <a:pPr marL="296237" indent="-296237">
              <a:buFontTx/>
              <a:buChar char="-"/>
              <a:defRPr/>
            </a:pPr>
            <a:r>
              <a:rPr lang="fr-FR" sz="1500"/>
              <a:t>« Hybride » : combiner des sources citées et d’autres non</a:t>
            </a:r>
            <a:endParaRPr/>
          </a:p>
          <a:p>
            <a:pPr marL="296237" indent="-296237">
              <a:buFontTx/>
              <a:buChar char="-"/>
              <a:defRPr/>
            </a:pPr>
            <a:r>
              <a:rPr lang="fr-FR" sz="1500" b="1"/>
              <a:t>« Clone » : recycler un travail antérieur ou N’utiliser qu’une source…/ </a:t>
            </a:r>
            <a:endParaRPr/>
          </a:p>
          <a:p>
            <a:pPr marL="296237" indent="-296237">
              <a:buFontTx/>
              <a:buChar char="-"/>
              <a:defRPr/>
            </a:pPr>
            <a:r>
              <a:rPr lang="fr-FR" sz="1500"/>
              <a:t>« Remix » : paraphraser plusieurs sources, garder l’essentiel en changeant le vocabulaire </a:t>
            </a:r>
            <a:endParaRPr/>
          </a:p>
          <a:p>
            <a:pPr>
              <a:defRPr/>
            </a:pPr>
            <a:endParaRPr lang="fr-FR" sz="1500"/>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588AB5DC-3C00-4937-9CE4-4DA4D5B615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b="1" dirty="0">
                <a:ln w="0"/>
              </a:rPr>
              <a:t>Charte = </a:t>
            </a:r>
            <a:r>
              <a:rPr lang="fr-FR" dirty="0">
                <a:ln w="0"/>
              </a:rPr>
              <a:t> document que vous avez signé ou que vous signerez, qui vous engage. Son non-respect peut entraîner des poursuites disciplinaires et pénales </a:t>
            </a:r>
            <a:endParaRPr lang="fr-FR" dirty="0"/>
          </a:p>
          <a:p>
            <a:pPr>
              <a:defRPr/>
            </a:pPr>
            <a:r>
              <a:rPr lang="fr-FR" b="1" dirty="0">
                <a:ln w="0"/>
              </a:rPr>
              <a:t>Intégrité = </a:t>
            </a:r>
            <a:r>
              <a:rPr lang="fr-FR" dirty="0">
                <a:ln w="0"/>
              </a:rPr>
              <a:t>La finalité de votre recherche doit être de produire un savoir inédit, « une lecture personnelle et nouvelle du sujet » (art.L122-5 CPI :  œuvres à caractère critique, polémique, pédagogique scientifique...)</a:t>
            </a:r>
          </a:p>
          <a:p>
            <a:pPr>
              <a:defRPr/>
            </a:pPr>
            <a:r>
              <a:rPr lang="en-US" dirty="0">
                <a:ln w="0"/>
              </a:rPr>
              <a:t>In France, research integrity is now defined in the Research Code (article L. 211-2) as the set of rules and values that must govern research activities in order to guarantee their honest and rigorous nature.</a:t>
            </a:r>
            <a:endParaRPr lang="fr-FR" dirty="0">
              <a:ln w="0"/>
            </a:endParaRPr>
          </a:p>
          <a:p>
            <a:pPr>
              <a:defRPr/>
            </a:pPr>
            <a:endParaRPr lang="fr-FR" b="1" dirty="0">
              <a:ln w="0"/>
            </a:endParaRPr>
          </a:p>
          <a:p>
            <a:pPr defTabSz="947958">
              <a:defRPr/>
            </a:pPr>
            <a:r>
              <a:rPr lang="fr-FR" u="sng" dirty="0">
                <a:ln w="0"/>
                <a:hlinkClick r:id="rId3" tooltip="https://www.hceres.fr/sites/default/files/media/files/fiche-serment-doctoral-integrite-scientifique-pdf1.pdf"/>
              </a:rPr>
              <a:t>https://www.hceres.fr/sites/default/files/media/files/fiche-serment-doctoral-integrite-scientifique-pdf1.pdf</a:t>
            </a:r>
            <a:r>
              <a:rPr lang="fr-FR" dirty="0">
                <a:ln w="0"/>
              </a:rPr>
              <a:t> </a:t>
            </a:r>
            <a:endParaRPr lang="fr-FR" dirty="0"/>
          </a:p>
          <a:p>
            <a:pPr>
              <a:defRPr/>
            </a:pPr>
            <a:endParaRPr lang="fr-FR" b="1" dirty="0">
              <a:ln w="0"/>
            </a:endParaRPr>
          </a:p>
          <a:p>
            <a:pPr>
              <a:defRPr/>
            </a:pPr>
            <a:endParaRPr lang="fr-FR" b="1" dirty="0">
              <a:ln w="0"/>
            </a:endParaRPr>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defTabSz="947958">
              <a:defRPr/>
            </a:pPr>
            <a:r>
              <a:rPr lang="fr-FR"/>
              <a:t>la notion d’idée :</a:t>
            </a:r>
            <a:endParaRPr/>
          </a:p>
          <a:p>
            <a:pPr defTabSz="947958">
              <a:defRPr/>
            </a:pPr>
            <a:r>
              <a:rPr lang="fr-FR"/>
              <a:t>Si on ne retrouve pas l’auteur, la source d’une idée…ne pas l’utiliser ou exprimer son doute, montrer son honnêteté</a:t>
            </a:r>
            <a:endParaRP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a:t>Christine : témoignage / CEA images « sous-droit » d’éditeur… Alternative : attribuer une licence CC by</a:t>
            </a:r>
            <a:endParaRPr/>
          </a:p>
          <a:p>
            <a:pPr>
              <a:defRPr/>
            </a:pPr>
            <a:r>
              <a:rPr lang="fr-FR"/>
              <a:t>Lucie – Laurent ou Fred : la protection du droit d’auteur en France Loi pour une république numérique : https://www.ouvrirlascience.fr/je-publie-quels-sont-mes-droits/</a:t>
            </a:r>
            <a:endParaRPr/>
          </a:p>
          <a:p>
            <a:pPr>
              <a:defRPr/>
            </a:pPr>
            <a:r>
              <a:rPr lang="fr-FR"/>
              <a:t>Le « copyright » n’existe pas en droit français</a:t>
            </a:r>
            <a:endParaRPr/>
          </a:p>
          <a:p>
            <a:pPr>
              <a:defRPr/>
            </a:pPr>
            <a:r>
              <a:rPr lang="fr-FR"/>
              <a:t>« tout droit réservé » n’a aucune valeur en droit français</a:t>
            </a:r>
            <a:endParaRPr/>
          </a:p>
          <a:p>
            <a:pPr>
              <a:defRPr/>
            </a:pPr>
            <a:r>
              <a:rPr lang="fr-FR"/>
              <a:t>Il n’est pas nécessaire d’obtenir une autorisation du laboratoire pour diffuser une photo prise avec le matériel du labo</a:t>
            </a:r>
            <a:endParaRPr/>
          </a:p>
          <a:p>
            <a:pPr>
              <a:defRPr/>
            </a:pPr>
            <a:r>
              <a:rPr lang="fr-FR"/>
              <a:t>La plupart des financements encourage l’open access…</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A student, Mourad Diallo, is preparing a scientific poster on prospecting areas</a:t>
            </a:r>
          </a:p>
          <a:p>
            <a:pPr>
              <a:defRPr/>
            </a:pPr>
            <a:endParaRPr lang="en-US" dirty="0"/>
          </a:p>
          <a:p>
            <a:pPr>
              <a:defRPr/>
            </a:pPr>
            <a:r>
              <a:rPr lang="en-US" dirty="0"/>
              <a:t>Cf </a:t>
            </a:r>
            <a:r>
              <a:rPr lang="fr-FR" dirty="0"/>
              <a:t>Dura Lex Sed Lex, jeu pédagogique de l’Université de Guyane sur les grand principes du droit des images.</a:t>
            </a:r>
            <a:endParaRPr dirty="0"/>
          </a:p>
          <a:p>
            <a:pPr>
              <a:defRPr/>
            </a:pPr>
            <a:endParaRPr lang="fr-FR" dirty="0"/>
          </a:p>
          <a:p>
            <a:pPr>
              <a:defRPr/>
            </a:pPr>
            <a:r>
              <a:rPr lang="en-US" dirty="0"/>
              <a:t>After observing the picture and reading the riddle, choose the useful questions to answer the riddle as effectively as possible.</a:t>
            </a:r>
          </a:p>
          <a:p>
            <a:pPr>
              <a:defRPr/>
            </a:pPr>
            <a:r>
              <a:rPr lang="en-US" dirty="0"/>
              <a:t>There are 11 standard questions, but not all of them are suitable for the use of an image. Some concern the public space, the monument represented...</a:t>
            </a: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1: The authors of this image are the three researchers who co-authored the article in the journal </a:t>
            </a:r>
            <a:r>
              <a:rPr lang="en-US" dirty="0" err="1"/>
              <a:t>Agronomie</a:t>
            </a:r>
            <a:r>
              <a:rPr lang="en-US" dirty="0"/>
              <a:t> et </a:t>
            </a:r>
            <a:r>
              <a:rPr lang="en-US" dirty="0" err="1"/>
              <a:t>Botanique</a:t>
            </a:r>
            <a:r>
              <a:rPr lang="en-US" dirty="0"/>
              <a:t>: Richard Toms, Julia Bets and Robert Lacourt. All three are recognized researchers in this field
</a:t>
            </a:r>
          </a:p>
          <a:p>
            <a:pPr>
              <a:defRPr/>
            </a:pPr>
            <a:r>
              <a:rPr lang="en-US" dirty="0"/>
              <a:t>2: Richard Toms sadly passed away on August 8, 2019 of a heart attack 
</a:t>
            </a:r>
          </a:p>
          <a:p>
            <a:pPr>
              <a:defRPr/>
            </a:pPr>
            <a:r>
              <a:rPr lang="en-US" dirty="0"/>
              <a:t>3: It is impossible to know when and where this map was created. We only know that it was published in 2019 in issue 7, volume 3 of the journal </a:t>
            </a:r>
            <a:r>
              <a:rPr lang="en-US" dirty="0" err="1"/>
              <a:t>Agronomie</a:t>
            </a:r>
            <a:r>
              <a:rPr lang="en-US" dirty="0"/>
              <a:t> et </a:t>
            </a:r>
            <a:r>
              <a:rPr lang="en-US" dirty="0" err="1"/>
              <a:t>Botanique</a:t>
            </a:r>
            <a:r>
              <a:rPr lang="en-US" dirty="0"/>
              <a:t>, a research journal specializing in these issues. The three researchers created the map themselves to visualize their research results
</a:t>
            </a:r>
          </a:p>
          <a:p>
            <a:pPr>
              <a:defRPr/>
            </a:pPr>
            <a:r>
              <a:rPr lang="en-US" dirty="0"/>
              <a:t>4 What exact rights have been transferred to the owner(s) of the image? In order to publish in its columns, the journal </a:t>
            </a:r>
            <a:r>
              <a:rPr lang="en-US" dirty="0" err="1"/>
              <a:t>Agronomie</a:t>
            </a:r>
            <a:r>
              <a:rPr lang="en-US" dirty="0"/>
              <a:t> et </a:t>
            </a:r>
            <a:r>
              <a:rPr lang="en-US" dirty="0" err="1"/>
              <a:t>Botanique</a:t>
            </a:r>
            <a:r>
              <a:rPr lang="en-US" dirty="0"/>
              <a:t> asks researchers to give it their exclusive economic rights (right of reproduction and right of representation) on the article and the documents produced for a period of 3 years. By consulting the conditions of reuse of the journal </a:t>
            </a:r>
            <a:r>
              <a:rPr lang="en-US" dirty="0" err="1"/>
              <a:t>Agronomie</a:t>
            </a:r>
            <a:r>
              <a:rPr lang="en-US" dirty="0"/>
              <a:t> et </a:t>
            </a:r>
            <a:r>
              <a:rPr lang="en-US" dirty="0" err="1"/>
              <a:t>Botanique</a:t>
            </a:r>
            <a:r>
              <a:rPr lang="en-US" dirty="0"/>
              <a:t>, Mourad Diallo </a:t>
            </a:r>
            <a:r>
              <a:rPr lang="en-US" b="1" dirty="0"/>
              <a:t>noticed that all the articles published in the journal were placed under Copyright</a:t>
            </a:r>
            <a:r>
              <a:rPr lang="en-US" dirty="0"/>
              <a:t>. 
</a:t>
            </a:r>
          </a:p>
          <a:p>
            <a:pPr>
              <a:defRPr/>
            </a:pPr>
            <a:r>
              <a:rPr lang="en-US" dirty="0"/>
              <a:t>11/ However, the journal has chosen to affix copyright to all its content (answer to question 11).
The fact that this journal has an Open Access distribution does not change the conditions for the reuse and modification of the documents it publishes there.
</a:t>
            </a:r>
            <a:r>
              <a:rPr lang="en-US" b="1" dirty="0"/>
              <a:t>As a result, Mourad Diallo cannot use this map as it is in his poster </a:t>
            </a:r>
            <a:r>
              <a:rPr lang="en-US" dirty="0"/>
              <a:t>– let alone modify it. However, he or she will be able to apply to the magazine for the reuse of this card – which will surely be negotiated by a financial amount to be paid. Or he may try to find another image for which he will have the right to reuse and modify...</a:t>
            </a:r>
            <a:endParaRPr lang="fr-FR" dirty="0">
              <a:latin typeface="Calibri"/>
              <a:cs typeface="Calibri"/>
            </a:endParaRP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588AB5DC-3C00-4937-9CE4-4DA4D5B615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59550416" name="Espace réservé de l'image des diapositives 1"/>
          <p:cNvSpPr>
            <a:spLocks noGrp="1" noRot="1" noChangeAspect="1"/>
          </p:cNvSpPr>
          <p:nvPr>
            <p:ph type="sldImg"/>
          </p:nvPr>
        </p:nvSpPr>
        <p:spPr bwMode="auto"/>
      </p:sp>
      <p:sp>
        <p:nvSpPr>
          <p:cNvPr id="572209251" name="Espace réservé des commentaires 2"/>
          <p:cNvSpPr>
            <a:spLocks noGrp="1"/>
          </p:cNvSpPr>
          <p:nvPr>
            <p:ph type="body" idx="1"/>
          </p:nvPr>
        </p:nvSpPr>
        <p:spPr bwMode="auto"/>
        <p:txBody>
          <a:bodyPr/>
          <a:lstStyle/>
          <a:p>
            <a:pPr>
              <a:defRPr/>
            </a:pPr>
            <a:endParaRPr lang="fr-FR"/>
          </a:p>
        </p:txBody>
      </p:sp>
      <p:sp>
        <p:nvSpPr>
          <p:cNvPr id="991580214" name="Espace réservé du numéro de diapositive 3"/>
          <p:cNvSpPr>
            <a:spLocks noGrp="1"/>
          </p:cNvSpPr>
          <p:nvPr>
            <p:ph type="sldNum" sz="quarter" idx="10"/>
          </p:nvPr>
        </p:nvSpPr>
        <p:spPr bwMode="auto"/>
        <p:txBody>
          <a:bodyPr/>
          <a:lstStyle/>
          <a:p>
            <a:pPr>
              <a:defRPr/>
            </a:pPr>
            <a:fld id="{AB1F0AF6-FA8A-84CD-D2D2-F5B340049CF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Self </a:t>
            </a:r>
            <a:r>
              <a:rPr lang="fr-FR" dirty="0" err="1"/>
              <a:t>plagiarism</a:t>
            </a:r>
            <a:r>
              <a:rPr lang="fr-FR" dirty="0"/>
              <a:t> : yes </a:t>
            </a:r>
            <a:r>
              <a:rPr lang="fr-FR" dirty="0" err="1"/>
              <a:t>it’s</a:t>
            </a:r>
            <a:r>
              <a:rPr lang="fr-FR" dirty="0"/>
              <a:t> a </a:t>
            </a:r>
            <a:r>
              <a:rPr lang="fr-FR" dirty="0" err="1"/>
              <a:t>thing</a:t>
            </a:r>
            <a:r>
              <a:rPr lang="fr-FR" dirty="0"/>
              <a:t> !</a:t>
            </a:r>
          </a:p>
        </p:txBody>
      </p:sp>
      <p:sp>
        <p:nvSpPr>
          <p:cNvPr id="4" name="Espace réservé du numéro de diapositive 3"/>
          <p:cNvSpPr>
            <a:spLocks noGrp="1"/>
          </p:cNvSpPr>
          <p:nvPr>
            <p:ph type="sldNum" sz="quarter" idx="5"/>
          </p:nvPr>
        </p:nvSpPr>
        <p:spPr/>
        <p:txBody>
          <a:bodyPr/>
          <a:lstStyle/>
          <a:p>
            <a:pPr>
              <a:defRPr/>
            </a:pPr>
            <a:fld id="{588AB5DC-3C00-4937-9CE4-4DA4D5B61534}" type="slidenum">
              <a:rPr lang="en-US" smtClean="0"/>
              <a:t>21</a:t>
            </a:fld>
            <a:endParaRPr lang="en-US"/>
          </a:p>
        </p:txBody>
      </p:sp>
    </p:spTree>
    <p:extLst>
      <p:ext uri="{BB962C8B-B14F-4D97-AF65-F5344CB8AC3E}">
        <p14:creationId xmlns:p14="http://schemas.microsoft.com/office/powerpoint/2010/main" val="41072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sondage</a:t>
            </a:r>
            <a:endParaRP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24</a:t>
            </a:fld>
            <a:endParaRPr lang="en-US"/>
          </a:p>
        </p:txBody>
      </p:sp>
    </p:spTree>
    <p:extLst>
      <p:ext uri="{BB962C8B-B14F-4D97-AF65-F5344CB8AC3E}">
        <p14:creationId xmlns:p14="http://schemas.microsoft.com/office/powerpoint/2010/main" val="2825716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defTabSz="947958">
              <a:defRPr/>
            </a:pPr>
            <a:r>
              <a:rPr lang="fr-FR" dirty="0">
                <a:solidFill>
                  <a:schemeClr val="bg1"/>
                </a:solidFill>
              </a:rPr>
              <a:t>Université Montréal, De bonnes pratiques en recherche / [1min37 – 2min] : où ???</a:t>
            </a: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sz="1500" dirty="0"/>
              <a:t>Source </a:t>
            </a:r>
            <a:r>
              <a:rPr lang="fr-FR" sz="1500" dirty="0" err="1"/>
              <a:t>insee</a:t>
            </a:r>
            <a:r>
              <a:rPr lang="fr-FR" sz="1500" dirty="0"/>
              <a:t> 2021-</a:t>
            </a:r>
            <a:r>
              <a:rPr lang="fr-FR" sz="2100" dirty="0"/>
              <a:t>RP2021 (recensement </a:t>
            </a:r>
          </a:p>
          <a:p>
            <a:pPr>
              <a:defRPr/>
            </a:pPr>
            <a:endParaRPr lang="fr-FR" sz="2100" dirty="0"/>
          </a:p>
          <a:p>
            <a:r>
              <a:rPr lang="fr-FR" sz="2100" b="1" dirty="0"/>
              <a:t>Comment ?</a:t>
            </a:r>
          </a:p>
          <a:p>
            <a:r>
              <a:rPr lang="fr-FR" sz="2100" dirty="0"/>
              <a:t>Les directives sur la manière de citer les IAG sont encore floues, parfois inexistantes, et dépendent des normes bibliographiques et des choix des éditeurs :</a:t>
            </a:r>
          </a:p>
          <a:p>
            <a:pPr>
              <a:defRPr/>
            </a:pPr>
            <a:r>
              <a:rPr lang="fr-FR" sz="2100" dirty="0"/>
              <a:t>publié en 2024)</a:t>
            </a:r>
            <a:endParaRPr lang="fr-FR" sz="1500"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Questions de propriété intellectuelle</a:t>
            </a:r>
            <a:endParaRPr dirty="0"/>
          </a:p>
          <a:p>
            <a:pPr algn="l">
              <a:defRPr/>
            </a:pPr>
            <a:r>
              <a:rPr lang="fr-FR" dirty="0"/>
              <a:t>Pierre-Alexandre : Exemple en </a:t>
            </a:r>
            <a:r>
              <a:rPr lang="fr-FR" sz="1900" dirty="0">
                <a:solidFill>
                  <a:srgbClr val="000000"/>
                </a:solidFill>
                <a:latin typeface="Calibri"/>
              </a:rPr>
              <a:t> </a:t>
            </a:r>
            <a:r>
              <a:rPr lang="fr-FR" sz="1900" b="1" dirty="0">
                <a:solidFill>
                  <a:srgbClr val="000000"/>
                </a:solidFill>
                <a:latin typeface="Calibri"/>
              </a:rPr>
              <a:t>Master LEA, Parcours NTCI : Charte de bonne utilisation des outils IA générative (fichier à diffuser dans le Chat ?)</a:t>
            </a:r>
            <a:endParaRPr dirty="0"/>
          </a:p>
          <a:p>
            <a:pPr>
              <a:defRPr/>
            </a:pPr>
            <a:r>
              <a:rPr lang="fr-FR" dirty="0"/>
              <a:t>L'</a:t>
            </a:r>
            <a:r>
              <a:rPr lang="fr-FR" dirty="0" err="1"/>
              <a:t>IAg</a:t>
            </a:r>
            <a:r>
              <a:rPr lang="fr-FR" dirty="0"/>
              <a:t> peut aider à organiser des références bibliographiques en respectant les styles (APA, MLA, IEEE) : </a:t>
            </a:r>
            <a:r>
              <a:rPr lang="fr-FR" b="1" dirty="0"/>
              <a:t>mais </a:t>
            </a:r>
            <a:r>
              <a:rPr lang="fr-FR" b="1" dirty="0" err="1"/>
              <a:t>zotero</a:t>
            </a:r>
            <a:r>
              <a:rPr lang="fr-FR" b="1" dirty="0"/>
              <a:t> ou d’autres font ça très bien !</a:t>
            </a:r>
            <a:endParaRPr dirty="0"/>
          </a:p>
          <a:p>
            <a:pPr>
              <a:defRPr/>
            </a:pPr>
            <a:endParaRPr lang="fr-FR" dirty="0"/>
          </a:p>
          <a:p>
            <a:pPr>
              <a:defRPr/>
            </a:pPr>
            <a:r>
              <a:rPr lang="fr-FR" dirty="0"/>
              <a:t>Ex de prompt suggéré dans support IAE https://view.genially.com/66d5de9c4c58e17b32519e20/interactive-content-utiliser-les-iag-a-luniversite-etudiants </a:t>
            </a:r>
            <a:endParaRPr dirty="0"/>
          </a:p>
          <a:p>
            <a:pPr>
              <a:defRPr/>
            </a:pPr>
            <a:r>
              <a:rPr lang="fr-FR" dirty="0"/>
              <a:t>« Je suis étudiant en …et je travaille sur la rédaction de mon mémoire/mon article avec une bibliographie au style APA. J'aimerais que tu m'aides à vérifier la mise en forme de mes références. »</a:t>
            </a:r>
            <a:endParaRPr dirty="0"/>
          </a:p>
          <a:p>
            <a:pPr>
              <a:defRPr/>
            </a:pPr>
            <a:r>
              <a:rPr lang="fr-FR" dirty="0"/>
              <a:t>ou « peux-tu vérifier la mise en forme de mes références, corriger les erreurs et uniformiser les titres ? </a:t>
            </a:r>
            <a:endParaRPr dirty="0"/>
          </a:p>
          <a:p>
            <a:pPr>
              <a:defRPr/>
            </a:pPr>
            <a:r>
              <a:rPr lang="fr-FR" dirty="0"/>
              <a:t>Finalement : l’IA a rendu la bibliographie en corrigeant uniquement la capitalisation des titres en anglais.</a:t>
            </a:r>
            <a:endParaRPr dirty="0"/>
          </a:p>
          <a:p>
            <a:pPr marL="177742" indent="-177742">
              <a:buFont typeface="Arial"/>
              <a:buChar char="•"/>
              <a:defRPr/>
            </a:pPr>
            <a:r>
              <a:rPr lang="fr-FR" dirty="0"/>
              <a:t>Alami, S., </a:t>
            </a:r>
            <a:r>
              <a:rPr lang="fr-FR" dirty="0" err="1"/>
              <a:t>Desjeux</a:t>
            </a:r>
            <a:r>
              <a:rPr lang="fr-FR" dirty="0"/>
              <a:t>, D., &amp; </a:t>
            </a:r>
            <a:r>
              <a:rPr lang="fr-FR" dirty="0" err="1"/>
              <a:t>Garabuau</a:t>
            </a:r>
            <a:r>
              <a:rPr lang="fr-FR" dirty="0"/>
              <a:t>-Moussaoui, I. (2009). Les méthodes qualitatives. Collection Que sais-je ?</a:t>
            </a:r>
            <a:endParaRPr dirty="0"/>
          </a:p>
          <a:p>
            <a:pPr marL="177742" indent="-177742">
              <a:buFont typeface="Arial"/>
              <a:buChar char="•"/>
              <a:defRPr/>
            </a:pPr>
            <a:r>
              <a:rPr lang="fr-FR" dirty="0" err="1"/>
              <a:t>Adamides</a:t>
            </a:r>
            <a:r>
              <a:rPr lang="fr-FR" dirty="0"/>
              <a:t>, E. D., &amp; </a:t>
            </a:r>
            <a:r>
              <a:rPr lang="fr-FR" dirty="0" err="1"/>
              <a:t>Karacapilidis</a:t>
            </a:r>
            <a:r>
              <a:rPr lang="fr-FR" dirty="0"/>
              <a:t>, N. (2006). « A </a:t>
            </a:r>
            <a:r>
              <a:rPr lang="fr-FR" dirty="0" err="1"/>
              <a:t>Knowledge-Centred</a:t>
            </a:r>
            <a:r>
              <a:rPr lang="fr-FR" dirty="0"/>
              <a:t> Framework for Collaborative Business Process </a:t>
            </a:r>
            <a:r>
              <a:rPr lang="fr-FR" dirty="0" err="1"/>
              <a:t>Modelling</a:t>
            </a:r>
            <a:r>
              <a:rPr lang="fr-FR" dirty="0"/>
              <a:t> », Business Process Management Journal, Vol. 12(5): 557-575.</a:t>
            </a:r>
          </a:p>
          <a:p>
            <a:pPr marL="177742" indent="-177742">
              <a:buFont typeface="Arial"/>
              <a:buChar char="•"/>
              <a:defRPr/>
            </a:pPr>
            <a:endParaRPr lang="fr-FR" dirty="0"/>
          </a:p>
          <a:p>
            <a:pPr marL="177742" indent="-177742">
              <a:buFont typeface="Arial"/>
              <a:buChar char="•"/>
              <a:defRPr/>
            </a:pPr>
            <a:endParaRPr lang="fr-FR" dirty="0"/>
          </a:p>
          <a:p>
            <a:pPr>
              <a:defRPr/>
            </a:pPr>
            <a:endParaRPr dirty="0"/>
          </a:p>
          <a:p>
            <a:pPr>
              <a:lnSpc>
                <a:spcPct val="160000"/>
              </a:lnSpc>
              <a:buFont typeface="Wingdings" panose="05000000000000000000" pitchFamily="2" charset="2"/>
              <a:buChar char="ü"/>
              <a:defRPr/>
            </a:pPr>
            <a:r>
              <a:rPr lang="fr-FR" sz="2500" dirty="0"/>
              <a:t>➡️</a:t>
            </a:r>
            <a:r>
              <a:rPr lang="en-US" sz="2500" b="1" dirty="0"/>
              <a:t>your prompt</a:t>
            </a:r>
          </a:p>
          <a:p>
            <a:pPr lvl="1">
              <a:lnSpc>
                <a:spcPct val="150000"/>
              </a:lnSpc>
              <a:defRPr/>
            </a:pPr>
            <a:r>
              <a:rPr lang="en-US" sz="1700" dirty="0"/>
              <a:t> Data (personal and/or sensitive, lab-owned), </a:t>
            </a:r>
          </a:p>
          <a:p>
            <a:pPr lvl="1">
              <a:lnSpc>
                <a:spcPct val="150000"/>
              </a:lnSpc>
              <a:defRPr/>
            </a:pPr>
            <a:r>
              <a:rPr lang="en-US" sz="1700" dirty="0"/>
              <a:t>Any non-OA document …</a:t>
            </a:r>
          </a:p>
          <a:p>
            <a:pPr lvl="1">
              <a:lnSpc>
                <a:spcPct val="150000"/>
              </a:lnSpc>
              <a:defRPr/>
            </a:pPr>
            <a:r>
              <a:rPr lang="en-US" sz="1700" dirty="0"/>
              <a:t>As a writing aid </a:t>
            </a:r>
            <a:r>
              <a:rPr lang="fr-FR" sz="1700" dirty="0"/>
              <a:t>➡️</a:t>
            </a:r>
            <a:r>
              <a:rPr lang="en-US" sz="1700" dirty="0"/>
              <a:t> you give your research work (No patent? No publication ? No protection).</a:t>
            </a: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27</a:t>
            </a:fld>
            <a:endParaRPr lang="en-US"/>
          </a:p>
        </p:txBody>
      </p:sp>
    </p:spTree>
    <p:extLst>
      <p:ext uri="{BB962C8B-B14F-4D97-AF65-F5344CB8AC3E}">
        <p14:creationId xmlns:p14="http://schemas.microsoft.com/office/powerpoint/2010/main" val="675820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Questions de propriété intellectuelle</a:t>
            </a:r>
            <a:endParaRPr dirty="0"/>
          </a:p>
          <a:p>
            <a:pPr algn="l">
              <a:defRPr/>
            </a:pPr>
            <a:r>
              <a:rPr lang="fr-FR" dirty="0"/>
              <a:t>Pierre-Alexandre : Exemple en </a:t>
            </a:r>
            <a:r>
              <a:rPr lang="fr-FR" sz="1900" dirty="0">
                <a:solidFill>
                  <a:srgbClr val="000000"/>
                </a:solidFill>
                <a:latin typeface="Calibri"/>
              </a:rPr>
              <a:t> </a:t>
            </a:r>
            <a:r>
              <a:rPr lang="fr-FR" sz="1900" b="1" dirty="0">
                <a:solidFill>
                  <a:srgbClr val="000000"/>
                </a:solidFill>
                <a:latin typeface="Calibri"/>
              </a:rPr>
              <a:t>Master LEA, Parcours NTCI : Charte de bonne utilisation des outils IA générative (fichier à diffuser dans le Chat ?)</a:t>
            </a: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28</a:t>
            </a:fld>
            <a:endParaRPr lang="en-US"/>
          </a:p>
        </p:txBody>
      </p:sp>
    </p:spTree>
    <p:extLst>
      <p:ext uri="{BB962C8B-B14F-4D97-AF65-F5344CB8AC3E}">
        <p14:creationId xmlns:p14="http://schemas.microsoft.com/office/powerpoint/2010/main" val="2228697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Questions de propriété intellectuelle</a:t>
            </a:r>
            <a:endParaRPr/>
          </a:p>
          <a:p>
            <a:pPr algn="l">
              <a:defRPr/>
            </a:pPr>
            <a:r>
              <a:rPr lang="fr-FR"/>
              <a:t>Pierre-Alexandre : Exemple en </a:t>
            </a:r>
            <a:r>
              <a:rPr lang="fr-FR" sz="1900">
                <a:solidFill>
                  <a:srgbClr val="000000"/>
                </a:solidFill>
                <a:latin typeface="Calibri"/>
              </a:rPr>
              <a:t> </a:t>
            </a:r>
            <a:r>
              <a:rPr lang="fr-FR" sz="1900" b="1">
                <a:solidFill>
                  <a:srgbClr val="000000"/>
                </a:solidFill>
                <a:latin typeface="Calibri"/>
              </a:rPr>
              <a:t>Master LEA, Parcours NTCI : Charte de bonne utilisation des outils IA générative (fichier à diffuser dans le Chat ?)</a:t>
            </a: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29</a:t>
            </a:fld>
            <a:endParaRPr lang="en-US"/>
          </a:p>
        </p:txBody>
      </p:sp>
    </p:spTree>
    <p:extLst>
      <p:ext uri="{BB962C8B-B14F-4D97-AF65-F5344CB8AC3E}">
        <p14:creationId xmlns:p14="http://schemas.microsoft.com/office/powerpoint/2010/main" val="420759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3</a:t>
            </a:fld>
            <a:endParaRPr lang="en-US"/>
          </a:p>
        </p:txBody>
      </p:sp>
    </p:spTree>
    <p:extLst>
      <p:ext uri="{BB962C8B-B14F-4D97-AF65-F5344CB8AC3E}">
        <p14:creationId xmlns:p14="http://schemas.microsoft.com/office/powerpoint/2010/main" val="1898280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sz="1500"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30</a:t>
            </a:fld>
            <a:endParaRPr lang="fr-FR"/>
          </a:p>
        </p:txBody>
      </p:sp>
    </p:spTree>
    <p:extLst>
      <p:ext uri="{BB962C8B-B14F-4D97-AF65-F5344CB8AC3E}">
        <p14:creationId xmlns:p14="http://schemas.microsoft.com/office/powerpoint/2010/main" val="1227458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sz="1500"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31</a:t>
            </a:fld>
            <a:endParaRPr lang="fr-FR"/>
          </a:p>
        </p:txBody>
      </p:sp>
    </p:spTree>
    <p:extLst>
      <p:ext uri="{BB962C8B-B14F-4D97-AF65-F5344CB8AC3E}">
        <p14:creationId xmlns:p14="http://schemas.microsoft.com/office/powerpoint/2010/main" val="397815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sz="1500" dirty="0"/>
              <a:t>Source </a:t>
            </a:r>
            <a:r>
              <a:rPr lang="fr-FR" sz="1500" dirty="0" err="1"/>
              <a:t>insee</a:t>
            </a:r>
            <a:r>
              <a:rPr lang="fr-FR" sz="1500" dirty="0"/>
              <a:t> 2021-</a:t>
            </a:r>
            <a:r>
              <a:rPr lang="fr-FR" sz="2100" dirty="0"/>
              <a:t>RP2021 (recensement publié en 2024)</a:t>
            </a:r>
            <a:endParaRPr lang="fr-FR" sz="1500"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32</a:t>
            </a:fld>
            <a:endParaRPr lang="fr-FR"/>
          </a:p>
        </p:txBody>
      </p:sp>
    </p:spTree>
    <p:extLst>
      <p:ext uri="{BB962C8B-B14F-4D97-AF65-F5344CB8AC3E}">
        <p14:creationId xmlns:p14="http://schemas.microsoft.com/office/powerpoint/2010/main" val="34569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sz="1500" dirty="0"/>
              <a:t>Source </a:t>
            </a:r>
            <a:r>
              <a:rPr lang="fr-FR" sz="1500" dirty="0" err="1"/>
              <a:t>insee</a:t>
            </a:r>
            <a:r>
              <a:rPr lang="fr-FR" sz="1500" dirty="0"/>
              <a:t> 2021-</a:t>
            </a:r>
            <a:r>
              <a:rPr lang="fr-FR" sz="2100" dirty="0"/>
              <a:t>RP2021 (recensement publié en 2024) : https://www.insee.fr/fr/statistiques/1405599?geo=EPCI-200040715 </a:t>
            </a:r>
            <a:endParaRPr lang="fr-FR" sz="1500"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33</a:t>
            </a:fld>
            <a:endParaRPr lang="fr-FR"/>
          </a:p>
        </p:txBody>
      </p:sp>
    </p:spTree>
    <p:extLst>
      <p:ext uri="{BB962C8B-B14F-4D97-AF65-F5344CB8AC3E}">
        <p14:creationId xmlns:p14="http://schemas.microsoft.com/office/powerpoint/2010/main" val="1217602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sz="1500"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dirty="0"/>
              <a:t>Changement Lien de téléchargement Ottawa n’est plus valable]</a:t>
            </a:r>
            <a:endParaRPr dirty="0"/>
          </a:p>
          <a:p>
            <a:pPr>
              <a:defRPr/>
            </a:pPr>
            <a:r>
              <a:rPr lang="fr-FR" dirty="0"/>
              <a:t>C’est repris par plusieurs guides  ex :</a:t>
            </a:r>
            <a:endParaRPr dirty="0"/>
          </a:p>
          <a:p>
            <a:pPr>
              <a:defRPr/>
            </a:pPr>
            <a:r>
              <a:rPr lang="fr-FR" dirty="0"/>
              <a:t>Notion de paraphrase # reformulation, glose ! </a:t>
            </a:r>
            <a:endParaRPr dirty="0"/>
          </a:p>
          <a:p>
            <a:pPr>
              <a:defRPr/>
            </a:pPr>
            <a:r>
              <a:rPr lang="fr-FR" dirty="0"/>
              <a:t>Paraphraser signifie </a:t>
            </a:r>
            <a:r>
              <a:rPr lang="fr-FR" b="1" dirty="0"/>
              <a:t>reformuler les idées de quelqu'un d'autre avec ses propres mots</a:t>
            </a:r>
            <a:r>
              <a:rPr lang="fr-FR" dirty="0"/>
              <a:t>. </a:t>
            </a:r>
            <a:endParaRPr dirty="0"/>
          </a:p>
          <a:p>
            <a:pPr>
              <a:defRPr/>
            </a:pPr>
            <a:r>
              <a:rPr lang="fr-FR" dirty="0"/>
              <a:t>On peut le faire à condition d’indiquer de qui sont les idées !! La paraphrase est une alternative à la citation (au sens français : copier-coller les mots exacts de quelqu’un avec des guillemets).</a:t>
            </a:r>
            <a:endParaRPr dirty="0"/>
          </a:p>
          <a:p>
            <a:pPr>
              <a:defRPr/>
            </a:pPr>
            <a:r>
              <a:rPr lang="fr-FR" dirty="0"/>
              <a:t>Attention « Un outil de </a:t>
            </a:r>
            <a:r>
              <a:rPr lang="fr-FR" i="1" dirty="0"/>
              <a:t>paraphrase</a:t>
            </a:r>
            <a:r>
              <a:rPr lang="fr-FR" dirty="0"/>
              <a:t> est utilisé pour reformuler des phrases tout en conservant le sens original » mais ne dispense pas de signaler ses sources !</a:t>
            </a:r>
            <a:endParaRPr dirty="0"/>
          </a:p>
          <a:p>
            <a:pPr>
              <a:defRPr/>
            </a:pPr>
            <a:r>
              <a:rPr lang="fr-FR" dirty="0"/>
              <a:t>Il faut donc prendre ses notes correctement pour ne pas reprendre les propos de quelqu’un sans se méfier, ni dénaturer ses propos…</a:t>
            </a:r>
            <a:endParaRPr dirty="0"/>
          </a:p>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35</a:t>
            </a:fld>
            <a:endParaRPr lang="fr-FR"/>
          </a:p>
        </p:txBody>
      </p:sp>
    </p:spTree>
    <p:extLst>
      <p:ext uri="{BB962C8B-B14F-4D97-AF65-F5344CB8AC3E}">
        <p14:creationId xmlns:p14="http://schemas.microsoft.com/office/powerpoint/2010/main" val="2004795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dirty="0"/>
              <a:t>Changement Lien de téléchargement Ottawa n’est plus valable]</a:t>
            </a:r>
            <a:endParaRPr dirty="0"/>
          </a:p>
          <a:p>
            <a:pPr>
              <a:defRPr/>
            </a:pPr>
            <a:r>
              <a:rPr lang="fr-FR" dirty="0"/>
              <a:t>C’est repris par plusieurs guides  ex :</a:t>
            </a:r>
            <a:endParaRPr dirty="0"/>
          </a:p>
          <a:p>
            <a:pPr>
              <a:defRPr/>
            </a:pPr>
            <a:r>
              <a:rPr lang="fr-FR" dirty="0"/>
              <a:t>Notion de paraphrase # reformulation, glose ! </a:t>
            </a:r>
            <a:endParaRPr dirty="0"/>
          </a:p>
          <a:p>
            <a:pPr>
              <a:defRPr/>
            </a:pPr>
            <a:r>
              <a:rPr lang="fr-FR" dirty="0"/>
              <a:t>Paraphraser signifie </a:t>
            </a:r>
            <a:r>
              <a:rPr lang="fr-FR" b="1" dirty="0"/>
              <a:t>reformuler les idées de quelqu'un d'autre avec ses propres mots</a:t>
            </a:r>
            <a:r>
              <a:rPr lang="fr-FR" dirty="0"/>
              <a:t>. </a:t>
            </a:r>
            <a:endParaRPr dirty="0"/>
          </a:p>
          <a:p>
            <a:pPr>
              <a:defRPr/>
            </a:pPr>
            <a:r>
              <a:rPr lang="fr-FR" dirty="0"/>
              <a:t>On peut le faire à condition d’indiquer de qui sont les idées !! La paraphrase est une alternative à la citation (au sens français : copier-coller les mots exacts de quelqu’un avec des guillemets).</a:t>
            </a:r>
            <a:endParaRPr dirty="0"/>
          </a:p>
          <a:p>
            <a:pPr>
              <a:defRPr/>
            </a:pPr>
            <a:r>
              <a:rPr lang="fr-FR" dirty="0"/>
              <a:t>Attention « Un outil de </a:t>
            </a:r>
            <a:r>
              <a:rPr lang="fr-FR" i="1" dirty="0"/>
              <a:t>paraphrase</a:t>
            </a:r>
            <a:r>
              <a:rPr lang="fr-FR" dirty="0"/>
              <a:t> est utilisé pour reformuler des phrases tout en conservant le sens original » mais ne dispense pas de signaler ses sources !</a:t>
            </a:r>
            <a:endParaRPr dirty="0"/>
          </a:p>
          <a:p>
            <a:pPr>
              <a:defRPr/>
            </a:pPr>
            <a:r>
              <a:rPr lang="fr-FR" dirty="0"/>
              <a:t>Il faut donc prendre ses notes correctement pour ne pas reprendre les propos de quelqu’un sans se méfier, ni dénaturer ses propos…</a:t>
            </a:r>
            <a:endParaRPr dirty="0"/>
          </a:p>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88AB5DC-3C00-4937-9CE4-4DA4D5B61534}" type="slidenum">
              <a:rPr lang="en-US" smtClean="0"/>
              <a:t>38</a:t>
            </a:fld>
            <a:endParaRPr lang="en-US"/>
          </a:p>
        </p:txBody>
      </p:sp>
    </p:spTree>
    <p:extLst>
      <p:ext uri="{BB962C8B-B14F-4D97-AF65-F5344CB8AC3E}">
        <p14:creationId xmlns:p14="http://schemas.microsoft.com/office/powerpoint/2010/main" val="4289126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defTabSz="947958">
              <a:defRPr/>
            </a:pPr>
            <a:r>
              <a:rPr lang="fr-FR"/>
              <a:t>Revenir sur le chemin d’accès / intranet UGA…</a:t>
            </a:r>
            <a:endParaRPr/>
          </a:p>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r>
              <a:rPr lang="fr-FR" dirty="0">
                <a:effectLst/>
              </a:rPr>
              <a:t>Attention toutefois</a:t>
            </a:r>
          </a:p>
          <a:p>
            <a:r>
              <a:rPr lang="fr-FR" dirty="0">
                <a:effectLst/>
              </a:rPr>
              <a:t>- Les doctorants n’ont pas tous les mêmes accès. Certains disposent d’un accès équivalent à celui des enseignants et sont donc libres de déposer leurs travaux et de générer eux-mêmes les rapports. D’autres, en revanche, sont considérés comme des étudiants.</a:t>
            </a:r>
            <a:br>
              <a:rPr lang="fr-FR" dirty="0">
                <a:effectLst/>
              </a:rPr>
            </a:br>
            <a:r>
              <a:rPr lang="fr-FR" dirty="0">
                <a:effectLst/>
              </a:rPr>
              <a:t>L’explication la plus plausible — est la nature de leur contrat, qui diffère selon les doctorants. Donc, certains doctorants d’une même école ne bénéficient pas des mêmes droits d’accès.</a:t>
            </a:r>
          </a:p>
          <a:p>
            <a:endParaRPr lang="fr-FR" dirty="0">
              <a:effectLst/>
            </a:endParaRPr>
          </a:p>
          <a:p>
            <a:br>
              <a:rPr lang="fr-FR" dirty="0">
                <a:effectLst/>
              </a:rPr>
            </a:br>
            <a:endParaRPr lang="fr-FR" dirty="0">
              <a:effectLst/>
            </a:endParaRPr>
          </a:p>
          <a:p>
            <a:r>
              <a:rPr lang="fr-FR" dirty="0">
                <a:effectLst/>
              </a:rPr>
              <a:t>- Demande de votre école : dépôt dans un espace dédié (avec le paramétrage en mode </a:t>
            </a:r>
            <a:r>
              <a:rPr lang="fr-FR" i="1" dirty="0">
                <a:effectLst/>
              </a:rPr>
              <a:t>collecte</a:t>
            </a:r>
            <a:r>
              <a:rPr lang="fr-FR" dirty="0">
                <a:effectLst/>
              </a:rPr>
              <a:t>,) de votre « manuscrit ».</a:t>
            </a:r>
          </a:p>
          <a:p>
            <a:br>
              <a:rPr lang="fr-FR" dirty="0">
                <a:effectLst/>
              </a:rPr>
            </a:br>
            <a:endParaRPr lang="fr-FR" dirty="0">
              <a:effectLst/>
            </a:endParaRPr>
          </a:p>
          <a:p>
            <a:r>
              <a:rPr lang="fr-FR" dirty="0">
                <a:effectLst/>
              </a:rPr>
              <a:t>Jérémie est en déplacement pour trois jours de colloque, durant lesquels il fera une ou plusieurs présentations. Je pense donc que nous n’aurons pas de réunion </a:t>
            </a:r>
            <a:r>
              <a:rPr lang="fr-FR" dirty="0" err="1">
                <a:effectLst/>
              </a:rPr>
              <a:t>Compilatio</a:t>
            </a:r>
            <a:r>
              <a:rPr lang="fr-FR" dirty="0">
                <a:effectLst/>
              </a:rPr>
              <a:t> avant février (je suis moi-même en congés jusqu’au 6).</a:t>
            </a:r>
            <a:br>
              <a:rPr lang="fr-FR" dirty="0">
                <a:effectLst/>
              </a:rPr>
            </a:br>
            <a:r>
              <a:rPr lang="fr-FR" dirty="0">
                <a:effectLst/>
              </a:rPr>
              <a:t>C’est probablement lors de cette réunion que nous aborderons ce points. </a:t>
            </a:r>
            <a:r>
              <a:rPr lang="fr-FR" dirty="0" err="1">
                <a:effectLst/>
              </a:rPr>
              <a:t>Compilatio</a:t>
            </a:r>
            <a:r>
              <a:rPr lang="fr-FR" dirty="0">
                <a:effectLst/>
              </a:rPr>
              <a:t> reste, de mon point de vue, un outil pertinent (nous avons par exemple des cas d’étudiants qui plagient des travaux des années précédentes qui sont identifiés via </a:t>
            </a:r>
            <a:r>
              <a:rPr lang="fr-FR" dirty="0" err="1">
                <a:effectLst/>
              </a:rPr>
              <a:t>Compilatio</a:t>
            </a:r>
            <a:r>
              <a:rPr lang="fr-FR" dirty="0">
                <a:effectLst/>
              </a:rPr>
              <a:t> et c'est une preuve utilisable). En revanche, je suis peu convaincu par Magister+, mais les raisons seraient trop longues à détailler ici (mais il y a notamment l'utilisabilité en tant que preuve qui me pose problème, ou plutôt sa non-utilisabilité).</a:t>
            </a:r>
          </a:p>
          <a:p>
            <a:br>
              <a:rPr lang="fr-FR" dirty="0">
                <a:effectLst/>
              </a:rPr>
            </a:br>
            <a:endParaRPr lang="fr-FR" dirty="0">
              <a:effectLst/>
            </a:endParaRPr>
          </a:p>
          <a:p>
            <a:pPr>
              <a:defRPr/>
            </a:pPr>
            <a:endParaRP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40</a:t>
            </a:fld>
            <a:endParaRPr lang="fr-FR"/>
          </a:p>
        </p:txBody>
      </p:sp>
    </p:spTree>
    <p:extLst>
      <p:ext uri="{BB962C8B-B14F-4D97-AF65-F5344CB8AC3E}">
        <p14:creationId xmlns:p14="http://schemas.microsoft.com/office/powerpoint/2010/main" val="188533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4</a:t>
            </a:fld>
            <a:endParaRPr lang="en-US"/>
          </a:p>
        </p:txBody>
      </p:sp>
    </p:spTree>
    <p:extLst>
      <p:ext uri="{BB962C8B-B14F-4D97-AF65-F5344CB8AC3E}">
        <p14:creationId xmlns:p14="http://schemas.microsoft.com/office/powerpoint/2010/main" val="990812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dirty="0"/>
              <a:t>Jérémie : </a:t>
            </a:r>
            <a:endParaRPr dirty="0"/>
          </a:p>
          <a:p>
            <a:pPr>
              <a:defRPr/>
            </a:pPr>
            <a:r>
              <a:rPr lang="fr-FR" dirty="0" err="1"/>
              <a:t>Compilatio</a:t>
            </a:r>
            <a:r>
              <a:rPr lang="fr-FR" dirty="0"/>
              <a:t> est une solution créée par une société française (à Annecy) qui a vendu par abonnement ses services à la communauté UGA avec des accès « Magister » et des accès </a:t>
            </a:r>
            <a:r>
              <a:rPr lang="fr-FR" dirty="0" err="1"/>
              <a:t>studium</a:t>
            </a:r>
            <a:endParaRPr lang="fr-FR" dirty="0"/>
          </a:p>
          <a:p>
            <a:pPr marL="177742" indent="-177742">
              <a:buFontTx/>
              <a:buChar char="-"/>
              <a:defRPr/>
            </a:pPr>
            <a:r>
              <a:rPr lang="fr-FR" dirty="0"/>
              <a:t>explication du parrainage pour les étudiants</a:t>
            </a:r>
            <a:endParaRPr dirty="0"/>
          </a:p>
          <a:p>
            <a:pPr marL="177742" indent="-177742">
              <a:buFontTx/>
              <a:buChar char="-"/>
              <a:defRPr/>
            </a:pPr>
            <a:r>
              <a:rPr lang="fr-FR" dirty="0"/>
              <a:t>option pour tester ses articles (ne pas les conserver dans la bib de référence = mémoire automatique)</a:t>
            </a:r>
            <a:endParaRPr dirty="0"/>
          </a:p>
          <a:p>
            <a:pPr marL="651721" lvl="1" indent="-177742">
              <a:buFontTx/>
              <a:buChar char="-"/>
              <a:defRPr/>
            </a:pPr>
            <a:r>
              <a:rPr lang="fr-FR" dirty="0"/>
              <a:t>Astuces : créer des dossiers de dépôt puis les supprimer / vidé automatiquement ? </a:t>
            </a:r>
          </a:p>
          <a:p>
            <a:pPr marL="177742" indent="-177742">
              <a:buFontTx/>
              <a:buChar char="-"/>
              <a:defRPr/>
            </a:pPr>
            <a:r>
              <a:rPr lang="fr-FR" dirty="0"/>
              <a:t>Montrer analyse d’un rapport</a:t>
            </a:r>
            <a:endParaRPr dirty="0"/>
          </a:p>
          <a:p>
            <a:pPr marL="177742" indent="-177742">
              <a:buFontTx/>
              <a:buChar char="-"/>
              <a:defRPr/>
            </a:pPr>
            <a:r>
              <a:rPr lang="fr-FR" dirty="0"/>
              <a:t>Limites de l’outil avec les IA</a:t>
            </a:r>
            <a:endParaRPr dirty="0"/>
          </a:p>
          <a:p>
            <a:pPr marL="177742" indent="-177742">
              <a:buFontTx/>
              <a:buChar char="-"/>
              <a:defRPr/>
            </a:pPr>
            <a:r>
              <a:rPr lang="fr-FR" dirty="0"/>
              <a:t>Tous les enseignants l’utilisent, la paraphrase est facilement détectée, il faut lire le rapport pour détecter ce qui est dans ou hors de guillemets !</a:t>
            </a:r>
          </a:p>
          <a:p>
            <a:pPr defTabSz="947958">
              <a:defRPr/>
            </a:pPr>
            <a:endParaRPr lang="fr-FR" dirty="0">
              <a:effectLst/>
            </a:endParaRPr>
          </a:p>
          <a:p>
            <a:pPr defTabSz="947958">
              <a:defRPr/>
            </a:pPr>
            <a:r>
              <a:rPr lang="fr-FR" dirty="0">
                <a:effectLst/>
              </a:rPr>
              <a:t>Un doctorant qui a des droits « personnel </a:t>
            </a:r>
            <a:r>
              <a:rPr lang="fr-FR" dirty="0" err="1">
                <a:effectLst/>
              </a:rPr>
              <a:t>uga</a:t>
            </a:r>
            <a:r>
              <a:rPr lang="fr-FR" dirty="0">
                <a:effectLst/>
              </a:rPr>
              <a:t> peu téléverser son document, effectuer des tests, puis modifier certains passages. </a:t>
            </a:r>
          </a:p>
          <a:p>
            <a:pPr defTabSz="947958">
              <a:defRPr/>
            </a:pPr>
            <a:r>
              <a:rPr lang="fr-FR" dirty="0">
                <a:effectLst/>
              </a:rPr>
              <a:t>Un doctorant qui n’a que des droits « étudiant </a:t>
            </a:r>
            <a:r>
              <a:rPr lang="fr-FR" dirty="0" err="1">
                <a:effectLst/>
              </a:rPr>
              <a:t>uga</a:t>
            </a:r>
            <a:r>
              <a:rPr lang="fr-FR" dirty="0">
                <a:effectLst/>
              </a:rPr>
              <a:t> » peut soit payer des crédits, soit en bénéficier par son directeur (</a:t>
            </a:r>
            <a:r>
              <a:rPr lang="fr-FR" dirty="0" err="1">
                <a:effectLst/>
              </a:rPr>
              <a:t>cf</a:t>
            </a:r>
            <a:r>
              <a:rPr lang="fr-FR" dirty="0">
                <a:effectLst/>
              </a:rPr>
              <a:t> code annuel </a:t>
            </a:r>
            <a:r>
              <a:rPr lang="fr-FR" dirty="0" err="1">
                <a:effectLst/>
              </a:rPr>
              <a:t>compilatio</a:t>
            </a:r>
            <a:r>
              <a:rPr lang="fr-FR" dirty="0">
                <a:effectLst/>
              </a:rPr>
              <a:t>)</a:t>
            </a:r>
          </a:p>
          <a:p>
            <a:pPr marL="177742" indent="-177742">
              <a:buFontTx/>
              <a:buChar char="-"/>
              <a:defRPr/>
            </a:pPr>
            <a:endParaRP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41</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marL="177742" indent="-177742">
              <a:buFontTx/>
              <a:buChar char="-"/>
              <a:defRPr/>
            </a:pPr>
            <a:r>
              <a:rPr lang="fr-FR" dirty="0"/>
              <a:t>Rôle de la bib de référence / mémoire automatique)</a:t>
            </a:r>
          </a:p>
          <a:p>
            <a:pPr>
              <a:defRPr/>
            </a:pPr>
            <a:r>
              <a:rPr lang="fr-FR" dirty="0"/>
              <a:t>Ne pas cocher la case par défaut ?</a:t>
            </a:r>
          </a:p>
          <a:p>
            <a:pPr marL="177742" indent="-177742">
              <a:buFontTx/>
              <a:buChar char="-"/>
              <a:defRPr/>
            </a:pPr>
            <a:r>
              <a:rPr lang="fr-FR" dirty="0"/>
              <a:t>Astuces : créer des dossiers de dépôt puis les supprimer / vidé automatiquement ? </a:t>
            </a:r>
          </a:p>
          <a:p>
            <a:pPr>
              <a:defRPr/>
            </a:pPr>
            <a:endParaRP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42</a:t>
            </a:fld>
            <a:endParaRPr lang="fr-FR"/>
          </a:p>
        </p:txBody>
      </p:sp>
    </p:spTree>
    <p:extLst>
      <p:ext uri="{BB962C8B-B14F-4D97-AF65-F5344CB8AC3E}">
        <p14:creationId xmlns:p14="http://schemas.microsoft.com/office/powerpoint/2010/main" val="2865040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sz="150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44</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defTabSz="947958">
              <a:defRPr/>
            </a:pPr>
            <a:r>
              <a:rPr lang="fr-FR"/>
              <a:t>Selon les discipline…</a:t>
            </a:r>
            <a:endParaRPr/>
          </a:p>
          <a:p>
            <a:pPr marL="177742" indent="-177742" defTabSz="947958">
              <a:buFontTx/>
              <a:buChar char="-"/>
              <a:defRPr/>
            </a:pPr>
            <a:r>
              <a:rPr lang="fr-FR"/>
              <a:t>L’an passé, témoignage Marie M. (ED LLSH) : rédaction d’un dossier pour un conseil disciplinaire, finalement relax en raison de la crédulité du plagieur et de la gradation du « plagiat »</a:t>
            </a:r>
            <a:endParaRPr/>
          </a:p>
          <a:p>
            <a:pPr marL="177742" indent="-177742" defTabSz="947958">
              <a:buFontTx/>
              <a:buChar char="-"/>
              <a:defRPr/>
            </a:pPr>
            <a:r>
              <a:rPr lang="fr-FR"/>
              <a:t>Pierre-Alexandre : témoignage : peu d’effet quand on remonte un dossier à la section disciplinaire, mais décision en interne</a:t>
            </a:r>
            <a:endParaRPr/>
          </a:p>
          <a:p>
            <a:pPr>
              <a:defRPr/>
            </a:pPr>
            <a:endParaRPr lang="fr-FR" i="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46</a:t>
            </a:fld>
            <a:endParaRPr lang="en-US"/>
          </a:p>
        </p:txBody>
      </p:sp>
    </p:spTree>
    <p:extLst>
      <p:ext uri="{BB962C8B-B14F-4D97-AF65-F5344CB8AC3E}">
        <p14:creationId xmlns:p14="http://schemas.microsoft.com/office/powerpoint/2010/main" val="849574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48</a:t>
            </a:fld>
            <a:endParaRPr lang="en-US"/>
          </a:p>
        </p:txBody>
      </p:sp>
    </p:spTree>
    <p:extLst>
      <p:ext uri="{BB962C8B-B14F-4D97-AF65-F5344CB8AC3E}">
        <p14:creationId xmlns:p14="http://schemas.microsoft.com/office/powerpoint/2010/main" val="3111912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a:t>Laurent : témoignage  s’est reconnu dans un texte  sa réaction, les réactions des plagieurs = contexte cercle restreint</a:t>
            </a:r>
          </a:p>
          <a:p>
            <a:pPr>
              <a:defRPr/>
            </a:pPr>
            <a:r>
              <a:rPr lang="fr-FR"/>
              <a:t>Pierre-Alexandre : témoignage</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588AB5DC-3C00-4937-9CE4-4DA4D5B61534}" type="slidenum">
              <a:rPr lang="en-US"/>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a:t>
            </a:fld>
            <a:endParaRPr lang="en-US"/>
          </a:p>
        </p:txBody>
      </p:sp>
    </p:spTree>
    <p:extLst>
      <p:ext uri="{BB962C8B-B14F-4D97-AF65-F5344CB8AC3E}">
        <p14:creationId xmlns:p14="http://schemas.microsoft.com/office/powerpoint/2010/main" val="188823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defTabSz="914590">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defTabSz="947882">
              <a:defRPr/>
            </a:pPr>
            <a:r>
              <a:rPr lang="fr-FR" b="1" dirty="0"/>
              <a:t>Liens revus – </a:t>
            </a:r>
            <a:r>
              <a:rPr lang="fr-FR" b="1" dirty="0" err="1"/>
              <a:t>déc</a:t>
            </a:r>
            <a:r>
              <a:rPr lang="fr-FR" b="1" dirty="0"/>
              <a:t> 2024</a:t>
            </a:r>
            <a:endParaRP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53</a:t>
            </a:fld>
            <a:endParaRPr lang="en-US"/>
          </a:p>
        </p:txBody>
      </p:sp>
    </p:spTree>
    <p:extLst>
      <p:ext uri="{BB962C8B-B14F-4D97-AF65-F5344CB8AC3E}">
        <p14:creationId xmlns:p14="http://schemas.microsoft.com/office/powerpoint/2010/main" val="1727149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54</a:t>
            </a:fld>
            <a:endParaRPr lang="en-US"/>
          </a:p>
        </p:txBody>
      </p:sp>
    </p:spTree>
    <p:extLst>
      <p:ext uri="{BB962C8B-B14F-4D97-AF65-F5344CB8AC3E}">
        <p14:creationId xmlns:p14="http://schemas.microsoft.com/office/powerpoint/2010/main" val="2253906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55</a:t>
            </a:fld>
            <a:endParaRPr lang="en-US"/>
          </a:p>
        </p:txBody>
      </p:sp>
    </p:spTree>
    <p:extLst>
      <p:ext uri="{BB962C8B-B14F-4D97-AF65-F5344CB8AC3E}">
        <p14:creationId xmlns:p14="http://schemas.microsoft.com/office/powerpoint/2010/main" val="2948721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56</a:t>
            </a:fld>
            <a:endParaRPr lang="en-US"/>
          </a:p>
        </p:txBody>
      </p:sp>
    </p:spTree>
    <p:extLst>
      <p:ext uri="{BB962C8B-B14F-4D97-AF65-F5344CB8AC3E}">
        <p14:creationId xmlns:p14="http://schemas.microsoft.com/office/powerpoint/2010/main" val="282912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6</a:t>
            </a:fld>
            <a:endParaRPr lang="en-US"/>
          </a:p>
        </p:txBody>
      </p:sp>
    </p:spTree>
    <p:extLst>
      <p:ext uri="{BB962C8B-B14F-4D97-AF65-F5344CB8AC3E}">
        <p14:creationId xmlns:p14="http://schemas.microsoft.com/office/powerpoint/2010/main" val="385573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588AB5DC-3C00-4937-9CE4-4DA4D5B615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dirty="0"/>
              <a:t>Sondage (feedback) </a:t>
            </a:r>
            <a:endParaRP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dirty="0"/>
              <a:t>Sondage (feedback) : notion d’œuvre de l’esprit, protégée, contexte du droit d’auteur français</a:t>
            </a:r>
            <a:endParaRPr dirty="0"/>
          </a:p>
          <a:p>
            <a:pPr>
              <a:defRPr/>
            </a:pPr>
            <a:r>
              <a:rPr lang="fr-FR" dirty="0"/>
              <a:t>Notion de traduction !! Il s’agit d’une œuvre de l’esprit si le document produit La traduction (du livre, film </a:t>
            </a:r>
            <a:r>
              <a:rPr lang="fr-FR" dirty="0" err="1"/>
              <a:t>etc</a:t>
            </a:r>
            <a:r>
              <a:rPr lang="fr-FR" dirty="0"/>
              <a:t>) n’est pas obtenu par IA… il faut donc la citer !! D’ailleurs le fait de mal traduire peut dénaturer un propos… autant s’abriter derrière le traducteur existant…</a:t>
            </a:r>
            <a:endParaRPr dirty="0"/>
          </a:p>
        </p:txBody>
      </p:sp>
      <p:sp>
        <p:nvSpPr>
          <p:cNvPr id="4" name="Espace réservé du numéro de diapositive 3"/>
          <p:cNvSpPr>
            <a:spLocks noGrp="1"/>
          </p:cNvSpPr>
          <p:nvPr>
            <p:ph type="sldNum" sz="quarter" idx="10"/>
          </p:nvPr>
        </p:nvSpPr>
        <p:spPr bwMode="auto"/>
        <p:txBody>
          <a:bodyPr/>
          <a:lstStyle/>
          <a:p>
            <a:pPr>
              <a:defRPr/>
            </a:pPr>
            <a:fld id="{8954D543-C220-8D48-A8C7-BDD0ED5819A9}" type="slidenum">
              <a:rPr lang="fr-F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84_Custom Layout">
    <p:bg>
      <p:bgPr>
        <a:solidFill>
          <a:srgbClr val="202C41"/>
        </a:solidFill>
        <a:effectLst/>
      </p:bgPr>
    </p:bg>
    <p:spTree>
      <p:nvGrpSpPr>
        <p:cNvPr id="1" name=""/>
        <p:cNvGrpSpPr/>
        <p:nvPr/>
      </p:nvGrpSpPr>
      <p:grpSpPr bwMode="auto">
        <a:xfrm>
          <a:off x="0" y="0"/>
          <a:ext cx="0" cy="0"/>
          <a:chOff x="0" y="0"/>
          <a:chExt cx="0" cy="0"/>
        </a:xfrm>
      </p:grpSpPr>
      <p:sp>
        <p:nvSpPr>
          <p:cNvPr id="4" name="Picture Placeholder 7"/>
          <p:cNvSpPr>
            <a:spLocks noGrp="1"/>
          </p:cNvSpPr>
          <p:nvPr>
            <p:ph type="pic" sz="quarter" idx="11"/>
          </p:nvPr>
        </p:nvSpPr>
        <p:spPr bwMode="auto">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extrusionOk="0">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pPr>
              <a:defRPr/>
            </a:pPr>
            <a:endParaRPr lang="en-US"/>
          </a:p>
        </p:txBody>
      </p:sp>
      <p:pic>
        <p:nvPicPr>
          <p:cNvPr id="3" name="Image 2"/>
          <p:cNvPicPr>
            <a:picLocks noChangeAspect="1"/>
          </p:cNvPicPr>
          <p:nvPr userDrawn="1"/>
        </p:nvPicPr>
        <p:blipFill>
          <a:blip r:embed="rId2"/>
          <a:stretch/>
        </p:blipFill>
        <p:spPr bwMode="auto">
          <a:xfrm>
            <a:off x="9525637" y="1162595"/>
            <a:ext cx="1838230" cy="9280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4" name="Espace réservé de la date 3"/>
          <p:cNvSpPr>
            <a:spLocks noGrp="1"/>
          </p:cNvSpPr>
          <p:nvPr>
            <p:ph type="dt" sz="half" idx="10"/>
          </p:nvPr>
        </p:nvSpPr>
        <p:spPr bwMode="auto"/>
        <p:txBody>
          <a:bodyPr/>
          <a:lstStyle>
            <a:lvl1pPr>
              <a:defRPr/>
            </a:lvl1p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6" name="Espace réservé du numéro de diapositive 5"/>
          <p:cNvSpPr>
            <a:spLocks noGrp="1"/>
          </p:cNvSpPr>
          <p:nvPr>
            <p:ph type="sldNum" sz="quarter" idx="12"/>
          </p:nvPr>
        </p:nvSpPr>
        <p:spPr bwMode="auto"/>
        <p:txBody>
          <a:bodyPr/>
          <a:lstStyle/>
          <a:p>
            <a:pPr>
              <a:defRPr/>
            </a:pPr>
            <a:fld id="{95917D8D-9298-479C-B265-89F8FB2FB1DC}"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8BC0C-7FE7-47C1-8606-42F6EF9F492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E6AB78-0ABF-4ACA-A4CD-887247AF3A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7291FC-D9AC-466C-BC0B-BFF0EA74B9B1}"/>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5" name="Espace réservé du pied de page 4">
            <a:extLst>
              <a:ext uri="{FF2B5EF4-FFF2-40B4-BE49-F238E27FC236}">
                <a16:creationId xmlns:a16="http://schemas.microsoft.com/office/drawing/2014/main" id="{1B71DF24-369F-43DD-989A-83F20EF2A772}"/>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6EF2489-86E6-4182-9736-E0DAC9D4E916}"/>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79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49476-6D88-4817-A27D-A05E03DD0A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767F9F-1EA3-48C9-8F19-0DF32729289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5AE8FF-0ACB-49AE-A634-D2C6354E4570}"/>
              </a:ext>
            </a:extLst>
          </p:cNvPr>
          <p:cNvSpPr>
            <a:spLocks noGrp="1"/>
          </p:cNvSpPr>
          <p:nvPr>
            <p:ph type="dt" sz="half" idx="10"/>
          </p:nvPr>
        </p:nvSpPr>
        <p:spPr/>
        <p:txBody>
          <a:bodyPr/>
          <a:lstStyle>
            <a:lvl1pPr>
              <a:defRPr/>
            </a:lvl1pPr>
          </a:lstStyle>
          <a:p>
            <a:r>
              <a:rPr lang="fr-FR">
                <a:solidFill>
                  <a:prstClr val="black">
                    <a:tint val="75000"/>
                  </a:prstClr>
                </a:solidFill>
              </a:rPr>
              <a:t>2026 - january</a:t>
            </a:r>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id="{1AFEAF27-2394-426B-9D47-4CA720732083}"/>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0876E0F-C3FD-4FA0-B987-239EAF534F8E}"/>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3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7CD52-70DC-4B13-A221-417F0502FA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AE3E3D8-86F0-408E-AF7A-0E0333E9C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6832F3DF-4053-4800-91F9-17A0C59FB57F}"/>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endParaRPr kumimoji="0" lang="fr-FR" sz="1200" b="0" i="0" u="none" strike="noStrike" kern="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807916-CFF4-4DD3-86FE-AA61A9248590}"/>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DB0689DB-63F9-43E9-9EAB-758DB3E35CD9}"/>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02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A4F31-60A1-4EEC-A5B0-E15DD179C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8D9CB0-3BA1-480F-9D12-D2C021EC0D7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85006D8-A154-4BF2-9197-B1A60FB1F3B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D1D9536-0722-440E-BF68-8F4F9E5DF3A3}"/>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6" name="Espace réservé du pied de page 5">
            <a:extLst>
              <a:ext uri="{FF2B5EF4-FFF2-40B4-BE49-F238E27FC236}">
                <a16:creationId xmlns:a16="http://schemas.microsoft.com/office/drawing/2014/main" id="{15BECED6-A790-4D46-928A-2CC0E80A2058}"/>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EFBA07C-9DF6-48BE-9499-8C99C9AD8D9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17D0F-BE06-4B20-9582-85716AA2556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282C0D-48CD-4871-8D3D-9E1D7A8D9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F9CD628-13D3-4A75-8166-5E0140D0E0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8C54AC-EAA2-4AD7-834A-197463101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03150B1-2D56-4128-A93B-50FE5F7F71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6C4A82-39BF-4766-9169-B39B36A557C1}"/>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8" name="Espace réservé du pied de page 7">
            <a:extLst>
              <a:ext uri="{FF2B5EF4-FFF2-40B4-BE49-F238E27FC236}">
                <a16:creationId xmlns:a16="http://schemas.microsoft.com/office/drawing/2014/main" id="{6CD85C52-412C-4A57-AD1E-2E71BC5E1476}"/>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7DD96E6-116C-41A8-B741-4F02BF0AD7D8}"/>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41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B117-7BB9-4CC8-9BF8-C957C39D95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020514-5E24-4D36-8596-7F4904D1521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4" name="Espace réservé du pied de page 3">
            <a:extLst>
              <a:ext uri="{FF2B5EF4-FFF2-40B4-BE49-F238E27FC236}">
                <a16:creationId xmlns:a16="http://schemas.microsoft.com/office/drawing/2014/main" id="{127D7B63-08B5-42C3-88D0-6EDCE7002C0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726473B5-4C5F-441F-BAB7-CB36569F6B80}"/>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087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894433-A656-464E-B087-D0192DB1E2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3" name="Espace réservé du pied de page 2">
            <a:extLst>
              <a:ext uri="{FF2B5EF4-FFF2-40B4-BE49-F238E27FC236}">
                <a16:creationId xmlns:a16="http://schemas.microsoft.com/office/drawing/2014/main" id="{9D899578-3F92-47DD-AE99-4ED5EE75719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D498082E-5E3E-4998-882C-CA6AE6CCFE28}"/>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075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05F9B-C098-4759-A710-5E3A492FE2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3B9BC1-8272-4C27-8712-E2EF2E51D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B551B6-DCE1-468D-B700-DE9302F8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F0FCD4-62A3-4672-A914-8AED76DAE8BF}"/>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6" name="Espace réservé du pied de page 5">
            <a:extLst>
              <a:ext uri="{FF2B5EF4-FFF2-40B4-BE49-F238E27FC236}">
                <a16:creationId xmlns:a16="http://schemas.microsoft.com/office/drawing/2014/main" id="{738F652E-BA3E-4A2A-BF88-6380D36B7769}"/>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41F6699E-0B3E-4C3F-A3E9-043FA98A170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8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365D9-A51D-4D2D-85FD-E1BDC62F66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722838-10D5-4F07-A33A-54A2706D8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A23073-3B32-4D7A-816A-4E6F08E29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224468-F591-4E3B-B395-71D31830180F}"/>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6" name="Espace réservé du pied de page 5">
            <a:extLst>
              <a:ext uri="{FF2B5EF4-FFF2-40B4-BE49-F238E27FC236}">
                <a16:creationId xmlns:a16="http://schemas.microsoft.com/office/drawing/2014/main" id="{9F181381-1061-48CA-AEE3-F03A63A2BC99}"/>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24DC28F9-DC0F-4532-AB36-CEFE09EE116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02_Custom Layout">
    <p:spTree>
      <p:nvGrpSpPr>
        <p:cNvPr id="1" name=""/>
        <p:cNvGrpSpPr/>
        <p:nvPr/>
      </p:nvGrpSpPr>
      <p:grpSpPr bwMode="auto">
        <a:xfrm>
          <a:off x="0" y="0"/>
          <a:ext cx="0" cy="0"/>
          <a:chOff x="0" y="0"/>
          <a:chExt cx="0" cy="0"/>
        </a:xfrm>
      </p:grpSpPr>
      <p:sp>
        <p:nvSpPr>
          <p:cNvPr id="11" name="Picture Placeholder 7"/>
          <p:cNvSpPr>
            <a:spLocks noGrp="1"/>
          </p:cNvSpPr>
          <p:nvPr>
            <p:ph type="pic" sz="quarter" idx="10"/>
          </p:nvPr>
        </p:nvSpPr>
        <p:spPr bwMode="auto">
          <a:xfrm>
            <a:off x="0" y="0"/>
            <a:ext cx="5856514" cy="6858000"/>
          </a:xfrm>
          <a:prstGeom prst="rect">
            <a:avLst/>
          </a:prstGeom>
          <a:solidFill>
            <a:schemeClr val="bg1">
              <a:lumMod val="95000"/>
            </a:schemeClr>
          </a:solidFill>
        </p:spPr>
        <p:txBody>
          <a:bodyPr>
            <a:normAutofit/>
          </a:bodyPr>
          <a:lstStyle>
            <a:lvl1pPr marL="0" indent="0">
              <a:buNone/>
              <a:defRPr sz="1500"/>
            </a:lvl1pPr>
          </a:lstStyle>
          <a:p>
            <a:pPr>
              <a:defRPr/>
            </a:pPr>
            <a:endParaRPr lang="en-US"/>
          </a:p>
        </p:txBody>
      </p:sp>
      <p:sp>
        <p:nvSpPr>
          <p:cNvPr id="12" name="Title Placeholder 1"/>
          <p:cNvSpPr>
            <a:spLocks noGrp="1"/>
          </p:cNvSpPr>
          <p:nvPr>
            <p:ph type="title" hasCustomPrompt="1"/>
          </p:nvPr>
        </p:nvSpPr>
        <p:spPr bwMode="auto">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a:defRPr>
            </a:lvl1pPr>
          </a:lstStyle>
          <a:p>
            <a:pPr>
              <a:defRPr/>
            </a:pPr>
            <a:r>
              <a:rPr lang="en-US"/>
              <a:t>Write Project Tittle Here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7CE6D-7485-4CA1-B02D-0F7CCD1276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8C5DE4-6003-4DBA-8FD2-F0AE19B3A5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6BD10A-25D9-48DE-999C-43E0C876ECE8}"/>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5" name="Espace réservé du pied de page 4">
            <a:extLst>
              <a:ext uri="{FF2B5EF4-FFF2-40B4-BE49-F238E27FC236}">
                <a16:creationId xmlns:a16="http://schemas.microsoft.com/office/drawing/2014/main" id="{8906C92E-9EA6-42CA-9128-1D6850B72E72}"/>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50AB7F2-BAC8-4932-BF21-9293E1AEEE1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66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BEB7B4D-01BE-4B5D-BE72-A9CE689872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6ED64A-23F8-4C2F-ABDC-E72ED332FE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6757CC-771A-4288-A4AA-9BA0CB3FA05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5" name="Espace réservé du pied de page 4">
            <a:extLst>
              <a:ext uri="{FF2B5EF4-FFF2-40B4-BE49-F238E27FC236}">
                <a16:creationId xmlns:a16="http://schemas.microsoft.com/office/drawing/2014/main" id="{0D310C29-0940-4EAD-B968-841112277BC4}"/>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3716B840-63E0-414C-B21C-4AA8A1F43D2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373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8BC0C-7FE7-47C1-8606-42F6EF9F4924}"/>
              </a:ext>
            </a:extLst>
          </p:cNvPr>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F8E6AB78-0ABF-4ACA-A4CD-887247AF3A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7291FC-D9AC-466C-BC0B-BFF0EA74B9B1}"/>
              </a:ext>
            </a:extLst>
          </p:cNvPr>
          <p:cNvSpPr>
            <a:spLocks noGrp="1"/>
          </p:cNvSpPr>
          <p:nvPr>
            <p:ph type="dt" sz="half" idx="10"/>
          </p:nvPr>
        </p:nvSpPr>
        <p:spPr/>
        <p:txBody>
          <a:bodyPr/>
          <a:lstStyle/>
          <a:p>
            <a:r>
              <a:rPr lang="fr-FR"/>
              <a:t>2026 - january</a:t>
            </a:r>
          </a:p>
        </p:txBody>
      </p:sp>
      <p:sp>
        <p:nvSpPr>
          <p:cNvPr id="5" name="Espace réservé du pied de page 4">
            <a:extLst>
              <a:ext uri="{FF2B5EF4-FFF2-40B4-BE49-F238E27FC236}">
                <a16:creationId xmlns:a16="http://schemas.microsoft.com/office/drawing/2014/main" id="{1B71DF24-369F-43DD-989A-83F20EF2A772}"/>
              </a:ext>
            </a:extLst>
          </p:cNvPr>
          <p:cNvSpPr>
            <a:spLocks noGrp="1"/>
          </p:cNvSpPr>
          <p:nvPr>
            <p:ph type="ftr" sz="quarter" idx="11"/>
          </p:nvPr>
        </p:nvSpPr>
        <p:spPr/>
        <p:txBody>
          <a:bodyPr/>
          <a:lstStyle/>
          <a:p>
            <a:r>
              <a:rPr lang="en-US"/>
              <a:t>180 min to avoid plagiarism - University Library - Grenoble</a:t>
            </a:r>
            <a:endParaRPr lang="fr-FR"/>
          </a:p>
        </p:txBody>
      </p:sp>
      <p:sp>
        <p:nvSpPr>
          <p:cNvPr id="6" name="Espace réservé du numéro de diapositive 5">
            <a:extLst>
              <a:ext uri="{FF2B5EF4-FFF2-40B4-BE49-F238E27FC236}">
                <a16:creationId xmlns:a16="http://schemas.microsoft.com/office/drawing/2014/main" id="{56EF2489-86E6-4182-9736-E0DAC9D4E916}"/>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7" name="Image 6">
            <a:extLst>
              <a:ext uri="{FF2B5EF4-FFF2-40B4-BE49-F238E27FC236}">
                <a16:creationId xmlns:a16="http://schemas.microsoft.com/office/drawing/2014/main" id="{8A3E9FF1-E348-469E-B8E2-3AFD1FFFCCAE}"/>
              </a:ext>
            </a:extLst>
          </p:cNvPr>
          <p:cNvPicPr>
            <a:picLocks noChangeAspect="1"/>
          </p:cNvPicPr>
          <p:nvPr userDrawn="1"/>
        </p:nvPicPr>
        <p:blipFill>
          <a:blip r:embed="rId2"/>
          <a:stretch/>
        </p:blipFill>
        <p:spPr bwMode="auto">
          <a:xfrm>
            <a:off x="10784647" y="648981"/>
            <a:ext cx="536494" cy="335309"/>
          </a:xfrm>
          <a:prstGeom prst="rect">
            <a:avLst/>
          </a:prstGeom>
        </p:spPr>
      </p:pic>
    </p:spTree>
    <p:extLst>
      <p:ext uri="{BB962C8B-B14F-4D97-AF65-F5344CB8AC3E}">
        <p14:creationId xmlns:p14="http://schemas.microsoft.com/office/powerpoint/2010/main" val="3476629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49476-6D88-4817-A27D-A05E03DD0A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767F9F-1EA3-48C9-8F19-0DF32729289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5AE8FF-0ACB-49AE-A634-D2C6354E4570}"/>
              </a:ext>
            </a:extLst>
          </p:cNvPr>
          <p:cNvSpPr>
            <a:spLocks noGrp="1"/>
          </p:cNvSpPr>
          <p:nvPr>
            <p:ph type="dt" sz="half" idx="10"/>
          </p:nvPr>
        </p:nvSpPr>
        <p:spPr/>
        <p:txBody>
          <a:bodyPr/>
          <a:lstStyle/>
          <a:p>
            <a:r>
              <a:rPr lang="fr-FR"/>
              <a:t>2026 - january</a:t>
            </a:r>
          </a:p>
        </p:txBody>
      </p:sp>
      <p:sp>
        <p:nvSpPr>
          <p:cNvPr id="5" name="Espace réservé du pied de page 4">
            <a:extLst>
              <a:ext uri="{FF2B5EF4-FFF2-40B4-BE49-F238E27FC236}">
                <a16:creationId xmlns:a16="http://schemas.microsoft.com/office/drawing/2014/main" id="{1AFEAF27-2394-426B-9D47-4CA720732083}"/>
              </a:ext>
            </a:extLst>
          </p:cNvPr>
          <p:cNvSpPr>
            <a:spLocks noGrp="1"/>
          </p:cNvSpPr>
          <p:nvPr>
            <p:ph type="ftr" sz="quarter" idx="11"/>
          </p:nvPr>
        </p:nvSpPr>
        <p:spPr/>
        <p:txBody>
          <a:bodyPr/>
          <a:lstStyle/>
          <a:p>
            <a:r>
              <a:rPr lang="en-US"/>
              <a:t>180 min to avoid plagiarism - University Library - Grenoble</a:t>
            </a:r>
            <a:endParaRPr lang="fr-FR"/>
          </a:p>
        </p:txBody>
      </p:sp>
      <p:sp>
        <p:nvSpPr>
          <p:cNvPr id="6" name="Espace réservé du numéro de diapositive 5">
            <a:extLst>
              <a:ext uri="{FF2B5EF4-FFF2-40B4-BE49-F238E27FC236}">
                <a16:creationId xmlns:a16="http://schemas.microsoft.com/office/drawing/2014/main" id="{80876E0F-C3FD-4FA0-B987-239EAF534F8E}"/>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7" name="Image 6">
            <a:extLst>
              <a:ext uri="{FF2B5EF4-FFF2-40B4-BE49-F238E27FC236}">
                <a16:creationId xmlns:a16="http://schemas.microsoft.com/office/drawing/2014/main" id="{1369BD80-2EAF-48D6-A97D-87C365E47032}"/>
              </a:ext>
            </a:extLst>
          </p:cNvPr>
          <p:cNvPicPr>
            <a:picLocks noChangeAspect="1"/>
          </p:cNvPicPr>
          <p:nvPr userDrawn="1"/>
        </p:nvPicPr>
        <p:blipFill>
          <a:blip r:embed="rId2"/>
          <a:stretch/>
        </p:blipFill>
        <p:spPr bwMode="auto">
          <a:xfrm>
            <a:off x="10658812" y="513382"/>
            <a:ext cx="536494" cy="335309"/>
          </a:xfrm>
          <a:prstGeom prst="rect">
            <a:avLst/>
          </a:prstGeom>
        </p:spPr>
      </p:pic>
    </p:spTree>
    <p:extLst>
      <p:ext uri="{BB962C8B-B14F-4D97-AF65-F5344CB8AC3E}">
        <p14:creationId xmlns:p14="http://schemas.microsoft.com/office/powerpoint/2010/main" val="265676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7CD52-70DC-4B13-A221-417F0502FA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AE3E3D8-86F0-408E-AF7A-0E0333E9C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32F3DF-4053-4800-91F9-17A0C59FB57F}"/>
              </a:ext>
            </a:extLst>
          </p:cNvPr>
          <p:cNvSpPr>
            <a:spLocks noGrp="1"/>
          </p:cNvSpPr>
          <p:nvPr>
            <p:ph type="dt" sz="half" idx="10"/>
          </p:nvPr>
        </p:nvSpPr>
        <p:spPr/>
        <p:txBody>
          <a:bodyPr/>
          <a:lstStyle/>
          <a:p>
            <a:r>
              <a:rPr lang="fr-FR"/>
              <a:t>2026 - january</a:t>
            </a:r>
          </a:p>
        </p:txBody>
      </p:sp>
      <p:sp>
        <p:nvSpPr>
          <p:cNvPr id="5" name="Espace réservé du pied de page 4">
            <a:extLst>
              <a:ext uri="{FF2B5EF4-FFF2-40B4-BE49-F238E27FC236}">
                <a16:creationId xmlns:a16="http://schemas.microsoft.com/office/drawing/2014/main" id="{8D807916-CFF4-4DD3-86FE-AA61A9248590}"/>
              </a:ext>
            </a:extLst>
          </p:cNvPr>
          <p:cNvSpPr>
            <a:spLocks noGrp="1"/>
          </p:cNvSpPr>
          <p:nvPr>
            <p:ph type="ftr" sz="quarter" idx="11"/>
          </p:nvPr>
        </p:nvSpPr>
        <p:spPr/>
        <p:txBody>
          <a:bodyPr/>
          <a:lstStyle/>
          <a:p>
            <a:r>
              <a:rPr lang="en-US"/>
              <a:t>180 min to avoid plagiarism - University Library - Grenoble</a:t>
            </a:r>
            <a:endParaRPr lang="fr-FR"/>
          </a:p>
        </p:txBody>
      </p:sp>
      <p:sp>
        <p:nvSpPr>
          <p:cNvPr id="6" name="Espace réservé du numéro de diapositive 5">
            <a:extLst>
              <a:ext uri="{FF2B5EF4-FFF2-40B4-BE49-F238E27FC236}">
                <a16:creationId xmlns:a16="http://schemas.microsoft.com/office/drawing/2014/main" id="{DB0689DB-63F9-43E9-9EAB-758DB3E35CD9}"/>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7" name="Image 6">
            <a:extLst>
              <a:ext uri="{FF2B5EF4-FFF2-40B4-BE49-F238E27FC236}">
                <a16:creationId xmlns:a16="http://schemas.microsoft.com/office/drawing/2014/main" id="{9EE43A53-072E-41D3-880E-5185A79D85BA}"/>
              </a:ext>
            </a:extLst>
          </p:cNvPr>
          <p:cNvPicPr>
            <a:picLocks noChangeAspect="1"/>
          </p:cNvPicPr>
          <p:nvPr userDrawn="1"/>
        </p:nvPicPr>
        <p:blipFill>
          <a:blip r:embed="rId2"/>
          <a:stretch/>
        </p:blipFill>
        <p:spPr bwMode="auto">
          <a:xfrm>
            <a:off x="10784647" y="648981"/>
            <a:ext cx="536494" cy="335309"/>
          </a:xfrm>
          <a:prstGeom prst="rect">
            <a:avLst/>
          </a:prstGeom>
        </p:spPr>
      </p:pic>
    </p:spTree>
    <p:extLst>
      <p:ext uri="{BB962C8B-B14F-4D97-AF65-F5344CB8AC3E}">
        <p14:creationId xmlns:p14="http://schemas.microsoft.com/office/powerpoint/2010/main" val="940811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A4F31-60A1-4EEC-A5B0-E15DD179C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8D9CB0-3BA1-480F-9D12-D2C021EC0D7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85006D8-A154-4BF2-9197-B1A60FB1F3B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D1D9536-0722-440E-BF68-8F4F9E5DF3A3}"/>
              </a:ext>
            </a:extLst>
          </p:cNvPr>
          <p:cNvSpPr>
            <a:spLocks noGrp="1"/>
          </p:cNvSpPr>
          <p:nvPr>
            <p:ph type="dt" sz="half" idx="10"/>
          </p:nvPr>
        </p:nvSpPr>
        <p:spPr/>
        <p:txBody>
          <a:bodyPr/>
          <a:lstStyle/>
          <a:p>
            <a:r>
              <a:rPr lang="fr-FR"/>
              <a:t>2026 - january</a:t>
            </a:r>
          </a:p>
        </p:txBody>
      </p:sp>
      <p:sp>
        <p:nvSpPr>
          <p:cNvPr id="6" name="Espace réservé du pied de page 5">
            <a:extLst>
              <a:ext uri="{FF2B5EF4-FFF2-40B4-BE49-F238E27FC236}">
                <a16:creationId xmlns:a16="http://schemas.microsoft.com/office/drawing/2014/main" id="{15BECED6-A790-4D46-928A-2CC0E80A2058}"/>
              </a:ext>
            </a:extLst>
          </p:cNvPr>
          <p:cNvSpPr>
            <a:spLocks noGrp="1"/>
          </p:cNvSpPr>
          <p:nvPr>
            <p:ph type="ftr" sz="quarter" idx="11"/>
          </p:nvPr>
        </p:nvSpPr>
        <p:spPr/>
        <p:txBody>
          <a:bodyPr/>
          <a:lstStyle/>
          <a:p>
            <a:r>
              <a:rPr lang="en-US"/>
              <a:t>180 min to avoid plagiarism - University Library - Grenoble</a:t>
            </a:r>
            <a:endParaRPr lang="fr-FR"/>
          </a:p>
        </p:txBody>
      </p:sp>
      <p:sp>
        <p:nvSpPr>
          <p:cNvPr id="7" name="Espace réservé du numéro de diapositive 6">
            <a:extLst>
              <a:ext uri="{FF2B5EF4-FFF2-40B4-BE49-F238E27FC236}">
                <a16:creationId xmlns:a16="http://schemas.microsoft.com/office/drawing/2014/main" id="{6EFBA07C-9DF6-48BE-9499-8C99C9AD8D93}"/>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8" name="Image 7">
            <a:extLst>
              <a:ext uri="{FF2B5EF4-FFF2-40B4-BE49-F238E27FC236}">
                <a16:creationId xmlns:a16="http://schemas.microsoft.com/office/drawing/2014/main" id="{8A4223F5-B82B-4571-8607-7FDC3964BF3D}"/>
              </a:ext>
            </a:extLst>
          </p:cNvPr>
          <p:cNvPicPr>
            <a:picLocks noChangeAspect="1"/>
          </p:cNvPicPr>
          <p:nvPr userDrawn="1"/>
        </p:nvPicPr>
        <p:blipFill>
          <a:blip r:embed="rId2"/>
          <a:stretch/>
        </p:blipFill>
        <p:spPr bwMode="auto">
          <a:xfrm>
            <a:off x="10817306" y="513382"/>
            <a:ext cx="536494" cy="335309"/>
          </a:xfrm>
          <a:prstGeom prst="rect">
            <a:avLst/>
          </a:prstGeom>
        </p:spPr>
      </p:pic>
    </p:spTree>
    <p:extLst>
      <p:ext uri="{BB962C8B-B14F-4D97-AF65-F5344CB8AC3E}">
        <p14:creationId xmlns:p14="http://schemas.microsoft.com/office/powerpoint/2010/main" val="3639327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17D0F-BE06-4B20-9582-85716AA2556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282C0D-48CD-4871-8D3D-9E1D7A8D9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F9CD628-13D3-4A75-8166-5E0140D0E0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8C54AC-EAA2-4AD7-834A-197463101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03150B1-2D56-4128-A93B-50FE5F7F71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6C4A82-39BF-4766-9169-B39B36A557C1}"/>
              </a:ext>
            </a:extLst>
          </p:cNvPr>
          <p:cNvSpPr>
            <a:spLocks noGrp="1"/>
          </p:cNvSpPr>
          <p:nvPr>
            <p:ph type="dt" sz="half" idx="10"/>
          </p:nvPr>
        </p:nvSpPr>
        <p:spPr/>
        <p:txBody>
          <a:bodyPr/>
          <a:lstStyle/>
          <a:p>
            <a:r>
              <a:rPr lang="fr-FR"/>
              <a:t>2026 - january</a:t>
            </a:r>
          </a:p>
        </p:txBody>
      </p:sp>
      <p:sp>
        <p:nvSpPr>
          <p:cNvPr id="8" name="Espace réservé du pied de page 7">
            <a:extLst>
              <a:ext uri="{FF2B5EF4-FFF2-40B4-BE49-F238E27FC236}">
                <a16:creationId xmlns:a16="http://schemas.microsoft.com/office/drawing/2014/main" id="{6CD85C52-412C-4A57-AD1E-2E71BC5E1476}"/>
              </a:ext>
            </a:extLst>
          </p:cNvPr>
          <p:cNvSpPr>
            <a:spLocks noGrp="1"/>
          </p:cNvSpPr>
          <p:nvPr>
            <p:ph type="ftr" sz="quarter" idx="11"/>
          </p:nvPr>
        </p:nvSpPr>
        <p:spPr/>
        <p:txBody>
          <a:bodyPr/>
          <a:lstStyle/>
          <a:p>
            <a:r>
              <a:rPr lang="en-US"/>
              <a:t>180 min to avoid plagiarism - University Library - Grenoble</a:t>
            </a:r>
            <a:endParaRPr lang="fr-FR"/>
          </a:p>
        </p:txBody>
      </p:sp>
      <p:sp>
        <p:nvSpPr>
          <p:cNvPr id="9" name="Espace réservé du numéro de diapositive 8">
            <a:extLst>
              <a:ext uri="{FF2B5EF4-FFF2-40B4-BE49-F238E27FC236}">
                <a16:creationId xmlns:a16="http://schemas.microsoft.com/office/drawing/2014/main" id="{E7DD96E6-116C-41A8-B741-4F02BF0AD7D8}"/>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10" name="Image 9">
            <a:extLst>
              <a:ext uri="{FF2B5EF4-FFF2-40B4-BE49-F238E27FC236}">
                <a16:creationId xmlns:a16="http://schemas.microsoft.com/office/drawing/2014/main" id="{5B9C1A1F-8D15-42BF-A5D2-B575A28190A0}"/>
              </a:ext>
            </a:extLst>
          </p:cNvPr>
          <p:cNvPicPr>
            <a:picLocks noChangeAspect="1"/>
          </p:cNvPicPr>
          <p:nvPr userDrawn="1"/>
        </p:nvPicPr>
        <p:blipFill>
          <a:blip r:embed="rId2"/>
          <a:stretch/>
        </p:blipFill>
        <p:spPr bwMode="auto">
          <a:xfrm>
            <a:off x="10784647" y="648981"/>
            <a:ext cx="536494" cy="335309"/>
          </a:xfrm>
          <a:prstGeom prst="rect">
            <a:avLst/>
          </a:prstGeom>
        </p:spPr>
      </p:pic>
    </p:spTree>
    <p:extLst>
      <p:ext uri="{BB962C8B-B14F-4D97-AF65-F5344CB8AC3E}">
        <p14:creationId xmlns:p14="http://schemas.microsoft.com/office/powerpoint/2010/main" val="439820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B117-7BB9-4CC8-9BF8-C957C39D95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020514-5E24-4D36-8596-7F4904D1521B}"/>
              </a:ext>
            </a:extLst>
          </p:cNvPr>
          <p:cNvSpPr>
            <a:spLocks noGrp="1"/>
          </p:cNvSpPr>
          <p:nvPr>
            <p:ph type="dt" sz="half" idx="10"/>
          </p:nvPr>
        </p:nvSpPr>
        <p:spPr/>
        <p:txBody>
          <a:bodyPr/>
          <a:lstStyle/>
          <a:p>
            <a:r>
              <a:rPr lang="fr-FR"/>
              <a:t>2026 - january</a:t>
            </a:r>
          </a:p>
        </p:txBody>
      </p:sp>
      <p:sp>
        <p:nvSpPr>
          <p:cNvPr id="4" name="Espace réservé du pied de page 3">
            <a:extLst>
              <a:ext uri="{FF2B5EF4-FFF2-40B4-BE49-F238E27FC236}">
                <a16:creationId xmlns:a16="http://schemas.microsoft.com/office/drawing/2014/main" id="{127D7B63-08B5-42C3-88D0-6EDCE7002C01}"/>
              </a:ext>
            </a:extLst>
          </p:cNvPr>
          <p:cNvSpPr>
            <a:spLocks noGrp="1"/>
          </p:cNvSpPr>
          <p:nvPr>
            <p:ph type="ftr" sz="quarter" idx="11"/>
          </p:nvPr>
        </p:nvSpPr>
        <p:spPr/>
        <p:txBody>
          <a:bodyPr/>
          <a:lstStyle/>
          <a:p>
            <a:r>
              <a:rPr lang="en-US"/>
              <a:t>180 min to avoid plagiarism - University Library - Grenoble</a:t>
            </a:r>
            <a:endParaRPr lang="fr-FR"/>
          </a:p>
        </p:txBody>
      </p:sp>
      <p:sp>
        <p:nvSpPr>
          <p:cNvPr id="5" name="Espace réservé du numéro de diapositive 4">
            <a:extLst>
              <a:ext uri="{FF2B5EF4-FFF2-40B4-BE49-F238E27FC236}">
                <a16:creationId xmlns:a16="http://schemas.microsoft.com/office/drawing/2014/main" id="{726473B5-4C5F-441F-BAB7-CB36569F6B80}"/>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6" name="Image 5">
            <a:extLst>
              <a:ext uri="{FF2B5EF4-FFF2-40B4-BE49-F238E27FC236}">
                <a16:creationId xmlns:a16="http://schemas.microsoft.com/office/drawing/2014/main" id="{70104575-9E3C-4B72-873B-341A002E36C9}"/>
              </a:ext>
            </a:extLst>
          </p:cNvPr>
          <p:cNvPicPr>
            <a:picLocks noChangeAspect="1"/>
          </p:cNvPicPr>
          <p:nvPr userDrawn="1"/>
        </p:nvPicPr>
        <p:blipFill>
          <a:blip r:embed="rId2"/>
          <a:stretch/>
        </p:blipFill>
        <p:spPr bwMode="auto">
          <a:xfrm>
            <a:off x="10784647" y="648981"/>
            <a:ext cx="536494" cy="335309"/>
          </a:xfrm>
          <a:prstGeom prst="rect">
            <a:avLst/>
          </a:prstGeom>
        </p:spPr>
      </p:pic>
    </p:spTree>
    <p:extLst>
      <p:ext uri="{BB962C8B-B14F-4D97-AF65-F5344CB8AC3E}">
        <p14:creationId xmlns:p14="http://schemas.microsoft.com/office/powerpoint/2010/main" val="1376847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894433-A656-464E-B087-D0192DB1E20E}"/>
              </a:ext>
            </a:extLst>
          </p:cNvPr>
          <p:cNvSpPr>
            <a:spLocks noGrp="1"/>
          </p:cNvSpPr>
          <p:nvPr>
            <p:ph type="dt" sz="half" idx="10"/>
          </p:nvPr>
        </p:nvSpPr>
        <p:spPr/>
        <p:txBody>
          <a:bodyPr/>
          <a:lstStyle/>
          <a:p>
            <a:r>
              <a:rPr lang="fr-FR"/>
              <a:t>2026 - january</a:t>
            </a:r>
          </a:p>
        </p:txBody>
      </p:sp>
      <p:sp>
        <p:nvSpPr>
          <p:cNvPr id="3" name="Espace réservé du pied de page 2">
            <a:extLst>
              <a:ext uri="{FF2B5EF4-FFF2-40B4-BE49-F238E27FC236}">
                <a16:creationId xmlns:a16="http://schemas.microsoft.com/office/drawing/2014/main" id="{9D899578-3F92-47DD-AE99-4ED5EE75719E}"/>
              </a:ext>
            </a:extLst>
          </p:cNvPr>
          <p:cNvSpPr>
            <a:spLocks noGrp="1"/>
          </p:cNvSpPr>
          <p:nvPr>
            <p:ph type="ftr" sz="quarter" idx="11"/>
          </p:nvPr>
        </p:nvSpPr>
        <p:spPr/>
        <p:txBody>
          <a:bodyPr/>
          <a:lstStyle/>
          <a:p>
            <a:r>
              <a:rPr lang="en-US"/>
              <a:t>180 min to avoid plagiarism - University Library - Grenoble</a:t>
            </a:r>
            <a:endParaRPr lang="fr-FR"/>
          </a:p>
        </p:txBody>
      </p:sp>
      <p:sp>
        <p:nvSpPr>
          <p:cNvPr id="4" name="Espace réservé du numéro de diapositive 3">
            <a:extLst>
              <a:ext uri="{FF2B5EF4-FFF2-40B4-BE49-F238E27FC236}">
                <a16:creationId xmlns:a16="http://schemas.microsoft.com/office/drawing/2014/main" id="{D498082E-5E3E-4998-882C-CA6AE6CCFE28}"/>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5" name="Image 4">
            <a:extLst>
              <a:ext uri="{FF2B5EF4-FFF2-40B4-BE49-F238E27FC236}">
                <a16:creationId xmlns:a16="http://schemas.microsoft.com/office/drawing/2014/main" id="{DC4A694B-0CE8-4093-9EF4-4B92B8AD71DE}"/>
              </a:ext>
            </a:extLst>
          </p:cNvPr>
          <p:cNvPicPr>
            <a:picLocks noChangeAspect="1"/>
          </p:cNvPicPr>
          <p:nvPr userDrawn="1"/>
        </p:nvPicPr>
        <p:blipFill>
          <a:blip r:embed="rId2"/>
          <a:stretch/>
        </p:blipFill>
        <p:spPr bwMode="auto">
          <a:xfrm>
            <a:off x="10784647" y="648981"/>
            <a:ext cx="536494" cy="335309"/>
          </a:xfrm>
          <a:prstGeom prst="rect">
            <a:avLst/>
          </a:prstGeom>
        </p:spPr>
      </p:pic>
    </p:spTree>
    <p:extLst>
      <p:ext uri="{BB962C8B-B14F-4D97-AF65-F5344CB8AC3E}">
        <p14:creationId xmlns:p14="http://schemas.microsoft.com/office/powerpoint/2010/main" val="136223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05F9B-C098-4759-A710-5E3A492FE2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3B9BC1-8272-4C27-8712-E2EF2E51D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B551B6-DCE1-468D-B700-DE9302F8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F0FCD4-62A3-4672-A914-8AED76DAE8BF}"/>
              </a:ext>
            </a:extLst>
          </p:cNvPr>
          <p:cNvSpPr>
            <a:spLocks noGrp="1"/>
          </p:cNvSpPr>
          <p:nvPr>
            <p:ph type="dt" sz="half" idx="10"/>
          </p:nvPr>
        </p:nvSpPr>
        <p:spPr/>
        <p:txBody>
          <a:bodyPr/>
          <a:lstStyle/>
          <a:p>
            <a:r>
              <a:rPr lang="fr-FR"/>
              <a:t>2026 - january</a:t>
            </a:r>
          </a:p>
        </p:txBody>
      </p:sp>
      <p:sp>
        <p:nvSpPr>
          <p:cNvPr id="6" name="Espace réservé du pied de page 5">
            <a:extLst>
              <a:ext uri="{FF2B5EF4-FFF2-40B4-BE49-F238E27FC236}">
                <a16:creationId xmlns:a16="http://schemas.microsoft.com/office/drawing/2014/main" id="{738F652E-BA3E-4A2A-BF88-6380D36B7769}"/>
              </a:ext>
            </a:extLst>
          </p:cNvPr>
          <p:cNvSpPr>
            <a:spLocks noGrp="1"/>
          </p:cNvSpPr>
          <p:nvPr>
            <p:ph type="ftr" sz="quarter" idx="11"/>
          </p:nvPr>
        </p:nvSpPr>
        <p:spPr/>
        <p:txBody>
          <a:bodyPr/>
          <a:lstStyle/>
          <a:p>
            <a:r>
              <a:rPr lang="en-US"/>
              <a:t>180 min to avoid plagiarism - University Library - Grenoble</a:t>
            </a:r>
            <a:endParaRPr lang="fr-FR"/>
          </a:p>
        </p:txBody>
      </p:sp>
      <p:sp>
        <p:nvSpPr>
          <p:cNvPr id="7" name="Espace réservé du numéro de diapositive 6">
            <a:extLst>
              <a:ext uri="{FF2B5EF4-FFF2-40B4-BE49-F238E27FC236}">
                <a16:creationId xmlns:a16="http://schemas.microsoft.com/office/drawing/2014/main" id="{41F6699E-0B3E-4C3F-A3E9-043FA98A1703}"/>
              </a:ext>
            </a:extLst>
          </p:cNvPr>
          <p:cNvSpPr>
            <a:spLocks noGrp="1"/>
          </p:cNvSpPr>
          <p:nvPr>
            <p:ph type="sldNum" sz="quarter" idx="12"/>
          </p:nvPr>
        </p:nvSpPr>
        <p:spPr/>
        <p:txBody>
          <a:bodyPr/>
          <a:lstStyle/>
          <a:p>
            <a:fld id="{6474E713-7F12-496E-A4A6-B8564FFA33B6}" type="slidenum">
              <a:rPr lang="fr-FR" smtClean="0"/>
              <a:t>‹N°›</a:t>
            </a:fld>
            <a:endParaRPr lang="fr-FR"/>
          </a:p>
        </p:txBody>
      </p:sp>
      <p:pic>
        <p:nvPicPr>
          <p:cNvPr id="8" name="Image 7">
            <a:extLst>
              <a:ext uri="{FF2B5EF4-FFF2-40B4-BE49-F238E27FC236}">
                <a16:creationId xmlns:a16="http://schemas.microsoft.com/office/drawing/2014/main" id="{C616092E-814A-4790-B6BA-F8ED49DE43DF}"/>
              </a:ext>
            </a:extLst>
          </p:cNvPr>
          <p:cNvPicPr>
            <a:picLocks noChangeAspect="1"/>
          </p:cNvPicPr>
          <p:nvPr userDrawn="1"/>
        </p:nvPicPr>
        <p:blipFill>
          <a:blip r:embed="rId2"/>
          <a:stretch/>
        </p:blipFill>
        <p:spPr bwMode="auto">
          <a:xfrm>
            <a:off x="10784647" y="648981"/>
            <a:ext cx="536494" cy="335309"/>
          </a:xfrm>
          <a:prstGeom prst="rect">
            <a:avLst/>
          </a:prstGeom>
        </p:spPr>
      </p:pic>
    </p:spTree>
    <p:extLst>
      <p:ext uri="{BB962C8B-B14F-4D97-AF65-F5344CB8AC3E}">
        <p14:creationId xmlns:p14="http://schemas.microsoft.com/office/powerpoint/2010/main" val="343816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40_Custom Layout">
    <p:spTree>
      <p:nvGrpSpPr>
        <p:cNvPr id="1" name=""/>
        <p:cNvGrpSpPr/>
        <p:nvPr/>
      </p:nvGrpSpPr>
      <p:grpSpPr bwMode="auto">
        <a:xfrm>
          <a:off x="0" y="0"/>
          <a:ext cx="0" cy="0"/>
          <a:chOff x="0" y="0"/>
          <a:chExt cx="0" cy="0"/>
        </a:xfrm>
      </p:grpSpPr>
      <p:sp>
        <p:nvSpPr>
          <p:cNvPr id="3" name="Rectangle 2"/>
          <p:cNvSpPr/>
          <p:nvPr userDrawn="1"/>
        </p:nvSpPr>
        <p:spPr bwMode="auto">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15" name="Title Placeholder 1"/>
          <p:cNvSpPr>
            <a:spLocks noGrp="1"/>
          </p:cNvSpPr>
          <p:nvPr>
            <p:ph type="title" hasCustomPrompt="1"/>
          </p:nvPr>
        </p:nvSpPr>
        <p:spPr bwMode="auto">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a:defRPr>
            </a:lvl1pPr>
          </a:lstStyle>
          <a:p>
            <a:pPr>
              <a:defRPr/>
            </a:pPr>
            <a:r>
              <a:rPr lang="en-US"/>
              <a:t>Write Project Tittle Here</a:t>
            </a:r>
            <a:endParaRPr/>
          </a:p>
        </p:txBody>
      </p:sp>
      <p:sp>
        <p:nvSpPr>
          <p:cNvPr id="13" name="Picture Placeholder 7"/>
          <p:cNvSpPr>
            <a:spLocks noGrp="1"/>
          </p:cNvSpPr>
          <p:nvPr>
            <p:ph type="pic" sz="quarter" idx="13"/>
          </p:nvPr>
        </p:nvSpPr>
        <p:spPr bwMode="auto">
          <a:xfrm>
            <a:off x="-3" y="1117600"/>
            <a:ext cx="3015347" cy="4622799"/>
          </a:xfrm>
          <a:prstGeom prst="rect">
            <a:avLst/>
          </a:prstGeom>
          <a:solidFill>
            <a:schemeClr val="bg1">
              <a:lumMod val="95000"/>
            </a:schemeClr>
          </a:solidFill>
        </p:spPr>
        <p:txBody>
          <a:bodyPr>
            <a:normAutofit/>
          </a:bodyPr>
          <a:lstStyle>
            <a:lvl1pPr marL="0" indent="0">
              <a:buNone/>
              <a:defRPr sz="1500"/>
            </a:lvl1pPr>
          </a:lstStyle>
          <a:p>
            <a:pPr>
              <a:defRPr/>
            </a:pPr>
            <a:endParaRPr lang="en-US"/>
          </a:p>
        </p:txBody>
      </p:sp>
      <p:sp>
        <p:nvSpPr>
          <p:cNvPr id="14" name="Picture Placeholder 7"/>
          <p:cNvSpPr>
            <a:spLocks noGrp="1"/>
          </p:cNvSpPr>
          <p:nvPr>
            <p:ph type="pic" sz="quarter" idx="14"/>
          </p:nvPr>
        </p:nvSpPr>
        <p:spPr bwMode="auto">
          <a:xfrm>
            <a:off x="9176653" y="1117600"/>
            <a:ext cx="3015347" cy="4622799"/>
          </a:xfrm>
          <a:prstGeom prst="rect">
            <a:avLst/>
          </a:prstGeom>
          <a:solidFill>
            <a:schemeClr val="bg1">
              <a:lumMod val="95000"/>
            </a:schemeClr>
          </a:solidFill>
        </p:spPr>
        <p:txBody>
          <a:bodyPr>
            <a:normAutofit/>
          </a:bodyPr>
          <a:lstStyle>
            <a:lvl1pPr marL="0" indent="0">
              <a:buNone/>
              <a:defRPr sz="1500"/>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365D9-A51D-4D2D-85FD-E1BDC62F66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722838-10D5-4F07-A33A-54A2706D8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A23073-3B32-4D7A-816A-4E6F08E29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224468-F591-4E3B-B395-71D31830180F}"/>
              </a:ext>
            </a:extLst>
          </p:cNvPr>
          <p:cNvSpPr>
            <a:spLocks noGrp="1"/>
          </p:cNvSpPr>
          <p:nvPr>
            <p:ph type="dt" sz="half" idx="10"/>
          </p:nvPr>
        </p:nvSpPr>
        <p:spPr/>
        <p:txBody>
          <a:bodyPr/>
          <a:lstStyle/>
          <a:p>
            <a:r>
              <a:rPr lang="fr-FR"/>
              <a:t>2026 - january</a:t>
            </a:r>
          </a:p>
        </p:txBody>
      </p:sp>
      <p:sp>
        <p:nvSpPr>
          <p:cNvPr id="6" name="Espace réservé du pied de page 5">
            <a:extLst>
              <a:ext uri="{FF2B5EF4-FFF2-40B4-BE49-F238E27FC236}">
                <a16:creationId xmlns:a16="http://schemas.microsoft.com/office/drawing/2014/main" id="{9F181381-1061-48CA-AEE3-F03A63A2BC99}"/>
              </a:ext>
            </a:extLst>
          </p:cNvPr>
          <p:cNvSpPr>
            <a:spLocks noGrp="1"/>
          </p:cNvSpPr>
          <p:nvPr>
            <p:ph type="ftr" sz="quarter" idx="11"/>
          </p:nvPr>
        </p:nvSpPr>
        <p:spPr/>
        <p:txBody>
          <a:bodyPr/>
          <a:lstStyle/>
          <a:p>
            <a:r>
              <a:rPr lang="en-US"/>
              <a:t>180 min to avoid plagiarism - University Library - Grenoble</a:t>
            </a:r>
            <a:endParaRPr lang="fr-FR"/>
          </a:p>
        </p:txBody>
      </p:sp>
      <p:sp>
        <p:nvSpPr>
          <p:cNvPr id="7" name="Espace réservé du numéro de diapositive 6">
            <a:extLst>
              <a:ext uri="{FF2B5EF4-FFF2-40B4-BE49-F238E27FC236}">
                <a16:creationId xmlns:a16="http://schemas.microsoft.com/office/drawing/2014/main" id="{24DC28F9-DC0F-4532-AB36-CEFE09EE1163}"/>
              </a:ext>
            </a:extLst>
          </p:cNvPr>
          <p:cNvSpPr>
            <a:spLocks noGrp="1"/>
          </p:cNvSpPr>
          <p:nvPr>
            <p:ph type="sldNum" sz="quarter" idx="12"/>
          </p:nvPr>
        </p:nvSpPr>
        <p:spPr/>
        <p:txBody>
          <a:bodyPr/>
          <a:lstStyle/>
          <a:p>
            <a:fld id="{6474E713-7F12-496E-A4A6-B8564FFA33B6}" type="slidenum">
              <a:rPr lang="fr-FR" smtClean="0"/>
              <a:t>‹N°›</a:t>
            </a:fld>
            <a:endParaRPr lang="fr-FR"/>
          </a:p>
        </p:txBody>
      </p:sp>
    </p:spTree>
    <p:extLst>
      <p:ext uri="{BB962C8B-B14F-4D97-AF65-F5344CB8AC3E}">
        <p14:creationId xmlns:p14="http://schemas.microsoft.com/office/powerpoint/2010/main" val="3079554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7CE6D-7485-4CA1-B02D-0F7CCD1276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8C5DE4-6003-4DBA-8FD2-F0AE19B3A5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6BD10A-25D9-48DE-999C-43E0C876ECE8}"/>
              </a:ext>
            </a:extLst>
          </p:cNvPr>
          <p:cNvSpPr>
            <a:spLocks noGrp="1"/>
          </p:cNvSpPr>
          <p:nvPr>
            <p:ph type="dt" sz="half" idx="10"/>
          </p:nvPr>
        </p:nvSpPr>
        <p:spPr/>
        <p:txBody>
          <a:bodyPr/>
          <a:lstStyle/>
          <a:p>
            <a:r>
              <a:rPr lang="fr-FR"/>
              <a:t>2026 - january</a:t>
            </a:r>
          </a:p>
        </p:txBody>
      </p:sp>
      <p:sp>
        <p:nvSpPr>
          <p:cNvPr id="5" name="Espace réservé du pied de page 4">
            <a:extLst>
              <a:ext uri="{FF2B5EF4-FFF2-40B4-BE49-F238E27FC236}">
                <a16:creationId xmlns:a16="http://schemas.microsoft.com/office/drawing/2014/main" id="{8906C92E-9EA6-42CA-9128-1D6850B72E72}"/>
              </a:ext>
            </a:extLst>
          </p:cNvPr>
          <p:cNvSpPr>
            <a:spLocks noGrp="1"/>
          </p:cNvSpPr>
          <p:nvPr>
            <p:ph type="ftr" sz="quarter" idx="11"/>
          </p:nvPr>
        </p:nvSpPr>
        <p:spPr/>
        <p:txBody>
          <a:bodyPr/>
          <a:lstStyle/>
          <a:p>
            <a:r>
              <a:rPr lang="en-US"/>
              <a:t>180 min to avoid plagiarism - University Library - Grenoble</a:t>
            </a:r>
            <a:endParaRPr lang="fr-FR"/>
          </a:p>
        </p:txBody>
      </p:sp>
      <p:sp>
        <p:nvSpPr>
          <p:cNvPr id="6" name="Espace réservé du numéro de diapositive 5">
            <a:extLst>
              <a:ext uri="{FF2B5EF4-FFF2-40B4-BE49-F238E27FC236}">
                <a16:creationId xmlns:a16="http://schemas.microsoft.com/office/drawing/2014/main" id="{850AB7F2-BAC8-4932-BF21-9293E1AEEE13}"/>
              </a:ext>
            </a:extLst>
          </p:cNvPr>
          <p:cNvSpPr>
            <a:spLocks noGrp="1"/>
          </p:cNvSpPr>
          <p:nvPr>
            <p:ph type="sldNum" sz="quarter" idx="12"/>
          </p:nvPr>
        </p:nvSpPr>
        <p:spPr/>
        <p:txBody>
          <a:bodyPr/>
          <a:lstStyle/>
          <a:p>
            <a:fld id="{6474E713-7F12-496E-A4A6-B8564FFA33B6}" type="slidenum">
              <a:rPr lang="fr-FR" smtClean="0"/>
              <a:t>‹N°›</a:t>
            </a:fld>
            <a:endParaRPr lang="fr-FR"/>
          </a:p>
        </p:txBody>
      </p:sp>
    </p:spTree>
    <p:extLst>
      <p:ext uri="{BB962C8B-B14F-4D97-AF65-F5344CB8AC3E}">
        <p14:creationId xmlns:p14="http://schemas.microsoft.com/office/powerpoint/2010/main" val="62048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a:p>
        </p:txBody>
      </p:sp>
      <p:sp>
        <p:nvSpPr>
          <p:cNvPr id="6" name="Espace réservé du numéro de diapositive 5"/>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prstGeom prst="rect">
            <a:avLst/>
          </a:prstGeom>
          <a:ln w="38100">
            <a:solidFill>
              <a:srgbClr val="FF0000"/>
            </a:solidFill>
          </a:ln>
        </p:spPr>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a:p>
        </p:txBody>
      </p:sp>
      <p:sp>
        <p:nvSpPr>
          <p:cNvPr id="6" name="Espace réservé du numéro de diapositive 5"/>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a:p>
        </p:txBody>
      </p:sp>
      <p:sp>
        <p:nvSpPr>
          <p:cNvPr id="6" name="Espace réservé du numéro de diapositive 5"/>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prstGeom prst="rect">
            <a:avLst/>
          </a:prstGeom>
          <a:ln w="38100">
            <a:solidFill>
              <a:srgbClr val="FF0000"/>
            </a:solidFill>
          </a:ln>
        </p:spPr>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a:p>
        </p:txBody>
      </p:sp>
      <p:sp>
        <p:nvSpPr>
          <p:cNvPr id="7" name="Espace réservé du numéro de diapositive 6"/>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a:prstGeom prst="rect">
            <a:avLst/>
          </a:prstGeom>
          <a:ln w="38100">
            <a:solidFill>
              <a:srgbClr val="FF0000"/>
            </a:solidFill>
          </a:ln>
        </p:spPr>
        <p:txBody>
          <a:bodyPr/>
          <a:lstStyle/>
          <a:p>
            <a:pPr>
              <a:defRPr/>
            </a:pPr>
            <a:r>
              <a:rPr lang="fr-FR"/>
              <a:t>Modifiez le style du titre</a:t>
            </a:r>
            <a:endParaRP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8" name="Espace réservé du pied de page 7"/>
          <p:cNvSpPr>
            <a:spLocks noGrp="1"/>
          </p:cNvSpPr>
          <p:nvPr>
            <p:ph type="ftr" sz="quarter" idx="11"/>
          </p:nvPr>
        </p:nvSpPr>
        <p:spPr bwMode="auto"/>
        <p:txBody>
          <a:bodyPr/>
          <a:lstStyle/>
          <a:p>
            <a:pPr>
              <a:defRPr/>
            </a:pPr>
            <a:r>
              <a:rPr lang="en-US"/>
              <a:t>180 min to avoid plagiarism - University Library - Grenoble</a:t>
            </a:r>
            <a:endParaRPr/>
          </a:p>
        </p:txBody>
      </p:sp>
      <p:sp>
        <p:nvSpPr>
          <p:cNvPr id="9" name="Espace réservé du numéro de diapositive 8"/>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3" name="Espace réservé du pied de page 2"/>
          <p:cNvSpPr>
            <a:spLocks noGrp="1"/>
          </p:cNvSpPr>
          <p:nvPr>
            <p:ph type="ftr" sz="quarter" idx="11"/>
          </p:nvPr>
        </p:nvSpPr>
        <p:spPr bwMode="auto"/>
        <p:txBody>
          <a:bodyPr/>
          <a:lstStyle/>
          <a:p>
            <a:pPr>
              <a:defRPr/>
            </a:pPr>
            <a:r>
              <a:rPr lang="en-US"/>
              <a:t>180 min to avoid plagiarism - University Library - Grenoble</a:t>
            </a:r>
            <a:endParaRPr/>
          </a:p>
        </p:txBody>
      </p:sp>
      <p:sp>
        <p:nvSpPr>
          <p:cNvPr id="4" name="Espace réservé du numéro de diapositive 3"/>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a:p>
        </p:txBody>
      </p:sp>
      <p:sp>
        <p:nvSpPr>
          <p:cNvPr id="7" name="Espace réservé du numéro de diapositive 6"/>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a:xfrm>
            <a:off x="838200" y="6356350"/>
            <a:ext cx="2743200" cy="365125"/>
          </a:xfrm>
          <a:prstGeom prst="rect">
            <a:avLst/>
          </a:prstGeom>
        </p:spPr>
        <p:txBody>
          <a:bodyPr/>
          <a:lstStyle>
            <a:lvl1pPr>
              <a:defRPr/>
            </a:lvl1pPr>
          </a:lstStyle>
          <a:p>
            <a:pPr>
              <a:defRPr/>
            </a:pPr>
            <a:r>
              <a:rPr lang="fr-FR"/>
              <a:t>2026 - january</a:t>
            </a: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a:p>
        </p:txBody>
      </p:sp>
      <p:sp>
        <p:nvSpPr>
          <p:cNvPr id="7" name="Espace réservé du numéro de diapositive 6"/>
          <p:cNvSpPr>
            <a:spLocks noGrp="1"/>
          </p:cNvSpPr>
          <p:nvPr>
            <p:ph type="sldNum" sz="quarter" idx="12"/>
          </p:nvPr>
        </p:nvSpPr>
        <p:spPr bwMode="auto"/>
        <p:txBody>
          <a:bodyPr/>
          <a:lstStyle/>
          <a:p>
            <a:pPr>
              <a:defRPr/>
            </a:pPr>
            <a:fld id="{7CE51AA5-2702-4D2D-ABC9-4A1DDB114F31}"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2_Custom Layout">
    <p:spTree>
      <p:nvGrpSpPr>
        <p:cNvPr id="1" name=""/>
        <p:cNvGrpSpPr/>
        <p:nvPr/>
      </p:nvGrpSpPr>
      <p:grpSpPr bwMode="auto">
        <a:xfrm>
          <a:off x="0" y="0"/>
          <a:ext cx="0" cy="0"/>
          <a:chOff x="0" y="0"/>
          <a:chExt cx="0" cy="0"/>
        </a:xfrm>
      </p:grpSpPr>
      <p:sp>
        <p:nvSpPr>
          <p:cNvPr id="11" name="Rectangle 10"/>
          <p:cNvSpPr/>
          <p:nvPr userDrawn="1"/>
        </p:nvSpPr>
        <p:spPr bwMode="auto">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12" name="Rectangle 11"/>
          <p:cNvSpPr/>
          <p:nvPr userDrawn="1"/>
        </p:nvSpPr>
        <p:spPr bwMode="auto">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8" name="Title Placeholder 1"/>
          <p:cNvSpPr>
            <a:spLocks noGrp="1"/>
          </p:cNvSpPr>
          <p:nvPr>
            <p:ph type="title" hasCustomPrompt="1"/>
          </p:nvPr>
        </p:nvSpPr>
        <p:spPr bwMode="auto">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a:defRPr>
            </a:lvl1pPr>
          </a:lstStyle>
          <a:p>
            <a:pPr>
              <a:defRPr/>
            </a:pPr>
            <a:r>
              <a:rPr lang="en-US"/>
              <a:t>Write Project Tittle Here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9_Custom Layout">
    <p:spTree>
      <p:nvGrpSpPr>
        <p:cNvPr id="1" name=""/>
        <p:cNvGrpSpPr/>
        <p:nvPr/>
      </p:nvGrpSpPr>
      <p:grpSpPr bwMode="auto">
        <a:xfrm>
          <a:off x="0" y="0"/>
          <a:ext cx="0" cy="0"/>
          <a:chOff x="0" y="0"/>
          <a:chExt cx="0" cy="0"/>
        </a:xfrm>
      </p:grpSpPr>
      <p:sp>
        <p:nvSpPr>
          <p:cNvPr id="4" name="Picture Placeholder 7"/>
          <p:cNvSpPr>
            <a:spLocks noGrp="1"/>
          </p:cNvSpPr>
          <p:nvPr>
            <p:ph type="pic" sz="quarter" idx="10"/>
          </p:nvPr>
        </p:nvSpPr>
        <p:spPr bwMode="auto">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pPr>
              <a:defRPr/>
            </a:pPr>
            <a:endParaRPr lang="en-US"/>
          </a:p>
        </p:txBody>
      </p:sp>
      <p:sp>
        <p:nvSpPr>
          <p:cNvPr id="5" name="Title Placeholder 1"/>
          <p:cNvSpPr>
            <a:spLocks noGrp="1"/>
          </p:cNvSpPr>
          <p:nvPr>
            <p:ph type="title" hasCustomPrompt="1"/>
          </p:nvPr>
        </p:nvSpPr>
        <p:spPr bwMode="auto">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a:defRPr>
            </a:lvl1pPr>
          </a:lstStyle>
          <a:p>
            <a:pPr>
              <a:defRPr/>
            </a:pPr>
            <a:r>
              <a:rPr lang="en-US"/>
              <a:t>Titre page</a:t>
            </a:r>
            <a:br>
              <a:rPr lang="en-US"/>
            </a:br>
            <a:r>
              <a:rPr lang="en-US"/>
              <a:t>intérieure</a:t>
            </a:r>
            <a:br>
              <a:rPr lang="en-US"/>
            </a:br>
            <a:r>
              <a:rPr lang="en-US"/>
              <a:t>texte </a:t>
            </a:r>
            <a:br>
              <a:rPr lang="en-US"/>
            </a:br>
            <a:r>
              <a:rPr lang="en-US"/>
              <a:t>et photos</a:t>
            </a:r>
            <a:endParaRPr/>
          </a:p>
        </p:txBody>
      </p:sp>
      <p:sp>
        <p:nvSpPr>
          <p:cNvPr id="6" name="Picture Placeholder 7"/>
          <p:cNvSpPr>
            <a:spLocks noGrp="1"/>
          </p:cNvSpPr>
          <p:nvPr>
            <p:ph type="pic" sz="quarter" idx="11"/>
          </p:nvPr>
        </p:nvSpPr>
        <p:spPr bwMode="auto">
          <a:xfrm>
            <a:off x="8894284" y="187290"/>
            <a:ext cx="2133599" cy="2672860"/>
          </a:xfrm>
          <a:prstGeom prst="rect">
            <a:avLst/>
          </a:prstGeom>
          <a:solidFill>
            <a:schemeClr val="bg1">
              <a:lumMod val="95000"/>
            </a:schemeClr>
          </a:solidFill>
        </p:spPr>
        <p:txBody>
          <a:bodyPr>
            <a:normAutofit/>
          </a:bodyPr>
          <a:lstStyle>
            <a:lvl1pPr marL="0" indent="0">
              <a:buNone/>
              <a:defRPr sz="1500"/>
            </a:lvl1pPr>
          </a:lstStyle>
          <a:p>
            <a:pPr>
              <a:defRPr/>
            </a:pPr>
            <a:endParaRPr lang="en-US"/>
          </a:p>
        </p:txBody>
      </p:sp>
      <p:sp>
        <p:nvSpPr>
          <p:cNvPr id="7" name="Picture Placeholder 7"/>
          <p:cNvSpPr>
            <a:spLocks noGrp="1"/>
          </p:cNvSpPr>
          <p:nvPr>
            <p:ph type="pic" sz="quarter" idx="12"/>
          </p:nvPr>
        </p:nvSpPr>
        <p:spPr bwMode="auto">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87_Custom Layout">
    <p:spTree>
      <p:nvGrpSpPr>
        <p:cNvPr id="1" name=""/>
        <p:cNvGrpSpPr/>
        <p:nvPr/>
      </p:nvGrpSpPr>
      <p:grpSpPr bwMode="auto">
        <a:xfrm>
          <a:off x="0" y="0"/>
          <a:ext cx="0" cy="0"/>
          <a:chOff x="0" y="0"/>
          <a:chExt cx="0" cy="0"/>
        </a:xfrm>
      </p:grpSpPr>
      <p:sp>
        <p:nvSpPr>
          <p:cNvPr id="3" name="Footer Placeholder 5"/>
          <p:cNvSpPr>
            <a:spLocks noGrp="1"/>
          </p:cNvSpPr>
          <p:nvPr>
            <p:ph type="ftr" sz="quarter" idx="11"/>
          </p:nvPr>
        </p:nvSpPr>
        <p:spPr bwMode="auto">
          <a:xfrm>
            <a:off x="812799" y="6271550"/>
            <a:ext cx="6163964" cy="365125"/>
          </a:xfrm>
          <a:prstGeom prst="rect">
            <a:avLst/>
          </a:prstGeom>
        </p:spPr>
        <p:txBody>
          <a:bodyPr/>
          <a:lstStyle/>
          <a:p>
            <a:pPr>
              <a:defRPr/>
            </a:pPr>
            <a:r>
              <a:rPr lang="en-US"/>
              <a:t>180 min to avoid plagiarism - University Library - Grenoble</a:t>
            </a:r>
            <a:endParaRPr lang="fr-FR"/>
          </a:p>
        </p:txBody>
      </p:sp>
      <p:sp>
        <p:nvSpPr>
          <p:cNvPr id="4" name="Date Placeholder 4"/>
          <p:cNvSpPr>
            <a:spLocks noGrp="1"/>
          </p:cNvSpPr>
          <p:nvPr>
            <p:ph type="dt" sz="half" idx="10"/>
          </p:nvPr>
        </p:nvSpPr>
        <p:spPr bwMode="auto">
          <a:xfrm>
            <a:off x="8081555" y="6248400"/>
            <a:ext cx="2229392" cy="388274"/>
          </a:xfrm>
          <a:prstGeom prst="rect">
            <a:avLst/>
          </a:prstGeom>
        </p:spPr>
        <p:txBody>
          <a:bodyPr/>
          <a:lstStyle>
            <a:lvl1pPr>
              <a:defRPr sz="1200"/>
            </a:lvl1pPr>
          </a:lstStyle>
          <a:p>
            <a:pPr>
              <a:defRPr/>
            </a:pPr>
            <a:r>
              <a:rPr lang="fr-FR"/>
              <a:t>2026 - january</a:t>
            </a:r>
          </a:p>
        </p:txBody>
      </p:sp>
      <p:sp>
        <p:nvSpPr>
          <p:cNvPr id="5" name="Slide Number Placeholder 6"/>
          <p:cNvSpPr>
            <a:spLocks noGrp="1"/>
          </p:cNvSpPr>
          <p:nvPr>
            <p:ph type="sldNum" sz="quarter" idx="12"/>
          </p:nvPr>
        </p:nvSpPr>
        <p:spPr bwMode="auto">
          <a:xfrm>
            <a:off x="10554788" y="6248400"/>
            <a:ext cx="766353" cy="388274"/>
          </a:xfrm>
          <a:prstGeom prst="rect">
            <a:avLst/>
          </a:prstGeom>
        </p:spPr>
        <p:txBody>
          <a:bodyPr/>
          <a:lstStyle/>
          <a:p>
            <a:pPr>
              <a:defRPr/>
            </a:pPr>
            <a:fld id="{282AAA50-1E89-B34C-8477-5F736D4F2309}"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44452" y="456565"/>
            <a:ext cx="10515600" cy="892629"/>
          </a:xfrm>
          <a:prstGeom prst="rect">
            <a:avLst/>
          </a:prstGeom>
        </p:spPr>
        <p:txBody>
          <a:bodyPr/>
          <a:lstStyle>
            <a:lvl1pPr algn="ctr">
              <a:defRPr/>
            </a:lvl1pPr>
          </a:lstStyle>
          <a:p>
            <a:pPr>
              <a:defRPr/>
            </a:pPr>
            <a:endParaRPr lang="fr-FR"/>
          </a:p>
        </p:txBody>
      </p:sp>
      <p:sp>
        <p:nvSpPr>
          <p:cNvPr id="3" name="Espace réservé de la date 2"/>
          <p:cNvSpPr>
            <a:spLocks noGrp="1"/>
          </p:cNvSpPr>
          <p:nvPr>
            <p:ph type="dt" sz="half" idx="10"/>
          </p:nvPr>
        </p:nvSpPr>
        <p:spPr bwMode="auto"/>
        <p:txBody>
          <a:bodyPr/>
          <a:lstStyle>
            <a:lvl1pPr>
              <a:defRPr/>
            </a:lvl1p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BC22E6B5-8BBE-435A-847C-FFFBCB650B35}" type="slidenum">
              <a:rPr lang="fr-FR"/>
              <a:t>‹N°›</a:t>
            </a:fld>
            <a:endParaRPr lang="fr-FR"/>
          </a:p>
        </p:txBody>
      </p:sp>
      <p:sp>
        <p:nvSpPr>
          <p:cNvPr id="7" name="Title 1"/>
          <p:cNvSpPr txBox="1"/>
          <p:nvPr userDrawn="1"/>
        </p:nvSpPr>
        <p:spPr bwMode="auto">
          <a:xfrm>
            <a:off x="1151709" y="429804"/>
            <a:ext cx="10508343" cy="892629"/>
          </a:xfrm>
          <a:prstGeom prst="rect">
            <a:avLst/>
          </a:prstGeom>
          <a:ln w="38100">
            <a:solidFill>
              <a:srgbClr val="FF0000"/>
            </a:solidFill>
          </a:ln>
        </p:spPr>
        <p:txBody>
          <a:bodyPr/>
          <a:lstStyle>
            <a:lvl1pPr algn="ctr" defTabSz="914377">
              <a:lnSpc>
                <a:spcPct val="90000"/>
              </a:lnSpc>
              <a:spcBef>
                <a:spcPts val="0"/>
              </a:spcBef>
              <a:buNone/>
              <a:defRPr sz="4400">
                <a:solidFill>
                  <a:schemeClr val="tx1"/>
                </a:solidFill>
                <a:latin typeface="+mj-lt"/>
                <a:ea typeface="+mj-ea"/>
                <a:cs typeface="+mj-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 userDrawn="1">
  <p:cSld name="1_Titre et contenu">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12799" y="609600"/>
            <a:ext cx="10566403" cy="1036320"/>
          </a:xfrm>
          <a:prstGeom prst="rect">
            <a:avLst/>
          </a:prstGeom>
          <a:ln w="38100">
            <a:solidFill>
              <a:srgbClr val="FF0000"/>
            </a:solidFill>
          </a:ln>
        </p:spPr>
        <p:txBody>
          <a:bodyPr/>
          <a:lstStyle>
            <a:lvl1pPr algn="ctr">
              <a:defRPr/>
            </a:lvl1pPr>
          </a:lstStyle>
          <a:p>
            <a:pPr>
              <a:defRPr/>
            </a:pPr>
            <a:r>
              <a:rPr lang="fr-FR"/>
              <a:t>Modifiez le style du titre</a:t>
            </a:r>
            <a:endParaRPr lang="en-US"/>
          </a:p>
        </p:txBody>
      </p:sp>
      <p:sp>
        <p:nvSpPr>
          <p:cNvPr id="3" name="Content Placeholder 2"/>
          <p:cNvSpPr>
            <a:spLocks noGrp="1"/>
          </p:cNvSpPr>
          <p:nvPr>
            <p:ph idx="1"/>
          </p:nvPr>
        </p:nvSpPr>
        <p:spPr bwMode="auto">
          <a:xfrm>
            <a:off x="812799" y="2160590"/>
            <a:ext cx="10566403" cy="3880773"/>
          </a:xfrm>
          <a:prstGeom prst="rect">
            <a:avLst/>
          </a:prstGeo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a:xfrm>
            <a:off x="7363921" y="6190908"/>
            <a:ext cx="2177144" cy="365125"/>
          </a:xfrm>
          <a:prstGeom prst="rect">
            <a:avLst/>
          </a:prstGeom>
        </p:spPr>
        <p:txBody>
          <a:bodyPr/>
          <a:lstStyle>
            <a:lvl1pPr>
              <a:defRPr sz="1200"/>
            </a:lvl1pPr>
          </a:lstStyle>
          <a:p>
            <a:pPr>
              <a:defRPr/>
            </a:pPr>
            <a:r>
              <a:rPr lang="fr-FR"/>
              <a:t>2026 - january</a:t>
            </a:r>
          </a:p>
        </p:txBody>
      </p:sp>
      <p:sp>
        <p:nvSpPr>
          <p:cNvPr id="5" name="Footer Placeholder 4"/>
          <p:cNvSpPr>
            <a:spLocks noGrp="1"/>
          </p:cNvSpPr>
          <p:nvPr>
            <p:ph type="ftr" sz="quarter" idx="11"/>
          </p:nvPr>
        </p:nvSpPr>
        <p:spPr bwMode="auto">
          <a:xfrm>
            <a:off x="784689" y="6209018"/>
            <a:ext cx="6163964" cy="365125"/>
          </a:xfrm>
          <a:prstGeom prst="rect">
            <a:avLst/>
          </a:prstGeom>
        </p:spPr>
        <p:txBody>
          <a:bodyPr/>
          <a:lstStyle>
            <a:lvl1pPr>
              <a:defRPr sz="1200"/>
            </a:lvl1pPr>
          </a:lstStyle>
          <a:p>
            <a:pPr>
              <a:defRPr/>
            </a:pPr>
            <a:r>
              <a:rPr lang="en-US"/>
              <a:t>180 min to avoid plagiarism - University Library - Grenoble</a:t>
            </a:r>
            <a:endParaRPr lang="fr-FR"/>
          </a:p>
        </p:txBody>
      </p:sp>
      <p:pic>
        <p:nvPicPr>
          <p:cNvPr id="7" name="Image 6"/>
          <p:cNvPicPr>
            <a:picLocks noChangeAspect="1"/>
          </p:cNvPicPr>
          <p:nvPr userDrawn="1"/>
        </p:nvPicPr>
        <p:blipFill>
          <a:blip r:embed="rId2"/>
          <a:stretch/>
        </p:blipFill>
        <p:spPr bwMode="auto">
          <a:xfrm>
            <a:off x="10870817" y="648982"/>
            <a:ext cx="536494" cy="335309"/>
          </a:xfrm>
          <a:prstGeom prst="rect">
            <a:avLst/>
          </a:prstGeom>
        </p:spPr>
      </p:pic>
      <p:sp>
        <p:nvSpPr>
          <p:cNvPr id="8" name="Slide Number Placeholder 4"/>
          <p:cNvSpPr txBox="1"/>
          <p:nvPr userDrawn="1"/>
        </p:nvSpPr>
        <p:spPr bwMode="auto">
          <a:xfrm>
            <a:off x="10280384" y="6041364"/>
            <a:ext cx="912176" cy="365125"/>
          </a:xfrm>
          <a:prstGeom prst="rect">
            <a:avLst/>
          </a:prstGeom>
        </p:spPr>
        <p:txBody>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fr-FR"/>
          </a:p>
        </p:txBody>
      </p:sp>
      <p:sp>
        <p:nvSpPr>
          <p:cNvPr id="9" name="Slide Number Placeholder 4"/>
          <p:cNvSpPr>
            <a:spLocks noGrp="1"/>
          </p:cNvSpPr>
          <p:nvPr>
            <p:ph type="sldNum" sz="quarter" idx="12"/>
          </p:nvPr>
        </p:nvSpPr>
        <p:spPr bwMode="auto">
          <a:xfrm>
            <a:off x="10182541" y="6190908"/>
            <a:ext cx="1224770" cy="335309"/>
          </a:xfrm>
          <a:prstGeom prst="rect">
            <a:avLst/>
          </a:prstGeom>
        </p:spPr>
        <p:txBody>
          <a:bodyPr/>
          <a:lstStyle/>
          <a:p>
            <a:pPr>
              <a:defRPr/>
            </a:pPr>
            <a:fld id="{282AAA50-1E89-B34C-8477-5F736D4F2309}"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lvl1pPr>
              <a:defRPr/>
            </a:lvl1pPr>
          </a:lstStyle>
          <a:p>
            <a:pPr>
              <a:defRPr/>
            </a:pPr>
            <a:r>
              <a:rPr lang="fr-FR"/>
              <a:t>2026 - january</a:t>
            </a:r>
          </a:p>
        </p:txBody>
      </p:sp>
      <p:sp>
        <p:nvSpPr>
          <p:cNvPr id="3" name="Espace réservé du pied de page 2"/>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4" name="Espace réservé du numéro de diapositive 3"/>
          <p:cNvSpPr>
            <a:spLocks noGrp="1"/>
          </p:cNvSpPr>
          <p:nvPr>
            <p:ph type="sldNum" sz="quarter" idx="12"/>
          </p:nvPr>
        </p:nvSpPr>
        <p:spPr bwMode="auto"/>
        <p:txBody>
          <a:bodyPr/>
          <a:lstStyle/>
          <a:p>
            <a:pPr>
              <a:defRPr/>
            </a:pPr>
            <a:fld id="{95917D8D-9298-479C-B265-89F8FB2FB1DC}"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5" name="Espace réservé de la date 4"/>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a:t>2026 - january</a:t>
            </a:r>
          </a:p>
        </p:txBody>
      </p:sp>
      <p:sp>
        <p:nvSpPr>
          <p:cNvPr id="6" name="Espace réservé du pied de page 5"/>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180 min to avoid plagiarism - University Library - Grenoble</a:t>
            </a:r>
            <a:endParaRPr/>
          </a:p>
        </p:txBody>
      </p:sp>
      <p:sp>
        <p:nvSpPr>
          <p:cNvPr id="7" name="Espace réservé du numéro de diapositive 6"/>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C22E6B5-8BBE-435A-847C-FFFBCB650B35}" type="slidenum">
              <a:rPr lang="fr-FR"/>
              <a:t>‹N°›</a:t>
            </a:fld>
            <a:endParaRPr lang="fr-FR"/>
          </a:p>
        </p:txBody>
      </p:sp>
      <p:pic>
        <p:nvPicPr>
          <p:cNvPr id="8" name="Image 7"/>
          <p:cNvPicPr>
            <a:picLocks noChangeAspect="1"/>
          </p:cNvPicPr>
          <p:nvPr userDrawn="1"/>
        </p:nvPicPr>
        <p:blipFill>
          <a:blip r:embed="rId12"/>
          <a:stretch/>
        </p:blipFill>
        <p:spPr bwMode="auto">
          <a:xfrm>
            <a:off x="11085553" y="518145"/>
            <a:ext cx="536494" cy="3353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p:txStyles>
    <p:titleStyle>
      <a:lvl1pPr algn="l" defTabSz="914377">
        <a:lnSpc>
          <a:spcPct val="90000"/>
        </a:lnSpc>
        <a:spcBef>
          <a:spcPts val="0"/>
        </a:spcBef>
        <a:buNone/>
        <a:defRPr sz="4400">
          <a:solidFill>
            <a:schemeClr val="tx1"/>
          </a:solidFill>
          <a:latin typeface="+mj-lt"/>
          <a:ea typeface="+mj-ea"/>
          <a:cs typeface="+mj-cs"/>
        </a:defRPr>
      </a:lvl1pPr>
    </p:titleStyle>
    <p:bodyStyle>
      <a:lvl1pPr marL="228594" indent="-228594" algn="l" defTabSz="914377">
        <a:lnSpc>
          <a:spcPct val="90000"/>
        </a:lnSpc>
        <a:spcBef>
          <a:spcPts val="1000"/>
        </a:spcBef>
        <a:buFont typeface="Arial"/>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377">
        <a:defRPr sz="1800">
          <a:solidFill>
            <a:schemeClr val="tx1"/>
          </a:solidFill>
          <a:latin typeface="+mn-lt"/>
          <a:ea typeface="+mn-ea"/>
          <a:cs typeface="+mn-cs"/>
        </a:defRPr>
      </a:lvl1pPr>
      <a:lvl2pPr marL="457189" algn="l" defTabSz="914377">
        <a:defRPr sz="1800">
          <a:solidFill>
            <a:schemeClr val="tx1"/>
          </a:solidFill>
          <a:latin typeface="+mn-lt"/>
          <a:ea typeface="+mn-ea"/>
          <a:cs typeface="+mn-cs"/>
        </a:defRPr>
      </a:lvl2pPr>
      <a:lvl3pPr marL="914377" algn="l" defTabSz="914377">
        <a:defRPr sz="1800">
          <a:solidFill>
            <a:schemeClr val="tx1"/>
          </a:solidFill>
          <a:latin typeface="+mn-lt"/>
          <a:ea typeface="+mn-ea"/>
          <a:cs typeface="+mn-cs"/>
        </a:defRPr>
      </a:lvl3pPr>
      <a:lvl4pPr marL="1371566" algn="l" defTabSz="914377">
        <a:defRPr sz="1800">
          <a:solidFill>
            <a:schemeClr val="tx1"/>
          </a:solidFill>
          <a:latin typeface="+mn-lt"/>
          <a:ea typeface="+mn-ea"/>
          <a:cs typeface="+mn-cs"/>
        </a:defRPr>
      </a:lvl4pPr>
      <a:lvl5pPr marL="1828754" algn="l" defTabSz="914377">
        <a:defRPr sz="1800">
          <a:solidFill>
            <a:schemeClr val="tx1"/>
          </a:solidFill>
          <a:latin typeface="+mn-lt"/>
          <a:ea typeface="+mn-ea"/>
          <a:cs typeface="+mn-cs"/>
        </a:defRPr>
      </a:lvl5pPr>
      <a:lvl6pPr marL="2285943" algn="l" defTabSz="914377">
        <a:defRPr sz="1800">
          <a:solidFill>
            <a:schemeClr val="tx1"/>
          </a:solidFill>
          <a:latin typeface="+mn-lt"/>
          <a:ea typeface="+mn-ea"/>
          <a:cs typeface="+mn-cs"/>
        </a:defRPr>
      </a:lvl6pPr>
      <a:lvl7pPr marL="2743131" algn="l" defTabSz="914377">
        <a:defRPr sz="1800">
          <a:solidFill>
            <a:schemeClr val="tx1"/>
          </a:solidFill>
          <a:latin typeface="+mn-lt"/>
          <a:ea typeface="+mn-ea"/>
          <a:cs typeface="+mn-cs"/>
        </a:defRPr>
      </a:lvl7pPr>
      <a:lvl8pPr marL="3200320" algn="l" defTabSz="914377">
        <a:defRPr sz="1800">
          <a:solidFill>
            <a:schemeClr val="tx1"/>
          </a:solidFill>
          <a:latin typeface="+mn-lt"/>
          <a:ea typeface="+mn-ea"/>
          <a:cs typeface="+mn-cs"/>
        </a:defRPr>
      </a:lvl8pPr>
      <a:lvl9pPr marL="3657509" algn="l" defTabSz="914377">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60EACC-4929-4254-A81C-A50004434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3737CA-8A2F-4259-9E70-28979A233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8FC9E0-83D8-4B57-B438-ACC0334BC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5" name="Espace réservé du pied de page 4">
            <a:extLst>
              <a:ext uri="{FF2B5EF4-FFF2-40B4-BE49-F238E27FC236}">
                <a16:creationId xmlns:a16="http://schemas.microsoft.com/office/drawing/2014/main" id="{6F5AE9E2-2D48-4D01-B2B1-03FC4ED54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180 min to avoid plagiarism - University Library - Grenoble</a:t>
            </a:r>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E03BB093-9142-4C51-AB6F-C1B594CFC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6474E713-7F12-496E-A4A6-B8564FFA33B6}" type="slidenum">
              <a:rPr kumimoji="0" lang="fr-FR" sz="1200"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‹N°›</a:t>
            </a:fld>
            <a:endPar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03325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60EACC-4929-4254-A81C-A50004434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3737CA-8A2F-4259-9E70-28979A233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8FC9E0-83D8-4B57-B438-ACC0334BC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2026 - january</a:t>
            </a:r>
            <a:endParaRPr lang="fr-FR" dirty="0"/>
          </a:p>
        </p:txBody>
      </p:sp>
      <p:sp>
        <p:nvSpPr>
          <p:cNvPr id="5" name="Espace réservé du pied de page 4">
            <a:extLst>
              <a:ext uri="{FF2B5EF4-FFF2-40B4-BE49-F238E27FC236}">
                <a16:creationId xmlns:a16="http://schemas.microsoft.com/office/drawing/2014/main" id="{6F5AE9E2-2D48-4D01-B2B1-03FC4ED54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180 min to avoid plagiarism - University Library - Grenoble</a:t>
            </a:r>
            <a:endParaRPr lang="fr-FR"/>
          </a:p>
        </p:txBody>
      </p:sp>
      <p:sp>
        <p:nvSpPr>
          <p:cNvPr id="6" name="Espace réservé du numéro de diapositive 5">
            <a:extLst>
              <a:ext uri="{FF2B5EF4-FFF2-40B4-BE49-F238E27FC236}">
                <a16:creationId xmlns:a16="http://schemas.microsoft.com/office/drawing/2014/main" id="{E03BB093-9142-4C51-AB6F-C1B594CFC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4E713-7F12-496E-A4A6-B8564FFA33B6}" type="slidenum">
              <a:rPr lang="fr-FR" smtClean="0"/>
              <a:t>‹N°›</a:t>
            </a:fld>
            <a:endParaRPr lang="fr-FR"/>
          </a:p>
        </p:txBody>
      </p:sp>
    </p:spTree>
    <p:extLst>
      <p:ext uri="{BB962C8B-B14F-4D97-AF65-F5344CB8AC3E}">
        <p14:creationId xmlns:p14="http://schemas.microsoft.com/office/powerpoint/2010/main" val="1413677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a:ln w="38100">
            <a:solidFill>
              <a:srgbClr val="FF0000"/>
            </a:solidFill>
          </a:ln>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a:t>2026 - january</a:t>
            </a: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180 min to avoid plagiarism - University Library - Grenoble</a:t>
            </a:r>
            <a:endParaRP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E51AA5-2702-4D2D-ABC9-4A1DDB114F3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x.ac.uk/students/academic/guidance/skills/plagiarism"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hyperlink" Target="https://www.ofis-france.fr/what-is-scientific-integrity/"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www.ouvrirlascience.fr/wp-content/uploads/2020/10/JepublieQuelssontmesdroits-Vdef.pdf"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doi.org/10.5281/zenodo.60434"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hyperlink" Target="https://doi.org/10.2343/geochemj.34.59" TargetMode="External"/><Relationship Id="rId4" Type="http://schemas.openxmlformats.org/officeDocument/2006/relationships/hyperlink" Target="http://doi.org/10.5281/zenodo.36943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hyperlink" Target="https://citation.crosscit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hyperlink" Target="http://classes.bnf.fr/ecritures/grandenfants/AL07_0170.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hyperlink" Target="https://www.google.com/search?q=dessin+conf&#233;rences&amp;tbm2021/03/25" TargetMode="Externa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hyperlink" Target="https://guides.library.uq.edu.au/referencing/acknowledging-and-referencing-ai"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niv-grenoble-alpes.fr/deliberations/"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hyperlink" Target="https://www.ncl.ac.uk/academic-skills-kit/good-academic-practice/artificial-intelligence/acknowledging/" TargetMode="External"/><Relationship Id="rId4" Type="http://schemas.openxmlformats.org/officeDocument/2006/relationships/hyperlink" Target="https://chat.opena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apastyle.apa.org/blog/how-to-cite-chatgpt"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hatgpt.com/share/68a77b60-0ee4-800c-9acc-cd3fd573c31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hicagomanualofstyle.org/qanda/data/faq/topics/Documentation/faq0422.html"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hyperlink" Target="https://chatgpt.com/share/66fb0ff3-7280-8009-93a9-d956f412390b" TargetMode="Externa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s://style.mla.org/citing-generative-ai-updated-revised/"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hyperlink" Target="https://commons.wikimedia.org/wiki/File:Deepweb_graphical_representation.sv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iv-reims.fr/ccc/media-files/7353/guide-du-plagiat.pdf"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intranet.univ-grenoble-alpes.fr/applications/toutes-les-applications/" TargetMode="External"/><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compilatio.n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revuehybrides.org/normes-de-publications/" TargetMode="External"/><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hyperlink" Target="https://irafpa.org/methodes/instruire-un-plagiat/vade-mecum-du-plagie/2021/04/22" TargetMode="External"/><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5.xml"/><Relationship Id="rId6" Type="http://schemas.openxmlformats.org/officeDocument/2006/relationships/hyperlink" Target="https://sygefor.reseau-urfist.fr/#/program/lyon" TargetMode="External"/><Relationship Id="rId5" Type="http://schemas.openxmlformats.org/officeDocument/2006/relationships/hyperlink" Target="https://bibliotheques.univ-grenoble-alpes.fr/se-former/les-ateliers-de-la-bu/zotero-459444.kjsp?RH=1549706967580" TargetMode="External"/><Relationship Id="rId4" Type="http://schemas.openxmlformats.org/officeDocument/2006/relationships/hyperlink" Target="https://adum.fr/script/formations.pl?menu_transparent=oui&amp;site=UDG&amp;site_temp=UD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guides.turnitin.com/hc/en-us/categories/22037225052173-Academic-integrity-tools" TargetMode="External"/><Relationship Id="rId7" Type="http://schemas.openxmlformats.org/officeDocument/2006/relationships/hyperlink" Target="https://infoscience.epfl.ch/entities/product/50e7e0bc-a23b-4af9-8388-035e59a3ca62" TargetMode="External"/><Relationship Id="rId2" Type="http://schemas.openxmlformats.org/officeDocument/2006/relationships/notesSlide" Target="../notesSlides/notesSlide51.xml"/><Relationship Id="rId1" Type="http://schemas.openxmlformats.org/officeDocument/2006/relationships/slideLayout" Target="../slideLayouts/slideLayout23.xml"/><Relationship Id="rId6" Type="http://schemas.openxmlformats.org/officeDocument/2006/relationships/hyperlink" Target="https://callisto-formation.fr/course/view.php?id=192" TargetMode="External"/><Relationship Id="rId5" Type="http://schemas.openxmlformats.org/officeDocument/2006/relationships/hyperlink" Target="https://usingsources.fas.harvard.edu/avoiding-plagiarism-0" TargetMode="External"/><Relationship Id="rId4" Type="http://schemas.openxmlformats.org/officeDocument/2006/relationships/hyperlink" Target="https://integrite.umontreal.ca/accuei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s://www.nhmagazine.com/north-woodstocks-ice-castles-set-for-upcoming-seas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riangle 2"/>
          <p:cNvSpPr/>
          <p:nvPr/>
        </p:nvSpPr>
        <p:spPr bwMode="auto">
          <a:xfrm>
            <a:off x="3782312" y="286573"/>
            <a:ext cx="1508965" cy="1300832"/>
          </a:xfrm>
          <a:prstGeom prst="triangle">
            <a:avLst>
              <a:gd name="adj" fmla="val 50000"/>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 name="Triangle 3"/>
          <p:cNvSpPr/>
          <p:nvPr/>
        </p:nvSpPr>
        <p:spPr bwMode="auto">
          <a:xfrm rot="10800000">
            <a:off x="3782312" y="1587405"/>
            <a:ext cx="1508965" cy="1300832"/>
          </a:xfrm>
          <a:prstGeom prst="triangle">
            <a:avLst>
              <a:gd name="adj" fmla="val 50000"/>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Triangle 4"/>
          <p:cNvSpPr/>
          <p:nvPr/>
        </p:nvSpPr>
        <p:spPr bwMode="auto">
          <a:xfrm rot="10800000">
            <a:off x="3027829" y="2888237"/>
            <a:ext cx="1508965" cy="1300832"/>
          </a:xfrm>
          <a:prstGeom prst="triangle">
            <a:avLst>
              <a:gd name="adj" fmla="val 50000"/>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Triangle 5"/>
          <p:cNvSpPr/>
          <p:nvPr/>
        </p:nvSpPr>
        <p:spPr bwMode="auto">
          <a:xfrm rot="10800000">
            <a:off x="4536795" y="2888237"/>
            <a:ext cx="1508965" cy="1300832"/>
          </a:xfrm>
          <a:prstGeom prst="triangle">
            <a:avLst>
              <a:gd name="adj" fmla="val 50000"/>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Triangle 6"/>
          <p:cNvSpPr/>
          <p:nvPr/>
        </p:nvSpPr>
        <p:spPr bwMode="auto">
          <a:xfrm rot="10800000">
            <a:off x="3782311" y="4189069"/>
            <a:ext cx="1508965" cy="1300832"/>
          </a:xfrm>
          <a:prstGeom prst="triangle">
            <a:avLst>
              <a:gd name="adj" fmla="val 50000"/>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 </a:t>
            </a:r>
            <a:endParaRPr/>
          </a:p>
        </p:txBody>
      </p:sp>
      <p:sp>
        <p:nvSpPr>
          <p:cNvPr id="8" name="Triangle 7"/>
          <p:cNvSpPr/>
          <p:nvPr/>
        </p:nvSpPr>
        <p:spPr bwMode="auto">
          <a:xfrm rot="10800000">
            <a:off x="2273347" y="1587405"/>
            <a:ext cx="1508965" cy="1300832"/>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4" name="Image 1"/>
          <p:cNvPicPr>
            <a:picLocks noChangeAspect="1"/>
          </p:cNvPicPr>
          <p:nvPr/>
        </p:nvPicPr>
        <p:blipFill>
          <a:blip r:embed="rId3"/>
          <a:srcRect l="19825" r="19825"/>
          <a:stretch/>
        </p:blipFill>
        <p:spPr bwMode="auto">
          <a:xfrm>
            <a:off x="543396" y="4189069"/>
            <a:ext cx="2718386" cy="2386538"/>
          </a:xfrm>
          <a:prstGeom prst="rect">
            <a:avLst/>
          </a:prstGeom>
          <a:noFill/>
          <a:ln>
            <a:noFill/>
          </a:ln>
        </p:spPr>
      </p:pic>
      <p:sp>
        <p:nvSpPr>
          <p:cNvPr id="2" name="Titre 1">
            <a:extLst>
              <a:ext uri="{FF2B5EF4-FFF2-40B4-BE49-F238E27FC236}">
                <a16:creationId xmlns:a16="http://schemas.microsoft.com/office/drawing/2014/main" id="{D3DEA7C8-FFC3-4B50-A73A-4936EA67F956}"/>
              </a:ext>
            </a:extLst>
          </p:cNvPr>
          <p:cNvSpPr>
            <a:spLocks noGrp="1"/>
          </p:cNvSpPr>
          <p:nvPr>
            <p:ph type="ctrTitle"/>
          </p:nvPr>
        </p:nvSpPr>
        <p:spPr>
          <a:xfrm>
            <a:off x="5534526" y="1122363"/>
            <a:ext cx="5133473" cy="2387600"/>
          </a:xfrm>
        </p:spPr>
        <p:txBody>
          <a:bodyPr>
            <a:normAutofit fontScale="90000"/>
          </a:bodyPr>
          <a:lstStyle/>
          <a:p>
            <a:r>
              <a:rPr lang="fr-FR" dirty="0"/>
              <a:t>180 min or more to </a:t>
            </a:r>
            <a:r>
              <a:rPr lang="fr-FR" dirty="0" err="1"/>
              <a:t>avoid</a:t>
            </a:r>
            <a:r>
              <a:rPr lang="fr-FR" dirty="0"/>
              <a:t> </a:t>
            </a:r>
            <a:r>
              <a:rPr lang="fr-FR" dirty="0" err="1"/>
              <a:t>plagiarism</a:t>
            </a:r>
            <a:r>
              <a:rPr lang="fr-FR" dirty="0"/>
              <a:t> </a:t>
            </a:r>
          </a:p>
        </p:txBody>
      </p:sp>
      <p:sp>
        <p:nvSpPr>
          <p:cNvPr id="9" name="Sous-titre 8">
            <a:extLst>
              <a:ext uri="{FF2B5EF4-FFF2-40B4-BE49-F238E27FC236}">
                <a16:creationId xmlns:a16="http://schemas.microsoft.com/office/drawing/2014/main" id="{540705B5-979D-4B02-8437-0CC9563CC860}"/>
              </a:ext>
            </a:extLst>
          </p:cNvPr>
          <p:cNvSpPr>
            <a:spLocks noGrp="1"/>
          </p:cNvSpPr>
          <p:nvPr>
            <p:ph type="subTitle" idx="1"/>
          </p:nvPr>
        </p:nvSpPr>
        <p:spPr>
          <a:xfrm>
            <a:off x="1591376" y="4299181"/>
            <a:ext cx="9737737" cy="2386537"/>
          </a:xfrm>
        </p:spPr>
        <p:txBody>
          <a:bodyPr>
            <a:normAutofit/>
          </a:bodyPr>
          <a:lstStyle/>
          <a:p>
            <a:pPr algn="r">
              <a:lnSpc>
                <a:spcPct val="100000"/>
              </a:lnSpc>
              <a:defRPr/>
            </a:pPr>
            <a:r>
              <a:rPr lang="fr-FR" sz="2600" dirty="0">
                <a:latin typeface="Verdana"/>
                <a:ea typeface="Verdana"/>
                <a:cs typeface="Verdana"/>
              </a:rPr>
              <a:t>2026, </a:t>
            </a:r>
            <a:r>
              <a:rPr lang="fr-FR" sz="2600" dirty="0" err="1">
                <a:latin typeface="Verdana"/>
                <a:ea typeface="Verdana"/>
                <a:cs typeface="Verdana"/>
              </a:rPr>
              <a:t>may</a:t>
            </a:r>
            <a:endParaRPr lang="fr-FR" sz="2600" dirty="0"/>
          </a:p>
          <a:p>
            <a:pPr algn="r">
              <a:lnSpc>
                <a:spcPct val="100000"/>
              </a:lnSpc>
              <a:defRPr/>
            </a:pPr>
            <a:r>
              <a:rPr lang="fr-FR" sz="2600" dirty="0">
                <a:latin typeface="Verdana"/>
                <a:ea typeface="Verdana"/>
                <a:cs typeface="Verdana"/>
              </a:rPr>
              <a:t>			A </a:t>
            </a:r>
            <a:r>
              <a:rPr lang="fr-FR" sz="2600" dirty="0" err="1">
                <a:latin typeface="Verdana"/>
                <a:ea typeface="Verdana"/>
                <a:cs typeface="Verdana"/>
              </a:rPr>
              <a:t>proposal</a:t>
            </a:r>
            <a:r>
              <a:rPr lang="fr-FR" sz="2600" dirty="0">
                <a:latin typeface="Verdana"/>
                <a:ea typeface="Verdana"/>
                <a:cs typeface="Verdana"/>
              </a:rPr>
              <a:t> </a:t>
            </a:r>
            <a:r>
              <a:rPr lang="fr-FR" sz="2600" dirty="0" err="1">
                <a:latin typeface="Verdana"/>
                <a:ea typeface="Verdana"/>
                <a:cs typeface="Verdana"/>
              </a:rPr>
              <a:t>from</a:t>
            </a:r>
            <a:r>
              <a:rPr lang="fr-FR" sz="2600" dirty="0">
                <a:latin typeface="Verdana"/>
                <a:ea typeface="Verdana"/>
                <a:cs typeface="Verdana"/>
              </a:rPr>
              <a:t> </a:t>
            </a:r>
            <a:r>
              <a:rPr lang="fr-FR" sz="2600" dirty="0" err="1">
                <a:latin typeface="Verdana"/>
                <a:ea typeface="Verdana"/>
                <a:cs typeface="Verdana"/>
              </a:rPr>
              <a:t>UGA’s</a:t>
            </a:r>
            <a:r>
              <a:rPr lang="fr-FR" sz="2600" dirty="0">
                <a:latin typeface="Verdana"/>
                <a:ea typeface="Verdana"/>
                <a:cs typeface="Verdana"/>
              </a:rPr>
              <a:t> </a:t>
            </a:r>
            <a:r>
              <a:rPr lang="fr-FR" sz="2600" dirty="0" err="1">
                <a:latin typeface="Verdana"/>
                <a:ea typeface="Verdana"/>
                <a:cs typeface="Verdana"/>
              </a:rPr>
              <a:t>libraries</a:t>
            </a:r>
            <a:r>
              <a:rPr lang="fr-FR" sz="2600" dirty="0">
                <a:latin typeface="Verdana"/>
                <a:ea typeface="Verdana"/>
                <a:cs typeface="Verdana"/>
              </a:rPr>
              <a:t> </a:t>
            </a:r>
            <a:r>
              <a:rPr lang="fr-FR" sz="2600" dirty="0" err="1">
                <a:latin typeface="Verdana"/>
                <a:ea typeface="Verdana"/>
                <a:cs typeface="Verdana"/>
              </a:rPr>
              <a:t>with</a:t>
            </a:r>
            <a:endParaRPr lang="fr-FR" sz="2600" dirty="0"/>
          </a:p>
          <a:p>
            <a:pPr algn="r">
              <a:lnSpc>
                <a:spcPct val="100000"/>
              </a:lnSpc>
              <a:defRPr/>
            </a:pPr>
            <a:r>
              <a:rPr lang="fr-FR" sz="2600" dirty="0">
                <a:latin typeface="Verdana"/>
                <a:ea typeface="Verdana"/>
                <a:cs typeface="Verdana"/>
              </a:rPr>
              <a:t>Pierre-Alexandre </a:t>
            </a:r>
            <a:r>
              <a:rPr lang="fr-FR" sz="2600" dirty="0" err="1">
                <a:latin typeface="Verdana"/>
                <a:ea typeface="Verdana"/>
                <a:cs typeface="Verdana"/>
              </a:rPr>
              <a:t>Beylier</a:t>
            </a:r>
            <a:r>
              <a:rPr lang="fr-FR" sz="2600" dirty="0">
                <a:latin typeface="Verdana"/>
                <a:ea typeface="Verdana"/>
                <a:cs typeface="Verdana"/>
              </a:rPr>
              <a:t>, </a:t>
            </a:r>
          </a:p>
          <a:p>
            <a:pPr algn="r">
              <a:lnSpc>
                <a:spcPct val="100000"/>
              </a:lnSpc>
              <a:defRPr/>
            </a:pPr>
            <a:r>
              <a:rPr lang="fr-FR" sz="2600" dirty="0" err="1">
                <a:latin typeface="Verdana"/>
                <a:ea typeface="Verdana"/>
                <a:cs typeface="Verdana"/>
              </a:rPr>
              <a:t>teacher-researcher</a:t>
            </a:r>
            <a:r>
              <a:rPr lang="fr-FR" sz="2600" dirty="0">
                <a:latin typeface="Verdana"/>
                <a:ea typeface="Verdana"/>
                <a:cs typeface="Verdana"/>
              </a:rPr>
              <a:t>  </a:t>
            </a:r>
            <a:endParaRPr lang="fr-FR" sz="2600" dirty="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4"/>
          <p:cNvSpPr>
            <a:spLocks noGrp="1"/>
          </p:cNvSpPr>
          <p:nvPr>
            <p:ph type="title"/>
          </p:nvPr>
        </p:nvSpPr>
        <p:spPr bwMode="auto"/>
        <p:txBody>
          <a:bodyPr/>
          <a:lstStyle/>
          <a:p>
            <a:pPr>
              <a:defRPr/>
            </a:pPr>
            <a:r>
              <a:rPr lang="fr-FR" dirty="0" err="1"/>
              <a:t>Plagiarism</a:t>
            </a:r>
            <a:r>
              <a:rPr lang="fr-FR" dirty="0"/>
              <a:t> : </a:t>
            </a:r>
            <a:r>
              <a:rPr lang="fr-FR" dirty="0" err="1"/>
              <a:t>definition</a:t>
            </a:r>
            <a:endParaRPr dirty="0"/>
          </a:p>
        </p:txBody>
      </p:sp>
      <p:sp>
        <p:nvSpPr>
          <p:cNvPr id="9" name="Espace réservé du contenu 8"/>
          <p:cNvSpPr>
            <a:spLocks noGrp="1"/>
          </p:cNvSpPr>
          <p:nvPr>
            <p:ph sz="half" idx="1"/>
          </p:nvPr>
        </p:nvSpPr>
        <p:spPr bwMode="auto">
          <a:xfrm>
            <a:off x="590551" y="1825626"/>
            <a:ext cx="11134724" cy="1822449"/>
          </a:xfrm>
        </p:spPr>
        <p:txBody>
          <a:bodyPr>
            <a:normAutofit fontScale="85000" lnSpcReduction="20000"/>
          </a:bodyPr>
          <a:lstStyle/>
          <a:p>
            <a:pPr marL="0" indent="0">
              <a:buNone/>
              <a:defRPr/>
            </a:pPr>
            <a:r>
              <a:rPr lang="fr-FR" sz="4000" dirty="0">
                <a:ln w="0"/>
              </a:rPr>
              <a:t>« </a:t>
            </a:r>
            <a:r>
              <a:rPr lang="en-US" sz="3800" dirty="0"/>
              <a:t>Presenting work or ideas from another source as your own, by incorporating it into your work without full acknowledgement.</a:t>
            </a:r>
            <a:r>
              <a:rPr lang="fr-FR" sz="4000" dirty="0">
                <a:ln w="0"/>
              </a:rPr>
              <a:t> »</a:t>
            </a:r>
            <a:endParaRPr lang="fr-FR" sz="3800" dirty="0"/>
          </a:p>
          <a:p>
            <a:pPr marL="0" indent="0">
              <a:buNone/>
              <a:defRPr/>
            </a:pPr>
            <a:r>
              <a:rPr lang="fr-FR" sz="1900" dirty="0"/>
              <a:t> </a:t>
            </a:r>
          </a:p>
          <a:p>
            <a:pPr marL="0" indent="0">
              <a:buNone/>
              <a:defRPr/>
            </a:pPr>
            <a:r>
              <a:rPr lang="fr-FR" sz="2400" dirty="0"/>
              <a:t>Source : Oxford </a:t>
            </a:r>
            <a:r>
              <a:rPr lang="fr-FR" sz="2400" dirty="0" err="1"/>
              <a:t>University</a:t>
            </a:r>
            <a:r>
              <a:rPr lang="fr-FR" sz="2400" dirty="0"/>
              <a:t> </a:t>
            </a:r>
            <a:r>
              <a:rPr lang="fr-FR" sz="2400" dirty="0">
                <a:hlinkClick r:id="rId3"/>
              </a:rPr>
              <a:t>https://www.ox.ac.uk/students/academic/guidance/skills/plagiarism</a:t>
            </a:r>
            <a:r>
              <a:rPr lang="fr-FR" sz="2400" dirty="0"/>
              <a:t> </a:t>
            </a:r>
          </a:p>
        </p:txBody>
      </p:sp>
      <p:sp>
        <p:nvSpPr>
          <p:cNvPr id="6" name="Espace réservé du contenu 5"/>
          <p:cNvSpPr>
            <a:spLocks noGrp="1"/>
          </p:cNvSpPr>
          <p:nvPr>
            <p:ph sz="half" idx="2"/>
          </p:nvPr>
        </p:nvSpPr>
        <p:spPr bwMode="auto">
          <a:xfrm>
            <a:off x="590551" y="3668752"/>
            <a:ext cx="9972674" cy="2131973"/>
          </a:xfrm>
        </p:spPr>
        <p:txBody>
          <a:bodyPr>
            <a:normAutofit fontScale="85000" lnSpcReduction="20000"/>
          </a:bodyPr>
          <a:lstStyle/>
          <a:p>
            <a:pPr marL="0" lvl="0" indent="0">
              <a:lnSpc>
                <a:spcPct val="100000"/>
              </a:lnSpc>
              <a:buNone/>
              <a:defRPr/>
            </a:pPr>
            <a:r>
              <a:rPr lang="en-US" sz="3300" dirty="0"/>
              <a:t>E.g. To claim authorship of a work or an idea, by not citing the author.</a:t>
            </a:r>
          </a:p>
          <a:p>
            <a:pPr marL="0" lvl="0" indent="0">
              <a:lnSpc>
                <a:spcPct val="100000"/>
              </a:lnSpc>
              <a:buNone/>
              <a:defRPr/>
            </a:pPr>
            <a:r>
              <a:rPr lang="en-US" sz="1800" dirty="0"/>
              <a:t> </a:t>
            </a:r>
          </a:p>
          <a:p>
            <a:pPr marL="0" indent="0">
              <a:lnSpc>
                <a:spcPct val="100000"/>
              </a:lnSpc>
              <a:buNone/>
              <a:defRPr/>
            </a:pPr>
            <a:r>
              <a:rPr lang="fr-FR" sz="3300" b="1" dirty="0" err="1">
                <a:cs typeface="Calibri"/>
              </a:rPr>
              <a:t>That’s</a:t>
            </a:r>
            <a:r>
              <a:rPr lang="fr-FR" sz="3300" b="1" dirty="0">
                <a:cs typeface="Calibri"/>
              </a:rPr>
              <a:t> a </a:t>
            </a:r>
            <a:r>
              <a:rPr lang="fr-FR" sz="3300" b="1" dirty="0" err="1">
                <a:cs typeface="Calibri"/>
              </a:rPr>
              <a:t>theft</a:t>
            </a:r>
            <a:r>
              <a:rPr lang="fr-FR" sz="3300" dirty="0">
                <a:cs typeface="Calibri"/>
              </a:rPr>
              <a:t> : on </a:t>
            </a:r>
            <a:r>
              <a:rPr lang="fr-FR" sz="3300" dirty="0" err="1">
                <a:cs typeface="Calibri"/>
              </a:rPr>
              <a:t>both</a:t>
            </a:r>
            <a:r>
              <a:rPr lang="fr-FR" sz="3300" dirty="0">
                <a:cs typeface="Calibri"/>
              </a:rPr>
              <a:t> </a:t>
            </a:r>
            <a:r>
              <a:rPr lang="fr-FR" sz="3300" dirty="0" err="1">
                <a:cs typeface="Calibri"/>
              </a:rPr>
              <a:t>legal</a:t>
            </a:r>
            <a:r>
              <a:rPr lang="fr-FR" sz="3300" dirty="0">
                <a:cs typeface="Calibri"/>
              </a:rPr>
              <a:t> and </a:t>
            </a:r>
            <a:r>
              <a:rPr lang="fr-FR" sz="3300" dirty="0" err="1">
                <a:cs typeface="Calibri"/>
              </a:rPr>
              <a:t>ethical</a:t>
            </a:r>
            <a:r>
              <a:rPr lang="fr-FR" sz="3300" dirty="0">
                <a:cs typeface="Calibri"/>
              </a:rPr>
              <a:t> grounds. </a:t>
            </a:r>
          </a:p>
          <a:p>
            <a:pPr marL="0" lvl="0" indent="0">
              <a:lnSpc>
                <a:spcPct val="100000"/>
              </a:lnSpc>
              <a:buNone/>
              <a:defRPr/>
            </a:pPr>
            <a:r>
              <a:rPr lang="fr-FR" sz="3300" dirty="0">
                <a:cs typeface="Calibri"/>
              </a:rPr>
              <a:t>In </a:t>
            </a:r>
            <a:r>
              <a:rPr lang="fr-FR" sz="3300" dirty="0" err="1">
                <a:cs typeface="Calibri"/>
              </a:rPr>
              <a:t>academy</a:t>
            </a:r>
            <a:r>
              <a:rPr lang="fr-FR" sz="3300" dirty="0">
                <a:cs typeface="Calibri"/>
              </a:rPr>
              <a:t>, </a:t>
            </a:r>
            <a:r>
              <a:rPr lang="fr-FR" sz="3300" dirty="0" err="1">
                <a:cs typeface="Calibri"/>
              </a:rPr>
              <a:t>it’s</a:t>
            </a:r>
            <a:r>
              <a:rPr lang="fr-FR" sz="3300" dirty="0">
                <a:cs typeface="Calibri"/>
              </a:rPr>
              <a:t> </a:t>
            </a:r>
            <a:r>
              <a:rPr lang="fr-FR" sz="3300" dirty="0" err="1">
                <a:cs typeface="Calibri"/>
              </a:rPr>
              <a:t>reprehensible</a:t>
            </a:r>
            <a:r>
              <a:rPr lang="fr-FR" sz="3300" dirty="0">
                <a:cs typeface="Calibri"/>
              </a:rPr>
              <a:t> and can lead to </a:t>
            </a:r>
            <a:r>
              <a:rPr lang="fr-FR" sz="3300" dirty="0" err="1">
                <a:cs typeface="Calibri"/>
              </a:rPr>
              <a:t>severe</a:t>
            </a:r>
            <a:r>
              <a:rPr lang="fr-FR" sz="3300" dirty="0">
                <a:cs typeface="Calibri"/>
              </a:rPr>
              <a:t> </a:t>
            </a:r>
            <a:r>
              <a:rPr lang="fr-FR" sz="3300" dirty="0" err="1">
                <a:cs typeface="Calibri"/>
              </a:rPr>
              <a:t>punishment</a:t>
            </a:r>
            <a:r>
              <a:rPr lang="fr-FR" sz="3300" dirty="0">
                <a:cs typeface="Calibri"/>
              </a:rPr>
              <a:t>.</a:t>
            </a:r>
            <a:endParaRPr sz="3300" dirty="0"/>
          </a:p>
        </p:txBody>
      </p:sp>
      <p:sp>
        <p:nvSpPr>
          <p:cNvPr id="7" name="Espace réservé de la date 6"/>
          <p:cNvSpPr>
            <a:spLocks noGrp="1"/>
          </p:cNvSpPr>
          <p:nvPr>
            <p:ph type="dt" sz="half" idx="10"/>
          </p:nvPr>
        </p:nvSpPr>
        <p:spPr bwMode="auto"/>
        <p:txBody>
          <a:bodyPr/>
          <a:lstStyle/>
          <a:p>
            <a:pPr>
              <a:defRPr/>
            </a:pPr>
            <a:r>
              <a:rPr lang="fr-FR" dirty="0"/>
              <a:t>2026 - </a:t>
            </a:r>
            <a:r>
              <a:rPr lang="fr-FR" dirty="0" err="1"/>
              <a:t>january</a:t>
            </a:r>
            <a:endParaRPr lang="fr-FR" dirty="0"/>
          </a:p>
        </p:txBody>
      </p:sp>
      <p:sp>
        <p:nvSpPr>
          <p:cNvPr id="3" name="Espace réservé du pied de page 2"/>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4" name="Espace réservé du numéro de diapositive 3"/>
          <p:cNvSpPr>
            <a:spLocks noGrp="1"/>
          </p:cNvSpPr>
          <p:nvPr>
            <p:ph type="sldNum" sz="quarter" idx="12"/>
          </p:nvPr>
        </p:nvSpPr>
        <p:spPr bwMode="auto"/>
        <p:txBody>
          <a:bodyPr/>
          <a:lstStyle/>
          <a:p>
            <a:pPr>
              <a:defRPr/>
            </a:pPr>
            <a:fld id="{282AAA50-1E89-B34C-8477-5F736D4F2309}" type="slidenum">
              <a:rPr lang="fr-FR"/>
              <a:t>10</a:t>
            </a:fld>
            <a:endParaRPr lang="fr-FR" dirty="0"/>
          </a:p>
        </p:txBody>
      </p:sp>
      <p:pic>
        <p:nvPicPr>
          <p:cNvPr id="8" name="Image 7">
            <a:extLst>
              <a:ext uri="{C183D7F6-B498-43B3-948B-1728B52AA6E4}">
                <adec:decorative xmlns:adec="http://schemas.microsoft.com/office/drawing/2017/decorative" val="1"/>
              </a:ext>
            </a:extLst>
          </p:cNvPr>
          <p:cNvPicPr>
            <a:picLocks noChangeAspect="1"/>
          </p:cNvPicPr>
          <p:nvPr/>
        </p:nvPicPr>
        <p:blipFill rotWithShape="1">
          <a:blip r:embed="rId4"/>
          <a:srcRect l="9511" r="11761"/>
          <a:stretch/>
        </p:blipFill>
        <p:spPr bwMode="auto">
          <a:xfrm>
            <a:off x="10251016" y="4564804"/>
            <a:ext cx="1826684" cy="15137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defRPr/>
            </a:pPr>
            <a:r>
              <a:rPr lang="fr-FR" dirty="0"/>
              <a:t>Anti-</a:t>
            </a:r>
            <a:r>
              <a:rPr lang="fr-FR" dirty="0" err="1"/>
              <a:t>plagiarism</a:t>
            </a:r>
            <a:r>
              <a:rPr lang="fr-FR" dirty="0"/>
              <a:t> charter and </a:t>
            </a:r>
            <a:r>
              <a:rPr lang="fr-FR" dirty="0" err="1"/>
              <a:t>Integrity</a:t>
            </a:r>
            <a:endParaRPr dirty="0"/>
          </a:p>
        </p:txBody>
      </p:sp>
      <p:sp>
        <p:nvSpPr>
          <p:cNvPr id="3" name="Espace réservé du contenu 2"/>
          <p:cNvSpPr>
            <a:spLocks noGrp="1"/>
          </p:cNvSpPr>
          <p:nvPr>
            <p:ph idx="1"/>
          </p:nvPr>
        </p:nvSpPr>
        <p:spPr bwMode="auto">
          <a:xfrm>
            <a:off x="838200" y="1690688"/>
            <a:ext cx="10515600" cy="4351338"/>
          </a:xfrm>
        </p:spPr>
        <p:txBody>
          <a:bodyPr>
            <a:normAutofit lnSpcReduction="10000"/>
          </a:bodyPr>
          <a:lstStyle/>
          <a:p>
            <a:pPr marL="0" indent="0">
              <a:lnSpc>
                <a:spcPct val="100000"/>
              </a:lnSpc>
              <a:buNone/>
              <a:defRPr/>
            </a:pPr>
            <a:r>
              <a:rPr lang="fr-FR" sz="2800" dirty="0">
                <a:ln w="0"/>
              </a:rPr>
              <a:t>The « Anti-</a:t>
            </a:r>
            <a:r>
              <a:rPr lang="fr-FR" sz="2800" dirty="0" err="1">
                <a:ln w="0"/>
              </a:rPr>
              <a:t>plagiarism</a:t>
            </a:r>
            <a:r>
              <a:rPr lang="fr-FR" sz="2800" dirty="0">
                <a:ln w="0"/>
              </a:rPr>
              <a:t> charter » </a:t>
            </a:r>
            <a:r>
              <a:rPr lang="fr-FR" sz="2800" dirty="0" err="1">
                <a:ln w="0"/>
              </a:rPr>
              <a:t>you've</a:t>
            </a:r>
            <a:r>
              <a:rPr lang="fr-FR" sz="2800" dirty="0">
                <a:ln w="0"/>
              </a:rPr>
              <a:t> </a:t>
            </a:r>
            <a:r>
              <a:rPr lang="fr-FR" sz="2800" dirty="0" err="1">
                <a:ln w="0"/>
              </a:rPr>
              <a:t>signed</a:t>
            </a:r>
            <a:r>
              <a:rPr lang="fr-FR" sz="2800" dirty="0">
                <a:ln w="0"/>
              </a:rPr>
              <a:t> (or </a:t>
            </a:r>
            <a:r>
              <a:rPr lang="fr-FR" sz="2800" dirty="0" err="1">
                <a:ln w="0"/>
              </a:rPr>
              <a:t>you</a:t>
            </a:r>
            <a:r>
              <a:rPr lang="fr-FR" sz="2800" dirty="0">
                <a:ln w="0"/>
              </a:rPr>
              <a:t> </a:t>
            </a:r>
            <a:r>
              <a:rPr lang="fr-FR" sz="2800" dirty="0" err="1">
                <a:ln w="0"/>
              </a:rPr>
              <a:t>will</a:t>
            </a:r>
            <a:r>
              <a:rPr lang="fr-FR" sz="2800" dirty="0">
                <a:ln w="0"/>
              </a:rPr>
              <a:t>) </a:t>
            </a:r>
            <a:r>
              <a:rPr lang="fr-FR" sz="2800" b="1" dirty="0" err="1">
                <a:ln w="0"/>
              </a:rPr>
              <a:t>binds</a:t>
            </a:r>
            <a:r>
              <a:rPr lang="fr-FR" sz="2800" b="1" dirty="0">
                <a:ln w="0"/>
              </a:rPr>
              <a:t> </a:t>
            </a:r>
            <a:r>
              <a:rPr lang="fr-FR" sz="2800" b="1" dirty="0" err="1">
                <a:ln w="0"/>
              </a:rPr>
              <a:t>you</a:t>
            </a:r>
            <a:r>
              <a:rPr lang="fr-FR" sz="2800" b="1" dirty="0">
                <a:ln w="0"/>
              </a:rPr>
              <a:t>. </a:t>
            </a:r>
          </a:p>
          <a:p>
            <a:pPr marL="0" indent="0">
              <a:lnSpc>
                <a:spcPct val="100000"/>
              </a:lnSpc>
              <a:buNone/>
              <a:defRPr/>
            </a:pPr>
            <a:r>
              <a:rPr lang="fr-FR" sz="2800" dirty="0" err="1">
                <a:ln w="0"/>
              </a:rPr>
              <a:t>Its</a:t>
            </a:r>
            <a:r>
              <a:rPr lang="fr-FR" sz="2800" dirty="0">
                <a:ln w="0"/>
              </a:rPr>
              <a:t> violation can lead to </a:t>
            </a:r>
            <a:r>
              <a:rPr lang="fr-FR" sz="2800" b="1" dirty="0" err="1">
                <a:ln w="0"/>
              </a:rPr>
              <a:t>disciplinary</a:t>
            </a:r>
            <a:r>
              <a:rPr lang="fr-FR" sz="2800" b="1" dirty="0">
                <a:ln w="0"/>
              </a:rPr>
              <a:t> </a:t>
            </a:r>
            <a:r>
              <a:rPr lang="en-US" sz="2800" b="1" dirty="0">
                <a:ln w="0"/>
              </a:rPr>
              <a:t>and criminal </a:t>
            </a:r>
            <a:r>
              <a:rPr lang="fr-FR" b="1" dirty="0" err="1">
                <a:ln w="0"/>
              </a:rPr>
              <a:t>measures</a:t>
            </a:r>
            <a:r>
              <a:rPr lang="fr-FR" dirty="0">
                <a:ln w="0"/>
              </a:rPr>
              <a:t>.</a:t>
            </a:r>
            <a:endParaRPr lang="fr-FR" sz="2800" dirty="0">
              <a:ln w="0"/>
            </a:endParaRPr>
          </a:p>
          <a:p>
            <a:pPr marL="0" indent="0">
              <a:lnSpc>
                <a:spcPct val="100000"/>
              </a:lnSpc>
              <a:buNone/>
              <a:defRPr/>
            </a:pPr>
            <a:endParaRPr lang="en-US" dirty="0"/>
          </a:p>
          <a:p>
            <a:pPr marL="0" indent="0">
              <a:lnSpc>
                <a:spcPct val="100000"/>
              </a:lnSpc>
              <a:buNone/>
              <a:defRPr/>
            </a:pPr>
            <a:r>
              <a:rPr lang="en-US" b="1" dirty="0"/>
              <a:t>Research Integrity </a:t>
            </a:r>
            <a:r>
              <a:rPr lang="en-US" dirty="0"/>
              <a:t>is defined in France by the </a:t>
            </a:r>
            <a:r>
              <a:rPr lang="fr-FR" sz="2800" dirty="0">
                <a:ln w="0"/>
              </a:rPr>
              <a:t>« </a:t>
            </a:r>
            <a:r>
              <a:rPr lang="en-US" dirty="0"/>
              <a:t>Code de la </a:t>
            </a:r>
            <a:r>
              <a:rPr lang="en-US" dirty="0" err="1"/>
              <a:t>Propriété</a:t>
            </a:r>
            <a:r>
              <a:rPr lang="en-US" dirty="0"/>
              <a:t> </a:t>
            </a:r>
            <a:r>
              <a:rPr lang="en-US" dirty="0" err="1"/>
              <a:t>Intellectuelle</a:t>
            </a:r>
            <a:r>
              <a:rPr lang="fr-FR" sz="2800" dirty="0">
                <a:ln w="0"/>
              </a:rPr>
              <a:t> »</a:t>
            </a:r>
            <a:r>
              <a:rPr lang="en-US" dirty="0"/>
              <a:t> art.L122-5. It states that :</a:t>
            </a:r>
          </a:p>
          <a:p>
            <a:pPr>
              <a:lnSpc>
                <a:spcPct val="100000"/>
              </a:lnSpc>
              <a:defRPr/>
            </a:pPr>
            <a:r>
              <a:rPr lang="en-US" dirty="0"/>
              <a:t>the aim of your research should be to </a:t>
            </a:r>
            <a:r>
              <a:rPr lang="en-US" b="1" dirty="0"/>
              <a:t>produce new knowledge</a:t>
            </a:r>
          </a:p>
          <a:p>
            <a:pPr>
              <a:lnSpc>
                <a:spcPct val="100000"/>
              </a:lnSpc>
              <a:defRPr/>
            </a:pPr>
            <a:r>
              <a:rPr lang="fr-FR" sz="2800" dirty="0">
                <a:ln w="0"/>
              </a:rPr>
              <a:t>« </a:t>
            </a:r>
            <a:r>
              <a:rPr lang="en-US" b="1" dirty="0"/>
              <a:t>a personal and new reading </a:t>
            </a:r>
            <a:r>
              <a:rPr lang="en-US" dirty="0"/>
              <a:t>of the subject.</a:t>
            </a:r>
            <a:r>
              <a:rPr lang="fr-FR" sz="2800" dirty="0">
                <a:ln w="0"/>
              </a:rPr>
              <a:t> »</a:t>
            </a:r>
            <a:r>
              <a:rPr lang="en-US" dirty="0"/>
              <a:t> </a:t>
            </a:r>
          </a:p>
          <a:p>
            <a:pPr marL="0" indent="0">
              <a:lnSpc>
                <a:spcPct val="100000"/>
              </a:lnSpc>
              <a:buNone/>
              <a:defRPr/>
            </a:pPr>
            <a:endParaRPr lang="fr-FR" sz="2000" dirty="0">
              <a:ln w="0"/>
            </a:endParaRPr>
          </a:p>
          <a:p>
            <a:pPr marL="0" indent="0">
              <a:lnSpc>
                <a:spcPct val="100000"/>
              </a:lnSpc>
              <a:buNone/>
              <a:defRPr/>
            </a:pPr>
            <a:r>
              <a:rPr lang="fr-FR" sz="2000" dirty="0">
                <a:ln w="0"/>
              </a:rPr>
              <a:t>More on </a:t>
            </a:r>
            <a:r>
              <a:rPr lang="fr-FR" sz="2000" dirty="0" err="1">
                <a:ln w="0"/>
              </a:rPr>
              <a:t>Ofis</a:t>
            </a:r>
            <a:r>
              <a:rPr lang="fr-FR" sz="2000" dirty="0">
                <a:ln w="0"/>
              </a:rPr>
              <a:t> : </a:t>
            </a:r>
            <a:r>
              <a:rPr lang="fr-FR" sz="2000" u="sng" dirty="0">
                <a:ln w="0"/>
                <a:hlinkClick r:id="rId3"/>
              </a:rPr>
              <a:t>https://www.ofis-france.fr/what-is-scientific-integrity/</a:t>
            </a:r>
            <a:endParaRPr lang="fr-FR" sz="2000" u="sng" dirty="0">
              <a:ln w="0"/>
            </a:endParaRPr>
          </a:p>
          <a:p>
            <a:pPr marL="0" indent="0">
              <a:buNone/>
              <a:defRPr/>
            </a:pPr>
            <a:endParaRPr lang="fr-FR" b="1" dirty="0">
              <a:highlight>
                <a:srgbClr val="FFFF00"/>
              </a:highlight>
            </a:endParaRPr>
          </a:p>
        </p:txBody>
      </p:sp>
      <p:sp>
        <p:nvSpPr>
          <p:cNvPr id="4" name="Espace réservé de la date 3"/>
          <p:cNvSpPr>
            <a:spLocks noGrp="1"/>
          </p:cNvSpPr>
          <p:nvPr>
            <p:ph type="dt" sz="half" idx="10"/>
          </p:nvPr>
        </p:nvSpPr>
        <p:spPr bwMode="auto"/>
        <p:txBody>
          <a:bodyPr/>
          <a:lstStyle/>
          <a:p>
            <a:pPr>
              <a:defRPr/>
            </a:pPr>
            <a:r>
              <a:rPr lang="fr-FR"/>
              <a:t>2026 - january</a:t>
            </a:r>
            <a:endParaRPr/>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4"/>
          <p:cNvSpPr>
            <a:spLocks noGrp="1"/>
          </p:cNvSpPr>
          <p:nvPr>
            <p:ph type="title"/>
          </p:nvPr>
        </p:nvSpPr>
        <p:spPr bwMode="auto"/>
        <p:txBody>
          <a:bodyPr/>
          <a:lstStyle/>
          <a:p>
            <a:pPr>
              <a:defRPr/>
            </a:pPr>
            <a:r>
              <a:rPr lang="fr-FR" sz="4000" dirty="0"/>
              <a:t>How to </a:t>
            </a:r>
            <a:r>
              <a:rPr lang="fr-FR" sz="4000" dirty="0" err="1"/>
              <a:t>avoid</a:t>
            </a:r>
            <a:r>
              <a:rPr lang="fr-FR" sz="4000" dirty="0"/>
              <a:t> </a:t>
            </a:r>
            <a:r>
              <a:rPr lang="fr-FR" sz="4000" dirty="0" err="1"/>
              <a:t>plagiarism</a:t>
            </a:r>
            <a:endParaRPr dirty="0"/>
          </a:p>
        </p:txBody>
      </p:sp>
      <p:sp>
        <p:nvSpPr>
          <p:cNvPr id="8" name="Espace réservé du contenu 7"/>
          <p:cNvSpPr>
            <a:spLocks noGrp="1"/>
          </p:cNvSpPr>
          <p:nvPr>
            <p:ph idx="1"/>
          </p:nvPr>
        </p:nvSpPr>
        <p:spPr bwMode="auto"/>
        <p:txBody>
          <a:bodyPr>
            <a:normAutofit lnSpcReduction="10000"/>
          </a:bodyPr>
          <a:lstStyle/>
          <a:p>
            <a:pPr marL="457200" lvl="0" indent="-457200">
              <a:buFont typeface="Wingdings"/>
              <a:buChar char="ü"/>
              <a:defRPr/>
            </a:pPr>
            <a:r>
              <a:rPr lang="en-US" b="1" dirty="0">
                <a:cs typeface="Calibri"/>
              </a:rPr>
              <a:t>When citing</a:t>
            </a:r>
            <a:r>
              <a:rPr lang="en-US" dirty="0">
                <a:cs typeface="Calibri"/>
              </a:rPr>
              <a:t>: only cite documents for which you have complete and precise references (author, title, date, etc.).</a:t>
            </a:r>
          </a:p>
          <a:p>
            <a:pPr marL="457200" lvl="0" indent="-457200">
              <a:buFont typeface="Wingdings"/>
              <a:buChar char="ü"/>
              <a:defRPr/>
            </a:pPr>
            <a:endParaRPr lang="en-US" sz="1050" dirty="0">
              <a:cs typeface="Calibri"/>
            </a:endParaRPr>
          </a:p>
          <a:p>
            <a:pPr marL="457200" lvl="0" indent="-457200">
              <a:buFont typeface="Wingdings"/>
              <a:buChar char="ü"/>
              <a:defRPr/>
            </a:pPr>
            <a:r>
              <a:rPr lang="en-US" b="1" dirty="0">
                <a:cs typeface="Calibri"/>
              </a:rPr>
              <a:t>When quoting a sentence</a:t>
            </a:r>
            <a:r>
              <a:rPr lang="en-US" dirty="0">
                <a:cs typeface="Calibri"/>
              </a:rPr>
              <a:t>: quotation marks, sources.</a:t>
            </a:r>
          </a:p>
          <a:p>
            <a:pPr marL="457200" lvl="0" indent="-457200">
              <a:buFont typeface="Wingdings"/>
              <a:buChar char="ü"/>
              <a:defRPr/>
            </a:pPr>
            <a:endParaRPr lang="en-US" sz="1050" dirty="0">
              <a:cs typeface="Calibri"/>
            </a:endParaRPr>
          </a:p>
          <a:p>
            <a:pPr marL="457200" lvl="0" indent="-457200">
              <a:buFont typeface="Wingdings"/>
              <a:buChar char="ü"/>
              <a:defRPr/>
            </a:pPr>
            <a:r>
              <a:rPr lang="en-US" b="1" dirty="0">
                <a:cs typeface="Calibri"/>
              </a:rPr>
              <a:t>When reusing an idea:</a:t>
            </a:r>
            <a:r>
              <a:rPr lang="en-US" dirty="0">
                <a:cs typeface="Calibri"/>
              </a:rPr>
              <a:t> don’t distort it and source the origin. To make sure of the meaning, re-read and compare it to the original document.</a:t>
            </a:r>
          </a:p>
          <a:p>
            <a:pPr marL="457200" lvl="0" indent="-457200">
              <a:buFont typeface="Wingdings"/>
              <a:buChar char="ü"/>
              <a:defRPr/>
            </a:pPr>
            <a:endParaRPr lang="en-US" sz="1050" dirty="0">
              <a:cs typeface="Calibri"/>
            </a:endParaRPr>
          </a:p>
          <a:p>
            <a:pPr marL="457200" lvl="0" indent="-457200">
              <a:buFont typeface="Wingdings"/>
              <a:buChar char="ü"/>
              <a:defRPr/>
            </a:pPr>
            <a:r>
              <a:rPr lang="en-US" b="1" dirty="0">
                <a:cs typeface="Calibri"/>
              </a:rPr>
              <a:t>When you are the author</a:t>
            </a:r>
            <a:r>
              <a:rPr lang="en-US" dirty="0">
                <a:cs typeface="Calibri"/>
              </a:rPr>
              <a:t>: you must still indicate in the new document the origin of the reused excerpts and passages.</a:t>
            </a:r>
            <a:endParaRPr lang="fr-FR" dirty="0"/>
          </a:p>
        </p:txBody>
      </p:sp>
      <p:sp>
        <p:nvSpPr>
          <p:cNvPr id="6" name="Espace réservé de la date 5"/>
          <p:cNvSpPr>
            <a:spLocks noGrp="1"/>
          </p:cNvSpPr>
          <p:nvPr>
            <p:ph type="dt" sz="half" idx="10"/>
          </p:nvPr>
        </p:nvSpPr>
        <p:spPr bwMode="auto"/>
        <p:txBody>
          <a:bodyPr/>
          <a:lstStyle/>
          <a:p>
            <a:pPr>
              <a:defRPr/>
            </a:pPr>
            <a:r>
              <a:rPr lang="fr-FR"/>
              <a:t>2026 - january</a:t>
            </a:r>
          </a:p>
        </p:txBody>
      </p:sp>
      <p:sp>
        <p:nvSpPr>
          <p:cNvPr id="3" name="Espace réservé du pied de page 2"/>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4" name="Espace réservé du numéro de diapositive 3"/>
          <p:cNvSpPr>
            <a:spLocks noGrp="1"/>
          </p:cNvSpPr>
          <p:nvPr>
            <p:ph type="sldNum" sz="quarter" idx="12"/>
          </p:nvPr>
        </p:nvSpPr>
        <p:spPr bwMode="auto"/>
        <p:txBody>
          <a:bodyPr/>
          <a:lstStyle/>
          <a:p>
            <a:pPr>
              <a:defRPr/>
            </a:pPr>
            <a:fld id="{282AAA50-1E89-B34C-8477-5F736D4F2309}" type="slidenum">
              <a:rPr lang="fr-F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536699" y="2374899"/>
            <a:ext cx="8255001" cy="2480435"/>
          </a:xfrm>
        </p:spPr>
        <p:txBody>
          <a:bodyPr>
            <a:normAutofit/>
          </a:bodyPr>
          <a:lstStyle/>
          <a:p>
            <a:pPr>
              <a:defRPr/>
            </a:pPr>
            <a:r>
              <a:rPr lang="en-US" dirty="0">
                <a:latin typeface="Verdana"/>
                <a:ea typeface="Verdana"/>
                <a:cs typeface="Verdana"/>
              </a:rPr>
              <a:t>ABOUT THE FRENCH LAW</a:t>
            </a:r>
            <a:br>
              <a:rPr lang="en-US" dirty="0">
                <a:latin typeface="Verdana"/>
                <a:ea typeface="Verdana"/>
                <a:cs typeface="Verdana"/>
              </a:rPr>
            </a:br>
            <a:r>
              <a:rPr lang="en-US" dirty="0">
                <a:latin typeface="Verdana"/>
                <a:ea typeface="Verdana"/>
                <a:cs typeface="Verdana"/>
              </a:rPr>
              <a:t> </a:t>
            </a:r>
            <a:br>
              <a:rPr lang="en-US" dirty="0">
                <a:latin typeface="Verdana"/>
                <a:ea typeface="Verdana"/>
                <a:cs typeface="Verdana"/>
              </a:rPr>
            </a:br>
            <a:r>
              <a:rPr lang="en-US" dirty="0">
                <a:latin typeface="Verdana"/>
                <a:ea typeface="Verdana"/>
                <a:cs typeface="Verdana"/>
              </a:rPr>
              <a:t>AUTHOR’S RIGHTS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 </a:t>
            </a:r>
            <a:r>
              <a:rPr lang="fr-FR" dirty="0" err="1"/>
              <a:t>Author’s</a:t>
            </a:r>
            <a:r>
              <a:rPr lang="fr-FR" dirty="0"/>
              <a:t> </a:t>
            </a:r>
            <a:r>
              <a:rPr lang="fr-FR" dirty="0" err="1"/>
              <a:t>rights</a:t>
            </a:r>
            <a:r>
              <a:rPr lang="fr-FR" dirty="0"/>
              <a:t>: moral and patrimonial</a:t>
            </a:r>
            <a:endParaRPr dirty="0"/>
          </a:p>
        </p:txBody>
      </p:sp>
      <p:sp>
        <p:nvSpPr>
          <p:cNvPr id="5" name="Espace réservé de la date 4"/>
          <p:cNvSpPr>
            <a:spLocks noGrp="1"/>
          </p:cNvSpPr>
          <p:nvPr>
            <p:ph type="dt" sz="half" idx="10"/>
          </p:nvPr>
        </p:nvSpPr>
        <p:spPr bwMode="auto"/>
        <p:txBody>
          <a:bodyPr/>
          <a:lstStyle/>
          <a:p>
            <a:pPr>
              <a:defRPr/>
            </a:pPr>
            <a:r>
              <a:rPr lang="fr-FR"/>
              <a:t>2026 - january</a:t>
            </a: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a:p>
        </p:txBody>
      </p:sp>
      <p:sp>
        <p:nvSpPr>
          <p:cNvPr id="7" name="Espace réservé du numéro de diapositive 6"/>
          <p:cNvSpPr>
            <a:spLocks noGrp="1"/>
          </p:cNvSpPr>
          <p:nvPr>
            <p:ph type="sldNum" sz="quarter" idx="12"/>
          </p:nvPr>
        </p:nvSpPr>
        <p:spPr bwMode="auto"/>
        <p:txBody>
          <a:bodyPr/>
          <a:lstStyle/>
          <a:p>
            <a:pPr>
              <a:defRPr/>
            </a:pPr>
            <a:fld id="{7CE51AA5-2702-4D2D-ABC9-4A1DDB114F31}" type="slidenum">
              <a:rPr lang="fr-FR"/>
              <a:t>14</a:t>
            </a:fld>
            <a:endParaRPr lang="fr-FR"/>
          </a:p>
        </p:txBody>
      </p:sp>
      <p:pic>
        <p:nvPicPr>
          <p:cNvPr id="4" name="Image 3">
            <a:extLst>
              <a:ext uri="{FF2B5EF4-FFF2-40B4-BE49-F238E27FC236}">
                <a16:creationId xmlns:a16="http://schemas.microsoft.com/office/drawing/2014/main" id="{DA6589E8-BE07-45A2-8525-0D9B6E84B2A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58" r="47721"/>
          <a:stretch/>
        </p:blipFill>
        <p:spPr>
          <a:xfrm>
            <a:off x="219075" y="1909850"/>
            <a:ext cx="1892566" cy="2752552"/>
          </a:xfrm>
          <a:prstGeom prst="rect">
            <a:avLst/>
          </a:prstGeom>
        </p:spPr>
      </p:pic>
      <p:sp>
        <p:nvSpPr>
          <p:cNvPr id="22" name="Espace réservé du contenu 7">
            <a:extLst>
              <a:ext uri="{FF2B5EF4-FFF2-40B4-BE49-F238E27FC236}">
                <a16:creationId xmlns:a16="http://schemas.microsoft.com/office/drawing/2014/main" id="{896A1BA7-945D-44B6-8E29-B26FE54EB46B}"/>
              </a:ext>
            </a:extLst>
          </p:cNvPr>
          <p:cNvSpPr txBox="1">
            <a:spLocks/>
          </p:cNvSpPr>
          <p:nvPr/>
        </p:nvSpPr>
        <p:spPr bwMode="auto">
          <a:xfrm>
            <a:off x="2345987" y="1698567"/>
            <a:ext cx="3965143" cy="3497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b="1" dirty="0">
                <a:cs typeface="Calibri"/>
              </a:rPr>
              <a:t>Moral rights: </a:t>
            </a:r>
          </a:p>
          <a:p>
            <a:pPr lvl="1">
              <a:lnSpc>
                <a:spcPct val="150000"/>
              </a:lnSpc>
              <a:buFont typeface="Wingdings" panose="05000000000000000000" pitchFamily="2" charset="2"/>
              <a:buChar char="ü"/>
              <a:defRPr/>
            </a:pPr>
            <a:r>
              <a:rPr lang="en-US" sz="2800" dirty="0">
                <a:cs typeface="Calibri"/>
              </a:rPr>
              <a:t>Paternity</a:t>
            </a:r>
          </a:p>
          <a:p>
            <a:pPr lvl="1">
              <a:lnSpc>
                <a:spcPct val="150000"/>
              </a:lnSpc>
              <a:buFont typeface="Wingdings" panose="05000000000000000000" pitchFamily="2" charset="2"/>
              <a:buChar char="ü"/>
              <a:defRPr/>
            </a:pPr>
            <a:r>
              <a:rPr lang="en-US" sz="2800" dirty="0">
                <a:cs typeface="Calibri"/>
              </a:rPr>
              <a:t>Disclosure</a:t>
            </a:r>
          </a:p>
          <a:p>
            <a:pPr lvl="1">
              <a:lnSpc>
                <a:spcPct val="150000"/>
              </a:lnSpc>
              <a:buFont typeface="Wingdings" panose="05000000000000000000" pitchFamily="2" charset="2"/>
              <a:buChar char="ü"/>
              <a:defRPr/>
            </a:pPr>
            <a:r>
              <a:rPr lang="en-US" sz="2800" dirty="0">
                <a:cs typeface="Calibri"/>
              </a:rPr>
              <a:t>Respect for the work</a:t>
            </a:r>
          </a:p>
          <a:p>
            <a:pPr lvl="1">
              <a:lnSpc>
                <a:spcPct val="150000"/>
              </a:lnSpc>
              <a:buFont typeface="Wingdings" panose="05000000000000000000" pitchFamily="2" charset="2"/>
              <a:buChar char="ü"/>
              <a:defRPr/>
            </a:pPr>
            <a:r>
              <a:rPr lang="en-US" sz="2800" dirty="0">
                <a:cs typeface="Calibri"/>
              </a:rPr>
              <a:t>Withdrawal</a:t>
            </a:r>
            <a:endParaRPr lang="en-US" dirty="0">
              <a:cs typeface="Calibri"/>
            </a:endParaRPr>
          </a:p>
        </p:txBody>
      </p:sp>
      <p:sp>
        <p:nvSpPr>
          <p:cNvPr id="23" name="Espace réservé du contenu 22">
            <a:extLst>
              <a:ext uri="{FF2B5EF4-FFF2-40B4-BE49-F238E27FC236}">
                <a16:creationId xmlns:a16="http://schemas.microsoft.com/office/drawing/2014/main" id="{60CAB8B6-3A6D-45B6-990E-8B901FA620E5}"/>
              </a:ext>
            </a:extLst>
          </p:cNvPr>
          <p:cNvSpPr>
            <a:spLocks noGrp="1"/>
          </p:cNvSpPr>
          <p:nvPr>
            <p:ph sz="half" idx="1"/>
          </p:nvPr>
        </p:nvSpPr>
        <p:spPr>
          <a:xfrm>
            <a:off x="6460787" y="1690688"/>
            <a:ext cx="3385226" cy="3497464"/>
          </a:xfrm>
        </p:spPr>
        <p:txBody>
          <a:bodyPr>
            <a:noAutofit/>
          </a:bodyPr>
          <a:lstStyle/>
          <a:p>
            <a:pPr marL="0" indent="0">
              <a:lnSpc>
                <a:spcPct val="150000"/>
              </a:lnSpc>
              <a:buNone/>
            </a:pPr>
            <a:r>
              <a:rPr lang="en-US" b="1" dirty="0">
                <a:cs typeface="Calibri"/>
              </a:rPr>
              <a:t>Patrimonial rights:</a:t>
            </a:r>
          </a:p>
          <a:p>
            <a:pPr lvl="1">
              <a:lnSpc>
                <a:spcPct val="150000"/>
              </a:lnSpc>
              <a:buFont typeface="Wingdings" panose="05000000000000000000" pitchFamily="2" charset="2"/>
              <a:buChar char="ü"/>
            </a:pPr>
            <a:r>
              <a:rPr lang="en-US" sz="2800" dirty="0">
                <a:cs typeface="Calibri"/>
              </a:rPr>
              <a:t>Reproduction</a:t>
            </a:r>
          </a:p>
          <a:p>
            <a:pPr lvl="1">
              <a:lnSpc>
                <a:spcPct val="150000"/>
              </a:lnSpc>
              <a:buFont typeface="Wingdings" panose="05000000000000000000" pitchFamily="2" charset="2"/>
              <a:buChar char="ü"/>
            </a:pPr>
            <a:r>
              <a:rPr lang="en-US" sz="2800" dirty="0">
                <a:cs typeface="Calibri"/>
              </a:rPr>
              <a:t>Representation</a:t>
            </a:r>
          </a:p>
          <a:p>
            <a:pPr lvl="1">
              <a:lnSpc>
                <a:spcPct val="150000"/>
              </a:lnSpc>
              <a:buFont typeface="Wingdings" panose="05000000000000000000" pitchFamily="2" charset="2"/>
              <a:buChar char="ü"/>
            </a:pPr>
            <a:r>
              <a:rPr lang="en-US" sz="2800" dirty="0">
                <a:cs typeface="Calibri"/>
              </a:rPr>
              <a:t>Accommodation</a:t>
            </a:r>
          </a:p>
          <a:p>
            <a:pPr lvl="1">
              <a:lnSpc>
                <a:spcPct val="150000"/>
              </a:lnSpc>
              <a:buFont typeface="Wingdings" panose="05000000000000000000" pitchFamily="2" charset="2"/>
              <a:buChar char="ü"/>
            </a:pPr>
            <a:r>
              <a:rPr lang="fr-FR" sz="2800" dirty="0"/>
              <a:t>Resale</a:t>
            </a:r>
            <a:endParaRPr lang="fr-FR" dirty="0"/>
          </a:p>
        </p:txBody>
      </p:sp>
      <p:sp>
        <p:nvSpPr>
          <p:cNvPr id="28" name="Espace réservé du contenu 7">
            <a:extLst>
              <a:ext uri="{FF2B5EF4-FFF2-40B4-BE49-F238E27FC236}">
                <a16:creationId xmlns:a16="http://schemas.microsoft.com/office/drawing/2014/main" id="{AFEA6EF7-E736-4CDE-B3A0-7D2BA7CE8097}"/>
              </a:ext>
            </a:extLst>
          </p:cNvPr>
          <p:cNvSpPr txBox="1">
            <a:spLocks/>
          </p:cNvSpPr>
          <p:nvPr/>
        </p:nvSpPr>
        <p:spPr bwMode="auto">
          <a:xfrm>
            <a:off x="352425" y="5330968"/>
            <a:ext cx="5524500" cy="755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fr-FR" dirty="0"/>
              <a:t>Permanent, </a:t>
            </a:r>
            <a:r>
              <a:rPr lang="fr-FR" dirty="0" err="1"/>
              <a:t>inalienable</a:t>
            </a:r>
            <a:r>
              <a:rPr lang="fr-FR" dirty="0"/>
              <a:t>, </a:t>
            </a:r>
            <a:r>
              <a:rPr lang="fr-FR" dirty="0" err="1"/>
              <a:t>indefeasible</a:t>
            </a:r>
            <a:endParaRPr lang="en-US" dirty="0">
              <a:cs typeface="Calibri"/>
            </a:endParaRPr>
          </a:p>
        </p:txBody>
      </p:sp>
      <p:sp>
        <p:nvSpPr>
          <p:cNvPr id="29" name="Espace réservé du contenu 22">
            <a:extLst>
              <a:ext uri="{FF2B5EF4-FFF2-40B4-BE49-F238E27FC236}">
                <a16:creationId xmlns:a16="http://schemas.microsoft.com/office/drawing/2014/main" id="{4B852C74-E948-4125-AB66-40E3955D9F10}"/>
              </a:ext>
            </a:extLst>
          </p:cNvPr>
          <p:cNvSpPr txBox="1">
            <a:spLocks/>
          </p:cNvSpPr>
          <p:nvPr/>
        </p:nvSpPr>
        <p:spPr bwMode="auto">
          <a:xfrm>
            <a:off x="6513837" y="5332732"/>
            <a:ext cx="5418804" cy="66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dirty="0"/>
              <a:t>Limited in time, may be transferred</a:t>
            </a:r>
            <a:endParaRPr lang="fr-FR" dirty="0"/>
          </a:p>
        </p:txBody>
      </p:sp>
      <p:pic>
        <p:nvPicPr>
          <p:cNvPr id="31" name="Image 30">
            <a:extLst>
              <a:ext uri="{FF2B5EF4-FFF2-40B4-BE49-F238E27FC236}">
                <a16:creationId xmlns:a16="http://schemas.microsoft.com/office/drawing/2014/main" id="{F1767FD8-C184-43AA-BEA1-CBEC3D5B325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129" r="3050"/>
          <a:stretch/>
        </p:blipFill>
        <p:spPr bwMode="auto">
          <a:xfrm>
            <a:off x="10093591" y="1909850"/>
            <a:ext cx="1892566" cy="27525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
          <p:cNvSpPr>
            <a:spLocks noGrp="1"/>
          </p:cNvSpPr>
          <p:nvPr>
            <p:ph type="title"/>
          </p:nvPr>
        </p:nvSpPr>
        <p:spPr bwMode="auto"/>
        <p:txBody>
          <a:bodyPr/>
          <a:lstStyle/>
          <a:p>
            <a:pPr>
              <a:defRPr/>
            </a:pPr>
            <a:r>
              <a:rPr lang="fr-FR" dirty="0"/>
              <a:t>Case </a:t>
            </a:r>
            <a:r>
              <a:rPr lang="fr-FR" dirty="0" err="1"/>
              <a:t>study</a:t>
            </a:r>
            <a:r>
              <a:rPr lang="fr-FR" dirty="0"/>
              <a:t> 1</a:t>
            </a:r>
            <a:endParaRPr dirty="0"/>
          </a:p>
        </p:txBody>
      </p:sp>
      <p:pic>
        <p:nvPicPr>
          <p:cNvPr id="16" name="Espace réservé du contenu 4" descr="Une image : coupe microscopique de tissu">
            <a:extLst>
              <a:ext uri="{FF2B5EF4-FFF2-40B4-BE49-F238E27FC236}">
                <a16:creationId xmlns:a16="http://schemas.microsoft.com/office/drawing/2014/main" id="{7C27ED76-DD9C-4873-913E-1B44DD6A1B26}"/>
              </a:ext>
            </a:extLst>
          </p:cNvPr>
          <p:cNvPicPr>
            <a:picLocks noGrp="1" noChangeAspect="1"/>
          </p:cNvPicPr>
          <p:nvPr>
            <p:ph sz="half" idx="1"/>
          </p:nvPr>
        </p:nvPicPr>
        <p:blipFill>
          <a:blip r:embed="rId3"/>
          <a:stretch/>
        </p:blipFill>
        <p:spPr bwMode="auto">
          <a:xfrm>
            <a:off x="868053" y="3438524"/>
            <a:ext cx="3249922" cy="2123338"/>
          </a:xfrm>
          <a:prstGeom prst="rect">
            <a:avLst/>
          </a:prstGeom>
        </p:spPr>
      </p:pic>
      <p:sp>
        <p:nvSpPr>
          <p:cNvPr id="10" name="Espace réservé du contenu 9"/>
          <p:cNvSpPr>
            <a:spLocks noGrp="1"/>
          </p:cNvSpPr>
          <p:nvPr>
            <p:ph sz="half" idx="2"/>
          </p:nvPr>
        </p:nvSpPr>
        <p:spPr bwMode="auto">
          <a:xfrm>
            <a:off x="788678" y="1825625"/>
            <a:ext cx="10565122" cy="1155699"/>
          </a:xfrm>
        </p:spPr>
        <p:txBody>
          <a:bodyPr>
            <a:normAutofit/>
          </a:bodyPr>
          <a:lstStyle/>
          <a:p>
            <a:pPr marL="0" indent="0">
              <a:buNone/>
              <a:defRPr/>
            </a:pPr>
            <a:r>
              <a:rPr lang="en-US" dirty="0"/>
              <a:t>I took this photography with a microscope in my laboratory.  
I want to use it to illustrate a publication for the general public. </a:t>
            </a:r>
            <a:endParaRPr lang="fr-FR"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15</a:t>
            </a:fld>
            <a:endParaRPr lang="fr-FR"/>
          </a:p>
        </p:txBody>
      </p:sp>
      <p:pic>
        <p:nvPicPr>
          <p:cNvPr id="1026" name="Picture 2" descr="Si le nombre d'auteurs est supérieur à 3, citez les 3 premiers suivis de &quot;et al.&quot;"/>
          <p:cNvPicPr>
            <a:picLocks noChangeAspect="1" noChangeArrowheads="1"/>
          </p:cNvPicPr>
          <p:nvPr/>
        </p:nvPicPr>
        <p:blipFill>
          <a:blip r:embed="rId4"/>
          <a:stretch/>
        </p:blipFill>
        <p:spPr bwMode="auto">
          <a:xfrm>
            <a:off x="4041775" y="-136525"/>
            <a:ext cx="76200" cy="142875"/>
          </a:xfrm>
          <a:prstGeom prst="rect">
            <a:avLst/>
          </a:prstGeom>
          <a:noFill/>
        </p:spPr>
      </p:pic>
      <p:pic>
        <p:nvPicPr>
          <p:cNvPr id="1027" name="Picture 3" descr="Si le nombre d'auteurs est supérieur à 3, citez les 3 premiers suivis de &quot;et al.&quot;"/>
          <p:cNvPicPr>
            <a:picLocks noChangeAspect="1" noChangeArrowheads="1"/>
          </p:cNvPicPr>
          <p:nvPr/>
        </p:nvPicPr>
        <p:blipFill>
          <a:blip r:embed="rId4"/>
          <a:stretch/>
        </p:blipFill>
        <p:spPr bwMode="auto">
          <a:xfrm>
            <a:off x="7134225" y="-136525"/>
            <a:ext cx="76200" cy="142875"/>
          </a:xfrm>
          <a:prstGeom prst="rect">
            <a:avLst/>
          </a:prstGeom>
          <a:noFill/>
        </p:spPr>
      </p:pic>
      <p:sp>
        <p:nvSpPr>
          <p:cNvPr id="11" name="Espace réservé du contenu 9">
            <a:extLst>
              <a:ext uri="{FF2B5EF4-FFF2-40B4-BE49-F238E27FC236}">
                <a16:creationId xmlns:a16="http://schemas.microsoft.com/office/drawing/2014/main" id="{19F4FC6F-DA94-4218-A48C-40536DCB3CF4}"/>
              </a:ext>
            </a:extLst>
          </p:cNvPr>
          <p:cNvSpPr txBox="1">
            <a:spLocks/>
          </p:cNvSpPr>
          <p:nvPr/>
        </p:nvSpPr>
        <p:spPr bwMode="auto">
          <a:xfrm>
            <a:off x="4621214" y="3349255"/>
            <a:ext cx="6905625" cy="2609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t>Am I allowed to do so? 
If so, how?</a:t>
            </a:r>
          </a:p>
          <a:p>
            <a:pPr marL="0" indent="0">
              <a:buNone/>
              <a:defRPr/>
            </a:pPr>
            <a:endParaRPr lang="en-US" sz="1050" dirty="0"/>
          </a:p>
          <a:p>
            <a:pPr marL="0" indent="0">
              <a:buNone/>
              <a:defRPr/>
            </a:pPr>
            <a:r>
              <a:rPr lang="en-US" dirty="0"/>
              <a:t>A colleague wants to use it in a paper.</a:t>
            </a:r>
          </a:p>
          <a:p>
            <a:pPr>
              <a:defRPr/>
            </a:pPr>
            <a:r>
              <a:rPr lang="en-US" b="1" dirty="0"/>
              <a:t>How should he cite this source?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contenu 6"/>
          <p:cNvSpPr>
            <a:spLocks noGrp="1"/>
          </p:cNvSpPr>
          <p:nvPr>
            <p:ph sz="half" idx="1"/>
          </p:nvPr>
        </p:nvSpPr>
        <p:spPr bwMode="auto">
          <a:xfrm>
            <a:off x="838200" y="4473154"/>
            <a:ext cx="4114800" cy="1128713"/>
          </a:xfrm>
        </p:spPr>
        <p:txBody>
          <a:bodyPr>
            <a:normAutofit fontScale="92500" lnSpcReduction="10000"/>
          </a:bodyPr>
          <a:lstStyle/>
          <a:p>
            <a:pPr marL="0" indent="0">
              <a:buNone/>
              <a:defRPr/>
            </a:pPr>
            <a:r>
              <a:rPr lang="en-US" dirty="0"/>
              <a:t>Fig. 1 Histological section of the skin. Name. January 2021, CC</a:t>
            </a:r>
            <a:endParaRPr dirty="0"/>
          </a:p>
        </p:txBody>
      </p:sp>
      <p:sp>
        <p:nvSpPr>
          <p:cNvPr id="10" name="Espace réservé du contenu 9"/>
          <p:cNvSpPr>
            <a:spLocks noGrp="1"/>
          </p:cNvSpPr>
          <p:nvPr>
            <p:ph sz="half" idx="2"/>
          </p:nvPr>
        </p:nvSpPr>
        <p:spPr bwMode="auto">
          <a:xfrm>
            <a:off x="4953000" y="1419226"/>
            <a:ext cx="7226300" cy="4275931"/>
          </a:xfrm>
        </p:spPr>
        <p:txBody>
          <a:bodyPr>
            <a:normAutofit fontScale="92500" lnSpcReduction="10000"/>
          </a:bodyPr>
          <a:lstStyle/>
          <a:p>
            <a:pPr marL="0" indent="0">
              <a:spcAft>
                <a:spcPts val="1200"/>
              </a:spcAft>
              <a:buNone/>
              <a:defRPr/>
            </a:pPr>
            <a:r>
              <a:rPr lang="en-US" sz="3000" dirty="0"/>
              <a:t>It needs :</a:t>
            </a:r>
          </a:p>
          <a:p>
            <a:pPr lvl="1">
              <a:spcAft>
                <a:spcPts val="1200"/>
              </a:spcAft>
              <a:buFont typeface="Wingdings" panose="05000000000000000000" pitchFamily="2" charset="2"/>
              <a:buChar char="ü"/>
              <a:defRPr/>
            </a:pPr>
            <a:r>
              <a:rPr lang="en-US" sz="3000" dirty="0"/>
              <a:t>A legend </a:t>
            </a:r>
            <a:r>
              <a:rPr lang="fr-FR" sz="2800" dirty="0">
                <a:ln w="0"/>
              </a:rPr>
              <a:t>« </a:t>
            </a:r>
            <a:r>
              <a:rPr lang="en-US" sz="3000" dirty="0"/>
              <a:t>Figure n°…</a:t>
            </a:r>
            <a:r>
              <a:rPr lang="fr-FR" sz="2800" dirty="0">
                <a:ln w="0"/>
              </a:rPr>
              <a:t> »</a:t>
            </a:r>
            <a:r>
              <a:rPr lang="en-US" sz="3000" dirty="0"/>
              <a:t>,</a:t>
            </a:r>
            <a:r>
              <a:rPr lang="fr-FR" sz="3200" dirty="0">
                <a:ln w="0"/>
              </a:rPr>
              <a:t> </a:t>
            </a:r>
            <a:endParaRPr lang="en-US" sz="3000" dirty="0"/>
          </a:p>
          <a:p>
            <a:pPr lvl="1">
              <a:spcAft>
                <a:spcPts val="1200"/>
              </a:spcAft>
              <a:buFont typeface="Wingdings" panose="05000000000000000000" pitchFamily="2" charset="2"/>
              <a:buChar char="ü"/>
              <a:defRPr/>
            </a:pPr>
            <a:r>
              <a:rPr lang="en-US" sz="3000" dirty="0"/>
              <a:t>A reference</a:t>
            </a:r>
          </a:p>
          <a:p>
            <a:pPr lvl="2">
              <a:spcAft>
                <a:spcPts val="1200"/>
              </a:spcAft>
              <a:defRPr/>
            </a:pPr>
            <a:r>
              <a:rPr lang="en-US" sz="2200" dirty="0"/>
              <a:t>by giving it a title 
indicating my author's name, </a:t>
            </a:r>
          </a:p>
          <a:p>
            <a:pPr lvl="1">
              <a:spcAft>
                <a:spcPts val="1200"/>
              </a:spcAft>
              <a:buFont typeface="Wingdings" panose="05000000000000000000" pitchFamily="2" charset="2"/>
              <a:buChar char="ü"/>
              <a:defRPr/>
            </a:pPr>
            <a:r>
              <a:rPr lang="en-US" sz="3000" dirty="0"/>
              <a:t>The Mention of the </a:t>
            </a:r>
            <a:r>
              <a:rPr lang="en-US" sz="3000" dirty="0" err="1"/>
              <a:t>licence</a:t>
            </a:r>
            <a:r>
              <a:rPr lang="en-US" sz="3000" dirty="0"/>
              <a:t> used (© or CC), </a:t>
            </a:r>
          </a:p>
          <a:p>
            <a:pPr lvl="2">
              <a:spcAft>
                <a:spcPts val="1200"/>
              </a:spcAft>
              <a:defRPr/>
            </a:pPr>
            <a:r>
              <a:rPr lang="en-US" sz="2200" dirty="0"/>
              <a:t>Report source (URL) </a:t>
            </a:r>
          </a:p>
          <a:p>
            <a:pPr lvl="2">
              <a:spcAft>
                <a:spcPts val="1200"/>
              </a:spcAft>
              <a:defRPr/>
            </a:pPr>
            <a:r>
              <a:rPr lang="en-US" sz="2200" dirty="0"/>
              <a:t>date of consultation</a:t>
            </a:r>
            <a:endParaRPr sz="2200"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16</a:t>
            </a:fld>
            <a:endParaRPr lang="fr-FR" dirty="0"/>
          </a:p>
        </p:txBody>
      </p:sp>
      <p:pic>
        <p:nvPicPr>
          <p:cNvPr id="6" name="Espace réservé du contenu 4" descr="Une image contenant tissu, légume&#10;&#10;Description générée automatiquement"/>
          <p:cNvPicPr>
            <a:picLocks noChangeAspect="1"/>
          </p:cNvPicPr>
          <p:nvPr/>
        </p:nvPicPr>
        <p:blipFill>
          <a:blip r:embed="rId3"/>
          <a:stretch/>
        </p:blipFill>
        <p:spPr bwMode="auto">
          <a:xfrm>
            <a:off x="838200" y="1783977"/>
            <a:ext cx="4114800" cy="2689177"/>
          </a:xfrm>
          <a:prstGeom prst="rect">
            <a:avLst/>
          </a:prstGeom>
        </p:spPr>
      </p:pic>
      <p:pic>
        <p:nvPicPr>
          <p:cNvPr id="1026" name="Picture 2" descr="Si le nombre d'auteurs est supérieur à 3, citez les 3 premiers suivis de &quot;et al.&quot;"/>
          <p:cNvPicPr>
            <a:picLocks noChangeAspect="1" noChangeArrowheads="1"/>
          </p:cNvPicPr>
          <p:nvPr/>
        </p:nvPicPr>
        <p:blipFill>
          <a:blip r:embed="rId4"/>
          <a:stretch/>
        </p:blipFill>
        <p:spPr bwMode="auto">
          <a:xfrm>
            <a:off x="4041775" y="-136525"/>
            <a:ext cx="76200" cy="142875"/>
          </a:xfrm>
          <a:prstGeom prst="rect">
            <a:avLst/>
          </a:prstGeom>
          <a:noFill/>
        </p:spPr>
      </p:pic>
      <p:pic>
        <p:nvPicPr>
          <p:cNvPr id="1027" name="Picture 3" descr="Si le nombre d'auteurs est supérieur à 3, citez les 3 premiers suivis de &quot;et al.&quot;"/>
          <p:cNvPicPr>
            <a:picLocks noChangeAspect="1" noChangeArrowheads="1"/>
          </p:cNvPicPr>
          <p:nvPr/>
        </p:nvPicPr>
        <p:blipFill>
          <a:blip r:embed="rId4"/>
          <a:stretch/>
        </p:blipFill>
        <p:spPr bwMode="auto">
          <a:xfrm>
            <a:off x="7134225" y="-136525"/>
            <a:ext cx="76200" cy="142875"/>
          </a:xfrm>
          <a:prstGeom prst="rect">
            <a:avLst/>
          </a:prstGeom>
          <a:noFill/>
        </p:spPr>
      </p:pic>
      <p:sp>
        <p:nvSpPr>
          <p:cNvPr id="14" name="Titre 13">
            <a:extLst>
              <a:ext uri="{FF2B5EF4-FFF2-40B4-BE49-F238E27FC236}">
                <a16:creationId xmlns:a16="http://schemas.microsoft.com/office/drawing/2014/main" id="{2DAA1F32-54FE-4C48-AF6E-EC89DB3187B8}"/>
              </a:ext>
            </a:extLst>
          </p:cNvPr>
          <p:cNvSpPr>
            <a:spLocks noGrp="1"/>
          </p:cNvSpPr>
          <p:nvPr>
            <p:ph type="title"/>
          </p:nvPr>
        </p:nvSpPr>
        <p:spPr/>
        <p:txBody>
          <a:bodyPr/>
          <a:lstStyle/>
          <a:p>
            <a:r>
              <a:rPr lang="fr-FR" dirty="0"/>
              <a:t>Case </a:t>
            </a:r>
            <a:r>
              <a:rPr lang="fr-FR" dirty="0" err="1"/>
              <a:t>study</a:t>
            </a:r>
            <a:r>
              <a:rPr lang="fr-FR" dirty="0"/>
              <a:t> 1 : </a:t>
            </a:r>
            <a:r>
              <a:rPr lang="fr-FR" dirty="0" err="1"/>
              <a:t>Answer</a:t>
            </a:r>
            <a:endParaRPr lang="fr-FR" dirty="0"/>
          </a:p>
        </p:txBody>
      </p:sp>
      <p:sp>
        <p:nvSpPr>
          <p:cNvPr id="11" name="Espace réservé du contenu 9">
            <a:extLst>
              <a:ext uri="{FF2B5EF4-FFF2-40B4-BE49-F238E27FC236}">
                <a16:creationId xmlns:a16="http://schemas.microsoft.com/office/drawing/2014/main" id="{C8C66A3C-5C32-4ADD-8F9A-79B8FECF831E}"/>
              </a:ext>
            </a:extLst>
          </p:cNvPr>
          <p:cNvSpPr txBox="1">
            <a:spLocks/>
          </p:cNvSpPr>
          <p:nvPr/>
        </p:nvSpPr>
        <p:spPr bwMode="auto">
          <a:xfrm>
            <a:off x="838200" y="5695157"/>
            <a:ext cx="10902950" cy="66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000" dirty="0"/>
              <a:t>I’m publishing, what are my rights ? 35 advices (French) </a:t>
            </a:r>
            <a:r>
              <a:rPr lang="en-US" sz="2000" u="sng" dirty="0">
                <a:hlinkClick r:id="rId5" tooltip="https://www.ouvrirlascience.fr/wp-content/uploads/2020/10/JepublieQuelssontmesdroits-Vdef.pdf"/>
              </a:rPr>
              <a:t>https://www.ouvrirlascience.fr/wp-content/uploads/2020/10/JepublieQuelssontmesdroits-Vdef.pdf</a:t>
            </a:r>
            <a:r>
              <a:rPr lang="en-US" sz="20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descr="A map about cacao trees’ prospection spaces. "/>
          <p:cNvPicPr>
            <a:picLocks noChangeAspect="1"/>
          </p:cNvPicPr>
          <p:nvPr/>
        </p:nvPicPr>
        <p:blipFill rotWithShape="1">
          <a:blip r:embed="rId3"/>
          <a:srcRect l="7232" t="4791" r="6006" b="23105"/>
          <a:stretch/>
        </p:blipFill>
        <p:spPr bwMode="auto">
          <a:xfrm>
            <a:off x="800100" y="1126603"/>
            <a:ext cx="3974755" cy="4672463"/>
          </a:xfrm>
          <a:prstGeom prst="rect">
            <a:avLst/>
          </a:prstGeom>
        </p:spPr>
      </p:pic>
      <p:sp>
        <p:nvSpPr>
          <p:cNvPr id="4" name="Espace réservé de la date 3"/>
          <p:cNvSpPr>
            <a:spLocks noGrp="1"/>
          </p:cNvSpPr>
          <p:nvPr>
            <p:ph type="dt" sz="half" idx="10"/>
          </p:nvPr>
        </p:nvSpPr>
        <p:spPr bwMode="auto"/>
        <p:txBody>
          <a:bodyPr/>
          <a:lstStyle/>
          <a:p>
            <a:pPr>
              <a:defRPr/>
            </a:pPr>
            <a:r>
              <a:rPr lang="fr-FR"/>
              <a:t>2026 - january</a:t>
            </a:r>
          </a:p>
        </p:txBody>
      </p:sp>
      <p:sp>
        <p:nvSpPr>
          <p:cNvPr id="7" name="Espace réservé du pied de page 6"/>
          <p:cNvSpPr>
            <a:spLocks noGrp="1"/>
          </p:cNvSpPr>
          <p:nvPr>
            <p:ph type="ftr" sz="quarter" idx="11"/>
          </p:nvPr>
        </p:nvSpPr>
        <p:spPr bwMode="auto"/>
        <p:txBody>
          <a:bodyPr/>
          <a:lstStyle/>
          <a:p>
            <a:pPr>
              <a:defRPr/>
            </a:pPr>
            <a:r>
              <a:rPr lang="en-US" dirty="0"/>
              <a:t>180 min to avoid plagiarism - University Library - Grenoble</a:t>
            </a:r>
            <a:endParaRPr dirty="0"/>
          </a:p>
        </p:txBody>
      </p:sp>
      <p:sp>
        <p:nvSpPr>
          <p:cNvPr id="9" name="Espace réservé du numéro de diapositive 8"/>
          <p:cNvSpPr>
            <a:spLocks noGrp="1"/>
          </p:cNvSpPr>
          <p:nvPr>
            <p:ph type="sldNum" sz="quarter" idx="12"/>
          </p:nvPr>
        </p:nvSpPr>
        <p:spPr bwMode="auto">
          <a:xfrm>
            <a:off x="8610600" y="6173787"/>
            <a:ext cx="2743200" cy="365125"/>
          </a:xfrm>
        </p:spPr>
        <p:txBody>
          <a:bodyPr/>
          <a:lstStyle/>
          <a:p>
            <a:pPr>
              <a:defRPr/>
            </a:pPr>
            <a:fld id="{95917D8D-9298-479C-B265-89F8FB2FB1DC}" type="slidenum">
              <a:rPr lang="fr-FR"/>
              <a:t>17</a:t>
            </a:fld>
            <a:endParaRPr lang="fr-FR" dirty="0"/>
          </a:p>
        </p:txBody>
      </p:sp>
      <p:pic>
        <p:nvPicPr>
          <p:cNvPr id="10" name="Image 9">
            <a:extLst>
              <a:ext uri="{C183D7F6-B498-43B3-948B-1728B52AA6E4}">
                <adec:decorative xmlns:adec="http://schemas.microsoft.com/office/drawing/2017/decorative" val="1"/>
              </a:ext>
            </a:extLst>
          </p:cNvPr>
          <p:cNvPicPr>
            <a:picLocks noChangeAspect="1"/>
          </p:cNvPicPr>
          <p:nvPr/>
        </p:nvPicPr>
        <p:blipFill>
          <a:blip r:embed="rId4"/>
          <a:stretch/>
        </p:blipFill>
        <p:spPr bwMode="auto">
          <a:xfrm>
            <a:off x="1943189" y="5767392"/>
            <a:ext cx="1638211" cy="580592"/>
          </a:xfrm>
          <a:prstGeom prst="rect">
            <a:avLst/>
          </a:prstGeom>
        </p:spPr>
      </p:pic>
      <p:pic>
        <p:nvPicPr>
          <p:cNvPr id="11" name="Image 10">
            <a:extLst>
              <a:ext uri="{C183D7F6-B498-43B3-948B-1728B52AA6E4}">
                <adec:decorative xmlns:adec="http://schemas.microsoft.com/office/drawing/2017/decorative" val="1"/>
              </a:ext>
            </a:extLst>
          </p:cNvPr>
          <p:cNvPicPr>
            <a:picLocks noChangeAspect="1"/>
          </p:cNvPicPr>
          <p:nvPr/>
        </p:nvPicPr>
        <p:blipFill rotWithShape="1">
          <a:blip r:embed="rId5"/>
          <a:srcRect l="9936" t="17919" r="4585" b="3691"/>
          <a:stretch/>
        </p:blipFill>
        <p:spPr bwMode="auto">
          <a:xfrm>
            <a:off x="867383" y="5765485"/>
            <a:ext cx="1075806" cy="590864"/>
          </a:xfrm>
          <a:prstGeom prst="rect">
            <a:avLst/>
          </a:prstGeom>
        </p:spPr>
      </p:pic>
      <p:sp>
        <p:nvSpPr>
          <p:cNvPr id="13" name="Titre 1">
            <a:extLst>
              <a:ext uri="{FF2B5EF4-FFF2-40B4-BE49-F238E27FC236}">
                <a16:creationId xmlns:a16="http://schemas.microsoft.com/office/drawing/2014/main" id="{35822897-254B-48D0-8829-4DDE8340F7C9}"/>
              </a:ext>
            </a:extLst>
          </p:cNvPr>
          <p:cNvSpPr txBox="1">
            <a:spLocks/>
          </p:cNvSpPr>
          <p:nvPr/>
        </p:nvSpPr>
        <p:spPr bwMode="auto">
          <a:xfrm>
            <a:off x="838200" y="365125"/>
            <a:ext cx="10515600" cy="904999"/>
          </a:xfrm>
          <a:prstGeom prst="rect">
            <a:avLst/>
          </a:prstGeom>
        </p:spPr>
        <p:txBody>
          <a:bodyPr/>
          <a:lstStyle>
            <a:lvl1pPr algn="l" defTabSz="914377">
              <a:lnSpc>
                <a:spcPct val="90000"/>
              </a:lnSpc>
              <a:spcBef>
                <a:spcPts val="0"/>
              </a:spcBef>
              <a:buNone/>
              <a:defRPr sz="4400">
                <a:solidFill>
                  <a:schemeClr val="tx1"/>
                </a:solidFill>
                <a:latin typeface="+mj-lt"/>
                <a:ea typeface="+mj-ea"/>
                <a:cs typeface="+mj-cs"/>
              </a:defRPr>
            </a:lvl1pPr>
          </a:lstStyle>
          <a:p>
            <a:pPr>
              <a:defRPr/>
            </a:pPr>
            <a:r>
              <a:rPr lang="fr-FR" dirty="0"/>
              <a:t>Case </a:t>
            </a:r>
            <a:r>
              <a:rPr lang="fr-FR" dirty="0" err="1"/>
              <a:t>study</a:t>
            </a:r>
            <a:r>
              <a:rPr lang="fr-FR" dirty="0"/>
              <a:t> 2</a:t>
            </a:r>
          </a:p>
        </p:txBody>
      </p:sp>
      <p:sp>
        <p:nvSpPr>
          <p:cNvPr id="14" name="Espace réservé du contenu 9">
            <a:extLst>
              <a:ext uri="{FF2B5EF4-FFF2-40B4-BE49-F238E27FC236}">
                <a16:creationId xmlns:a16="http://schemas.microsoft.com/office/drawing/2014/main" id="{EFA85480-7550-47C0-A9EB-7128426D1542}"/>
              </a:ext>
            </a:extLst>
          </p:cNvPr>
          <p:cNvSpPr txBox="1">
            <a:spLocks/>
          </p:cNvSpPr>
          <p:nvPr/>
        </p:nvSpPr>
        <p:spPr bwMode="auto">
          <a:xfrm>
            <a:off x="4930911" y="1126604"/>
            <a:ext cx="6635277" cy="3695008"/>
          </a:xfrm>
          <a:prstGeom prst="rect">
            <a:avLst/>
          </a:prstGeom>
        </p:spPr>
        <p:txBody>
          <a:bodyPr>
            <a:noAutofit/>
          </a:bodyPr>
          <a:lstStyle>
            <a:lvl1pPr marL="228594" indent="-228594" algn="l" defTabSz="914377">
              <a:lnSpc>
                <a:spcPct val="90000"/>
              </a:lnSpc>
              <a:spcBef>
                <a:spcPts val="1000"/>
              </a:spcBef>
              <a:buFont typeface="Arial"/>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a:lstStyle>
          <a:p>
            <a:pPr marL="0" indent="0">
              <a:lnSpc>
                <a:spcPts val="3500"/>
              </a:lnSpc>
              <a:spcBef>
                <a:spcPts val="600"/>
              </a:spcBef>
              <a:buFont typeface="Arial"/>
              <a:buNone/>
              <a:defRPr/>
            </a:pPr>
            <a:r>
              <a:rPr lang="en-US" sz="2400" dirty="0">
                <a:latin typeface="Calibri" panose="020F0502020204030204" pitchFamily="34" charset="0"/>
                <a:ea typeface="Calibri" panose="020F0502020204030204" pitchFamily="34" charset="0"/>
                <a:cs typeface="Calibri" panose="020F0502020204030204" pitchFamily="34" charset="0"/>
              </a:rPr>
              <a:t>Mourad Diallo, a doctorate student, is preparing a poster due in May 2019 about cacao trees’ prospection spaces. </a:t>
            </a:r>
          </a:p>
          <a:p>
            <a:pPr marL="0" indent="0">
              <a:lnSpc>
                <a:spcPts val="3500"/>
              </a:lnSpc>
              <a:spcBef>
                <a:spcPts val="600"/>
              </a:spcBef>
              <a:buNone/>
              <a:defRPr/>
            </a:pPr>
            <a:r>
              <a:rPr lang="en-US" sz="2400" dirty="0">
                <a:latin typeface="Calibri" panose="020F0502020204030204" pitchFamily="34" charset="0"/>
                <a:ea typeface="Calibri" panose="020F0502020204030204" pitchFamily="34" charset="0"/>
                <a:cs typeface="Calibri" panose="020F0502020204030204" pitchFamily="34" charset="0"/>
              </a:rPr>
              <a:t>He found a good map on a research paper from the OA journal </a:t>
            </a:r>
            <a:r>
              <a:rPr lang="fr-FR" sz="2400" dirty="0">
                <a:ln w="0"/>
              </a:rPr>
              <a:t>« </a:t>
            </a:r>
            <a:r>
              <a:rPr lang="en-US" sz="2400" dirty="0" err="1">
                <a:latin typeface="Calibri" panose="020F0502020204030204" pitchFamily="34" charset="0"/>
                <a:ea typeface="Calibri" panose="020F0502020204030204" pitchFamily="34" charset="0"/>
                <a:cs typeface="Calibri" panose="020F0502020204030204" pitchFamily="34" charset="0"/>
              </a:rPr>
              <a:t>Agronomie</a:t>
            </a:r>
            <a:r>
              <a:rPr lang="en-US" sz="2400" dirty="0">
                <a:latin typeface="Calibri" panose="020F0502020204030204" pitchFamily="34" charset="0"/>
                <a:ea typeface="Calibri" panose="020F0502020204030204" pitchFamily="34" charset="0"/>
                <a:cs typeface="Calibri" panose="020F0502020204030204" pitchFamily="34" charset="0"/>
              </a:rPr>
              <a:t> et </a:t>
            </a:r>
            <a:r>
              <a:rPr lang="en-US" sz="2400" dirty="0" err="1">
                <a:latin typeface="Calibri" panose="020F0502020204030204" pitchFamily="34" charset="0"/>
                <a:ea typeface="Calibri" panose="020F0502020204030204" pitchFamily="34" charset="0"/>
                <a:cs typeface="Calibri" panose="020F0502020204030204" pitchFamily="34" charset="0"/>
              </a:rPr>
              <a:t>Botanique</a:t>
            </a:r>
            <a:r>
              <a:rPr lang="fr-FR" sz="2400" dirty="0">
                <a:ln w="0"/>
              </a:rPr>
              <a:t>»</a:t>
            </a:r>
            <a:r>
              <a:rPr lang="en-US" sz="2400" dirty="0">
                <a:latin typeface="Calibri" panose="020F0502020204030204" pitchFamily="34" charset="0"/>
                <a:ea typeface="Calibri" panose="020F0502020204030204" pitchFamily="34" charset="0"/>
                <a:cs typeface="Calibri" panose="020F0502020204030204" pitchFamily="34" charset="0"/>
              </a:rPr>
              <a:t>, published in 2017. </a:t>
            </a:r>
          </a:p>
          <a:p>
            <a:pPr marL="0" indent="0">
              <a:lnSpc>
                <a:spcPts val="3500"/>
              </a:lnSpc>
              <a:spcBef>
                <a:spcPts val="600"/>
              </a:spcBef>
              <a:buNone/>
              <a:defRPr/>
            </a:pPr>
            <a:r>
              <a:rPr lang="en-US" sz="2400" b="1" dirty="0">
                <a:latin typeface="Calibri" panose="020F0502020204030204" pitchFamily="34" charset="0"/>
                <a:ea typeface="Calibri" panose="020F0502020204030204" pitchFamily="34" charset="0"/>
                <a:cs typeface="Calibri" panose="020F0502020204030204" pitchFamily="34" charset="0"/>
              </a:rPr>
              <a:t>He wants to reuse it in his poster, modifying it to include his own data. </a:t>
            </a:r>
          </a:p>
        </p:txBody>
      </p:sp>
      <p:sp>
        <p:nvSpPr>
          <p:cNvPr id="15" name="Espace réservé du contenu 9">
            <a:extLst>
              <a:ext uri="{FF2B5EF4-FFF2-40B4-BE49-F238E27FC236}">
                <a16:creationId xmlns:a16="http://schemas.microsoft.com/office/drawing/2014/main" id="{FF0F806A-2DFB-40DE-8143-E9353A416A50}"/>
              </a:ext>
            </a:extLst>
          </p:cNvPr>
          <p:cNvSpPr txBox="1">
            <a:spLocks/>
          </p:cNvSpPr>
          <p:nvPr/>
        </p:nvSpPr>
        <p:spPr bwMode="auto">
          <a:xfrm>
            <a:off x="3648684" y="5767392"/>
            <a:ext cx="7917504" cy="749441"/>
          </a:xfrm>
          <a:prstGeom prst="rect">
            <a:avLst/>
          </a:prstGeom>
        </p:spPr>
        <p:txBody>
          <a:bodyPr>
            <a:noAutofit/>
          </a:bodyPr>
          <a:lstStyle>
            <a:lvl1pPr marL="228594" indent="-228594" algn="l" defTabSz="914377">
              <a:lnSpc>
                <a:spcPct val="90000"/>
              </a:lnSpc>
              <a:spcBef>
                <a:spcPts val="1000"/>
              </a:spcBef>
              <a:buFont typeface="Arial"/>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a:lstStyle>
          <a:p>
            <a:pPr marL="0" indent="0">
              <a:lnSpc>
                <a:spcPct val="160000"/>
              </a:lnSpc>
              <a:buFont typeface="Arial"/>
              <a:buNone/>
              <a:defRPr/>
            </a:pPr>
            <a:r>
              <a:rPr lang="en-US" sz="2000" dirty="0">
                <a:latin typeface="Calibri" panose="020F0502020204030204" pitchFamily="34" charset="0"/>
                <a:ea typeface="Calibri" panose="020F0502020204030204" pitchFamily="34" charset="0"/>
                <a:cs typeface="Calibri" panose="020F0502020204030204" pitchFamily="34" charset="0"/>
              </a:rPr>
              <a:t>From Dura Lex Sed Lex, a pedagogic game by the </a:t>
            </a:r>
            <a:r>
              <a:rPr lang="en-US" sz="2000" dirty="0" err="1">
                <a:latin typeface="Calibri" panose="020F0502020204030204" pitchFamily="34" charset="0"/>
                <a:ea typeface="Calibri" panose="020F0502020204030204" pitchFamily="34" charset="0"/>
                <a:cs typeface="Calibri" panose="020F0502020204030204" pitchFamily="34" charset="0"/>
              </a:rPr>
              <a:t>Guyane</a:t>
            </a:r>
            <a:r>
              <a:rPr lang="en-US" sz="2000" dirty="0">
                <a:latin typeface="Calibri" panose="020F0502020204030204" pitchFamily="34" charset="0"/>
                <a:ea typeface="Calibri" panose="020F0502020204030204" pitchFamily="34" charset="0"/>
                <a:cs typeface="Calibri" panose="020F0502020204030204" pitchFamily="34" charset="0"/>
              </a:rPr>
              <a:t> University</a:t>
            </a:r>
          </a:p>
        </p:txBody>
      </p:sp>
      <p:sp>
        <p:nvSpPr>
          <p:cNvPr id="16" name="Espace réservé du contenu 9">
            <a:extLst>
              <a:ext uri="{FF2B5EF4-FFF2-40B4-BE49-F238E27FC236}">
                <a16:creationId xmlns:a16="http://schemas.microsoft.com/office/drawing/2014/main" id="{2BE4747D-A60A-4E51-B265-7C88297465C0}"/>
              </a:ext>
            </a:extLst>
          </p:cNvPr>
          <p:cNvSpPr txBox="1">
            <a:spLocks/>
          </p:cNvSpPr>
          <p:nvPr/>
        </p:nvSpPr>
        <p:spPr bwMode="auto">
          <a:xfrm>
            <a:off x="6160746" y="5109638"/>
            <a:ext cx="4133850" cy="473453"/>
          </a:xfrm>
          <a:prstGeom prst="rect">
            <a:avLst/>
          </a:prstGeom>
        </p:spPr>
        <p:txBody>
          <a:bodyPr>
            <a:noAutofit/>
          </a:bodyPr>
          <a:lstStyle>
            <a:lvl1pPr marL="228594" indent="-228594" algn="l" defTabSz="914377">
              <a:lnSpc>
                <a:spcPct val="90000"/>
              </a:lnSpc>
              <a:spcBef>
                <a:spcPts val="1000"/>
              </a:spcBef>
              <a:buFont typeface="Arial"/>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a:lstStyle>
          <a:p>
            <a:pPr>
              <a:lnSpc>
                <a:spcPts val="3500"/>
              </a:lnSpc>
              <a:spcBef>
                <a:spcPts val="600"/>
              </a:spcBef>
              <a:buFont typeface="Arial" panose="020B0604020202020204" pitchFamily="34" charset="0"/>
              <a:buChar char="•"/>
              <a:defRPr/>
            </a:pPr>
            <a:r>
              <a:rPr lang="en-US" sz="3200" b="1" dirty="0">
                <a:latin typeface="Calibri" panose="020F0502020204030204" pitchFamily="34" charset="0"/>
                <a:ea typeface="Calibri" panose="020F0502020204030204" pitchFamily="34" charset="0"/>
                <a:cs typeface="Calibri" panose="020F0502020204030204" pitchFamily="34" charset="0"/>
              </a:rPr>
              <a:t>Can he? </a:t>
            </a:r>
            <a:r>
              <a:rPr lang="en-US" sz="3200" dirty="0">
                <a:latin typeface="Calibri" panose="020F0502020204030204" pitchFamily="34" charset="0"/>
                <a:ea typeface="Calibri" panose="020F0502020204030204" pitchFamily="34" charset="0"/>
                <a:cs typeface="Calibri" panose="020F0502020204030204" pitchFamily="34" charset="0"/>
              </a:rPr>
              <a:t>Ask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Titre 22">
            <a:extLst>
              <a:ext uri="{FF2B5EF4-FFF2-40B4-BE49-F238E27FC236}">
                <a16:creationId xmlns:a16="http://schemas.microsoft.com/office/drawing/2014/main" id="{465A64A7-FE08-4F00-959E-C9A6490A3316}"/>
              </a:ext>
            </a:extLst>
          </p:cNvPr>
          <p:cNvSpPr>
            <a:spLocks noGrp="1"/>
          </p:cNvSpPr>
          <p:nvPr>
            <p:ph type="title"/>
          </p:nvPr>
        </p:nvSpPr>
        <p:spPr>
          <a:xfrm>
            <a:off x="809684" y="230188"/>
            <a:ext cx="10515600" cy="1325563"/>
          </a:xfrm>
        </p:spPr>
        <p:txBody>
          <a:bodyPr>
            <a:normAutofit/>
          </a:bodyPr>
          <a:lstStyle/>
          <a:p>
            <a:r>
              <a:rPr lang="fr-FR" dirty="0"/>
              <a:t>Case </a:t>
            </a:r>
            <a:r>
              <a:rPr lang="fr-FR" dirty="0" err="1"/>
              <a:t>study</a:t>
            </a:r>
            <a:r>
              <a:rPr lang="fr-FR" dirty="0"/>
              <a:t> 2 : </a:t>
            </a:r>
            <a:r>
              <a:rPr lang="fr-FR" dirty="0" err="1"/>
              <a:t>Wich</a:t>
            </a:r>
            <a:r>
              <a:rPr lang="fr-FR" dirty="0"/>
              <a:t> question </a:t>
            </a:r>
            <a:r>
              <a:rPr lang="fr-FR" dirty="0" err="1"/>
              <a:t>should</a:t>
            </a:r>
            <a:r>
              <a:rPr lang="fr-FR" dirty="0"/>
              <a:t> I </a:t>
            </a:r>
            <a:r>
              <a:rPr lang="fr-FR" dirty="0" err="1"/>
              <a:t>ask</a:t>
            </a:r>
            <a:r>
              <a:rPr lang="fr-FR" dirty="0"/>
              <a:t> </a:t>
            </a:r>
            <a:r>
              <a:rPr lang="fr-FR" dirty="0" err="1"/>
              <a:t>myself</a:t>
            </a:r>
            <a:r>
              <a:rPr lang="fr-FR" dirty="0"/>
              <a:t> to </a:t>
            </a:r>
            <a:r>
              <a:rPr lang="fr-FR" dirty="0" err="1"/>
              <a:t>answer</a:t>
            </a:r>
            <a:r>
              <a:rPr lang="fr-FR" dirty="0"/>
              <a:t> ?</a:t>
            </a:r>
          </a:p>
        </p:txBody>
      </p:sp>
      <p:sp>
        <p:nvSpPr>
          <p:cNvPr id="26" name="Espace réservé du contenu 25">
            <a:extLst>
              <a:ext uri="{FF2B5EF4-FFF2-40B4-BE49-F238E27FC236}">
                <a16:creationId xmlns:a16="http://schemas.microsoft.com/office/drawing/2014/main" id="{A47B9E2B-3EED-4E9C-A12A-EEAA35FA8EA9}"/>
              </a:ext>
            </a:extLst>
          </p:cNvPr>
          <p:cNvSpPr>
            <a:spLocks noGrp="1"/>
          </p:cNvSpPr>
          <p:nvPr>
            <p:ph sz="half" idx="1"/>
          </p:nvPr>
        </p:nvSpPr>
        <p:spPr>
          <a:xfrm>
            <a:off x="2452913" y="1555751"/>
            <a:ext cx="9337162" cy="4722812"/>
          </a:xfrm>
        </p:spPr>
        <p:txBody>
          <a:bodyPr>
            <a:normAutofit fontScale="85000" lnSpcReduction="20000"/>
          </a:bodyPr>
          <a:lstStyle/>
          <a:p>
            <a:pPr marL="514350" indent="-514350">
              <a:buFont typeface="+mj-lt"/>
              <a:buAutoNum type="arabicPeriod"/>
            </a:pPr>
            <a:r>
              <a:rPr lang="fr-FR" dirty="0" err="1"/>
              <a:t>Who</a:t>
            </a:r>
            <a:r>
              <a:rPr lang="fr-FR" dirty="0"/>
              <a:t> </a:t>
            </a:r>
            <a:r>
              <a:rPr lang="fr-FR" dirty="0" err="1"/>
              <a:t>is</a:t>
            </a:r>
            <a:r>
              <a:rPr lang="fr-FR" dirty="0"/>
              <a:t>/are the </a:t>
            </a:r>
            <a:r>
              <a:rPr lang="fr-FR" dirty="0" err="1"/>
              <a:t>image’s</a:t>
            </a:r>
            <a:r>
              <a:rPr lang="fr-FR" dirty="0"/>
              <a:t> </a:t>
            </a:r>
            <a:r>
              <a:rPr lang="fr-FR" dirty="0" err="1"/>
              <a:t>author</a:t>
            </a:r>
            <a:r>
              <a:rPr lang="fr-FR" dirty="0"/>
              <a:t>(s)?</a:t>
            </a:r>
          </a:p>
          <a:p>
            <a:pPr marL="514350" indent="-514350">
              <a:buFont typeface="+mj-lt"/>
              <a:buAutoNum type="arabicPeriod"/>
            </a:pPr>
            <a:r>
              <a:rPr lang="fr-FR" dirty="0"/>
              <a:t>Are the </a:t>
            </a:r>
            <a:r>
              <a:rPr lang="fr-FR" dirty="0" err="1"/>
              <a:t>authors</a:t>
            </a:r>
            <a:r>
              <a:rPr lang="fr-FR" dirty="0"/>
              <a:t> </a:t>
            </a:r>
            <a:r>
              <a:rPr lang="fr-FR" dirty="0" err="1"/>
              <a:t>dead</a:t>
            </a:r>
            <a:r>
              <a:rPr lang="fr-FR" dirty="0"/>
              <a:t>? </a:t>
            </a:r>
          </a:p>
          <a:p>
            <a:pPr marL="514350" indent="-514350">
              <a:buFont typeface="+mj-lt"/>
              <a:buAutoNum type="arabicPeriod"/>
            </a:pPr>
            <a:r>
              <a:rPr lang="fr-FR" dirty="0"/>
              <a:t>In </a:t>
            </a:r>
            <a:r>
              <a:rPr lang="fr-FR" dirty="0" err="1"/>
              <a:t>which</a:t>
            </a:r>
            <a:r>
              <a:rPr lang="fr-FR" dirty="0"/>
              <a:t> </a:t>
            </a:r>
            <a:r>
              <a:rPr lang="fr-FR" dirty="0" err="1"/>
              <a:t>circumstances</a:t>
            </a:r>
            <a:r>
              <a:rPr lang="fr-FR" dirty="0"/>
              <a:t> has </a:t>
            </a:r>
            <a:r>
              <a:rPr lang="fr-FR" dirty="0" err="1"/>
              <a:t>this</a:t>
            </a:r>
            <a:r>
              <a:rPr lang="fr-FR" dirty="0"/>
              <a:t> image been </a:t>
            </a:r>
            <a:r>
              <a:rPr lang="fr-FR" dirty="0" err="1"/>
              <a:t>created</a:t>
            </a:r>
            <a:r>
              <a:rPr lang="fr-FR" dirty="0"/>
              <a:t>? </a:t>
            </a:r>
          </a:p>
          <a:p>
            <a:pPr marL="514350" indent="-514350">
              <a:buFont typeface="+mj-lt"/>
              <a:buAutoNum type="arabicPeriod"/>
            </a:pPr>
            <a:r>
              <a:rPr lang="fr-FR" dirty="0" err="1"/>
              <a:t>What</a:t>
            </a:r>
            <a:r>
              <a:rPr lang="fr-FR" dirty="0"/>
              <a:t> </a:t>
            </a:r>
            <a:r>
              <a:rPr lang="fr-FR" dirty="0" err="1"/>
              <a:t>rights</a:t>
            </a:r>
            <a:r>
              <a:rPr lang="fr-FR" dirty="0"/>
              <a:t> have been </a:t>
            </a:r>
            <a:r>
              <a:rPr lang="fr-FR" dirty="0" err="1"/>
              <a:t>transferred</a:t>
            </a:r>
            <a:r>
              <a:rPr lang="fr-FR" dirty="0"/>
              <a:t> to the </a:t>
            </a:r>
            <a:r>
              <a:rPr lang="fr-FR" dirty="0" err="1"/>
              <a:t>image’s</a:t>
            </a:r>
            <a:r>
              <a:rPr lang="fr-FR" dirty="0"/>
              <a:t> </a:t>
            </a:r>
            <a:r>
              <a:rPr lang="fr-FR" dirty="0" err="1"/>
              <a:t>owner</a:t>
            </a:r>
            <a:r>
              <a:rPr lang="fr-FR" dirty="0"/>
              <a:t>?</a:t>
            </a:r>
          </a:p>
          <a:p>
            <a:pPr marL="514350" indent="-514350">
              <a:buFont typeface="+mj-lt"/>
              <a:buAutoNum type="arabicPeriod"/>
            </a:pPr>
            <a:r>
              <a:rPr lang="fr-FR" dirty="0" err="1"/>
              <a:t>Who</a:t>
            </a:r>
            <a:r>
              <a:rPr lang="fr-FR" dirty="0"/>
              <a:t> are the people </a:t>
            </a:r>
            <a:r>
              <a:rPr lang="fr-FR" dirty="0" err="1"/>
              <a:t>represented</a:t>
            </a:r>
            <a:r>
              <a:rPr lang="fr-FR" dirty="0"/>
              <a:t> in the image?</a:t>
            </a:r>
          </a:p>
          <a:p>
            <a:pPr marL="514350" indent="-514350">
              <a:buFont typeface="+mj-lt"/>
              <a:buAutoNum type="arabicPeriod"/>
            </a:pPr>
            <a:r>
              <a:rPr lang="en-US" dirty="0"/>
              <a:t>Has a transfer of people’s image rights been signed?</a:t>
            </a:r>
          </a:p>
          <a:p>
            <a:pPr marL="514350" indent="-514350">
              <a:buFont typeface="+mj-lt"/>
              <a:buAutoNum type="arabicPeriod"/>
            </a:pPr>
            <a:r>
              <a:rPr lang="en-US" dirty="0"/>
              <a:t>To whom do the properties presented in the picture belong?</a:t>
            </a:r>
          </a:p>
          <a:p>
            <a:pPr marL="514350" indent="-514350">
              <a:buFont typeface="+mj-lt"/>
              <a:buAutoNum type="arabicPeriod"/>
            </a:pPr>
            <a:r>
              <a:rPr lang="en-US" dirty="0"/>
              <a:t>Who created those properties?</a:t>
            </a:r>
          </a:p>
          <a:p>
            <a:pPr marL="514350" indent="-514350">
              <a:buFont typeface="+mj-lt"/>
              <a:buAutoNum type="arabicPeriod"/>
            </a:pPr>
            <a:r>
              <a:rPr lang="en-US" dirty="0"/>
              <a:t>Has there been a property’s image right transfer contract?</a:t>
            </a:r>
          </a:p>
          <a:p>
            <a:pPr marL="514350" indent="-514350">
              <a:buFont typeface="+mj-lt"/>
              <a:buAutoNum type="arabicPeriod"/>
            </a:pPr>
            <a:r>
              <a:rPr lang="en-US" dirty="0"/>
              <a:t>Do the owners of the properties already commercially exploit their image?</a:t>
            </a:r>
          </a:p>
          <a:p>
            <a:pPr marL="514350" indent="-514350">
              <a:buFont typeface="+mj-lt"/>
              <a:buAutoNum type="arabicPeriod"/>
            </a:pPr>
            <a:r>
              <a:rPr lang="en-US" dirty="0"/>
              <a:t>Under which </a:t>
            </a:r>
            <a:r>
              <a:rPr lang="en-US" dirty="0" err="1"/>
              <a:t>licence</a:t>
            </a:r>
            <a:r>
              <a:rPr lang="en-US" dirty="0"/>
              <a:t> is the </a:t>
            </a:r>
            <a:r>
              <a:rPr lang="fr-FR" dirty="0"/>
              <a:t>image</a:t>
            </a:r>
            <a:r>
              <a:rPr lang="en-US" dirty="0"/>
              <a:t> placed?</a:t>
            </a:r>
            <a:endParaRPr lang="fr-FR" dirty="0"/>
          </a:p>
        </p:txBody>
      </p:sp>
      <p:sp>
        <p:nvSpPr>
          <p:cNvPr id="6" name="Espace réservé de la date 5"/>
          <p:cNvSpPr>
            <a:spLocks noGrp="1"/>
          </p:cNvSpPr>
          <p:nvPr>
            <p:ph type="dt" sz="half" idx="10"/>
          </p:nvPr>
        </p:nvSpPr>
        <p:spPr bwMode="auto"/>
        <p:txBody>
          <a:bodyPr/>
          <a:lstStyle/>
          <a:p>
            <a:pPr>
              <a:defRPr/>
            </a:pPr>
            <a:r>
              <a:rPr lang="fr-FR"/>
              <a:t>2026 - january</a:t>
            </a:r>
          </a:p>
        </p:txBody>
      </p:sp>
      <p:sp>
        <p:nvSpPr>
          <p:cNvPr id="9" name="Espace réservé du pied de page 8"/>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22" name="Espace réservé du numéro de diapositive 21"/>
          <p:cNvSpPr>
            <a:spLocks noGrp="1"/>
          </p:cNvSpPr>
          <p:nvPr>
            <p:ph type="sldNum" sz="quarter" idx="12"/>
          </p:nvPr>
        </p:nvSpPr>
        <p:spPr bwMode="auto"/>
        <p:txBody>
          <a:bodyPr/>
          <a:lstStyle/>
          <a:p>
            <a:pPr>
              <a:defRPr/>
            </a:pPr>
            <a:fld id="{95917D8D-9298-479C-B265-89F8FB2FB1DC}" type="slidenum">
              <a:rPr lang="fr-FR"/>
              <a:t>18</a:t>
            </a:fld>
            <a:endParaRPr lang="fr-FR"/>
          </a:p>
        </p:txBody>
      </p:sp>
      <p:pic>
        <p:nvPicPr>
          <p:cNvPr id="5" name="Image 4"/>
          <p:cNvPicPr>
            <a:picLocks noChangeAspect="1"/>
          </p:cNvPicPr>
          <p:nvPr/>
        </p:nvPicPr>
        <p:blipFill rotWithShape="1">
          <a:blip r:embed="rId3"/>
          <a:srcRect r="92057"/>
          <a:stretch/>
        </p:blipFill>
        <p:spPr bwMode="auto">
          <a:xfrm>
            <a:off x="401923" y="2883810"/>
            <a:ext cx="1699261" cy="3080810"/>
          </a:xfrm>
          <a:prstGeom prst="rect">
            <a:avLst/>
          </a:prstGeom>
        </p:spPr>
      </p:pic>
      <p:pic>
        <p:nvPicPr>
          <p:cNvPr id="25" name="Image 24">
            <a:hlinkClick r:id="rId4" action="ppaction://hlinksldjump"/>
          </p:cNvPr>
          <p:cNvPicPr>
            <a:picLocks noChangeAspect="1"/>
          </p:cNvPicPr>
          <p:nvPr/>
        </p:nvPicPr>
        <p:blipFill>
          <a:blip r:embed="rId5"/>
          <a:stretch/>
        </p:blipFill>
        <p:spPr bwMode="auto">
          <a:xfrm>
            <a:off x="401923" y="1652461"/>
            <a:ext cx="1699261" cy="12313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err="1"/>
              <a:t>Citing</a:t>
            </a:r>
            <a:r>
              <a:rPr lang="fr-FR" dirty="0"/>
              <a:t> a </a:t>
            </a:r>
            <a:r>
              <a:rPr lang="fr-FR" dirty="0" err="1"/>
              <a:t>dataset</a:t>
            </a:r>
            <a:br>
              <a:rPr lang="fr-FR" dirty="0"/>
            </a:br>
            <a:endParaRPr lang="fr-FR" dirty="0"/>
          </a:p>
        </p:txBody>
      </p:sp>
      <p:sp>
        <p:nvSpPr>
          <p:cNvPr id="5" name="Espace réservé du contenu 4"/>
          <p:cNvSpPr>
            <a:spLocks noGrp="1"/>
          </p:cNvSpPr>
          <p:nvPr>
            <p:ph idx="1"/>
          </p:nvPr>
        </p:nvSpPr>
        <p:spPr bwMode="auto">
          <a:xfrm>
            <a:off x="838200" y="1491797"/>
            <a:ext cx="10515600" cy="4351338"/>
          </a:xfrm>
        </p:spPr>
        <p:txBody>
          <a:bodyPr>
            <a:normAutofit fontScale="92500"/>
          </a:bodyPr>
          <a:lstStyle/>
          <a:p>
            <a:pPr>
              <a:defRPr/>
            </a:pPr>
            <a:r>
              <a:rPr lang="en-US" sz="2400" dirty="0"/>
              <a:t>Christian </a:t>
            </a:r>
            <a:r>
              <a:rPr lang="en-US" sz="2400" dirty="0" err="1"/>
              <a:t>Rankl</a:t>
            </a:r>
            <a:r>
              <a:rPr lang="en-US" sz="2400" dirty="0"/>
              <a:t>, . (2016). Atomic Force Microscopy Images of Various Specimens [Data set]. </a:t>
            </a:r>
            <a:r>
              <a:rPr lang="en-US" sz="2400" dirty="0" err="1"/>
              <a:t>Zenodo</a:t>
            </a:r>
            <a:r>
              <a:rPr lang="en-US" sz="2400" dirty="0"/>
              <a:t>. </a:t>
            </a:r>
            <a:r>
              <a:rPr lang="en-US" sz="2400" u="sng" dirty="0">
                <a:hlinkClick r:id="rId3" tooltip="http://doi.org/10.5281/zenodo.60434"/>
              </a:rPr>
              <a:t>http://doi.org/10.5281/zenodo.60434</a:t>
            </a:r>
            <a:r>
              <a:rPr lang="en-US" sz="2400" dirty="0"/>
              <a:t> </a:t>
            </a:r>
          </a:p>
          <a:p>
            <a:pPr>
              <a:defRPr/>
            </a:pPr>
            <a:endParaRPr lang="fr-FR" sz="1400" u="sng" dirty="0"/>
          </a:p>
          <a:p>
            <a:pPr>
              <a:defRPr/>
            </a:pPr>
            <a:r>
              <a:rPr lang="fr-FR" sz="2400" dirty="0"/>
              <a:t>Christiansen, Emil, </a:t>
            </a:r>
            <a:r>
              <a:rPr lang="fr-FR" sz="2400" dirty="0" err="1"/>
              <a:t>Ringdalen</a:t>
            </a:r>
            <a:r>
              <a:rPr lang="fr-FR" sz="2400" dirty="0"/>
              <a:t>, Inga </a:t>
            </a:r>
            <a:r>
              <a:rPr lang="fr-FR" sz="2400" dirty="0" err="1"/>
              <a:t>Gudem</a:t>
            </a:r>
            <a:r>
              <a:rPr lang="fr-FR" sz="2400" dirty="0"/>
              <a:t>, </a:t>
            </a:r>
            <a:r>
              <a:rPr lang="fr-FR" sz="2400" dirty="0" err="1"/>
              <a:t>Bjørge</a:t>
            </a:r>
            <a:r>
              <a:rPr lang="fr-FR" sz="2400" dirty="0"/>
              <a:t>, Ruben, </a:t>
            </a:r>
            <a:r>
              <a:rPr lang="fr-FR" sz="2400" dirty="0" err="1"/>
              <a:t>Marioara</a:t>
            </a:r>
            <a:r>
              <a:rPr lang="fr-FR" sz="2400" dirty="0"/>
              <a:t>, </a:t>
            </a:r>
            <a:r>
              <a:rPr lang="fr-FR" sz="2400" dirty="0" err="1"/>
              <a:t>Calin</a:t>
            </a:r>
            <a:r>
              <a:rPr lang="fr-FR" sz="2400" dirty="0"/>
              <a:t> Daniel, &amp; </a:t>
            </a:r>
            <a:r>
              <a:rPr lang="fr-FR" sz="2400" dirty="0" err="1"/>
              <a:t>Holmestad</a:t>
            </a:r>
            <a:r>
              <a:rPr lang="fr-FR" sz="2400" dirty="0"/>
              <a:t>, </a:t>
            </a:r>
            <a:r>
              <a:rPr lang="fr-FR" sz="2400" dirty="0" err="1"/>
              <a:t>Randi</a:t>
            </a:r>
            <a:r>
              <a:rPr lang="fr-FR" sz="2400" dirty="0"/>
              <a:t>. (2020). </a:t>
            </a:r>
            <a:r>
              <a:rPr lang="fr-FR" sz="2400" dirty="0" err="1"/>
              <a:t>Simulated</a:t>
            </a:r>
            <a:r>
              <a:rPr lang="fr-FR" sz="2400" dirty="0"/>
              <a:t> STEM and HRTEM images of </a:t>
            </a:r>
            <a:r>
              <a:rPr lang="fr-FR" sz="2400" dirty="0" err="1"/>
              <a:t>sheared</a:t>
            </a:r>
            <a:r>
              <a:rPr lang="fr-FR" sz="2400" dirty="0"/>
              <a:t> </a:t>
            </a:r>
            <a:r>
              <a:rPr lang="el-GR" sz="2400" dirty="0"/>
              <a:t>β" </a:t>
            </a:r>
            <a:r>
              <a:rPr lang="fr-FR" sz="2400" dirty="0" err="1"/>
              <a:t>precipitates</a:t>
            </a:r>
            <a:r>
              <a:rPr lang="fr-FR" sz="2400" dirty="0"/>
              <a:t> [Data set]. Journal of </a:t>
            </a:r>
            <a:r>
              <a:rPr lang="fr-FR" sz="2400" dirty="0" err="1"/>
              <a:t>Microscopy</a:t>
            </a:r>
            <a:r>
              <a:rPr lang="fr-FR" sz="2400" dirty="0"/>
              <a:t>. Manchester, UK: </a:t>
            </a:r>
            <a:r>
              <a:rPr lang="fr-FR" sz="2400" dirty="0" err="1"/>
              <a:t>Zenodo</a:t>
            </a:r>
            <a:r>
              <a:rPr lang="fr-FR" sz="2400" dirty="0"/>
              <a:t>. </a:t>
            </a:r>
            <a:r>
              <a:rPr lang="fr-FR" sz="2400" u="sng" dirty="0">
                <a:solidFill>
                  <a:srgbClr val="0070C0"/>
                </a:solidFill>
                <a:hlinkClick r:id="rId4" tooltip="http://doi.org/10.5281/zenodo.3694308">
                  <a:extLst>
                    <a:ext uri="{A12FA001-AC4F-418D-AE19-62706E023703}">
                      <ahyp:hlinkClr xmlns:ahyp="http://schemas.microsoft.com/office/drawing/2018/hyperlinkcolor" val="tx"/>
                    </a:ext>
                  </a:extLst>
                </a:hlinkClick>
              </a:rPr>
              <a:t>http://doi.org/10.5281/zenodo.3694308</a:t>
            </a:r>
            <a:r>
              <a:rPr lang="fr-FR" sz="2400" u="sng" dirty="0">
                <a:solidFill>
                  <a:srgbClr val="0070C0"/>
                </a:solidFill>
              </a:rPr>
              <a:t> </a:t>
            </a:r>
          </a:p>
          <a:p>
            <a:pPr>
              <a:defRPr/>
            </a:pPr>
            <a:endParaRPr lang="fr-FR" sz="1400" dirty="0"/>
          </a:p>
          <a:p>
            <a:pPr>
              <a:defRPr/>
            </a:pPr>
            <a:r>
              <a:rPr lang="fr-FR" sz="2400" dirty="0" err="1"/>
              <a:t>Irino</a:t>
            </a:r>
            <a:r>
              <a:rPr lang="fr-FR" sz="2400" dirty="0"/>
              <a:t>, </a:t>
            </a:r>
            <a:r>
              <a:rPr lang="fr-FR" sz="2400" dirty="0" err="1"/>
              <a:t>Tomohisa</a:t>
            </a:r>
            <a:r>
              <a:rPr lang="fr-FR" sz="2400" dirty="0"/>
              <a:t>; </a:t>
            </a:r>
            <a:r>
              <a:rPr lang="fr-FR" sz="2400" dirty="0" err="1"/>
              <a:t>Tada</a:t>
            </a:r>
            <a:r>
              <a:rPr lang="fr-FR" sz="2400" dirty="0"/>
              <a:t>, </a:t>
            </a:r>
            <a:r>
              <a:rPr lang="fr-FR" sz="2400" dirty="0" err="1"/>
              <a:t>Ryuji</a:t>
            </a:r>
            <a:r>
              <a:rPr lang="fr-FR" sz="2400" dirty="0"/>
              <a:t> (2009): Chemical and </a:t>
            </a:r>
            <a:r>
              <a:rPr lang="fr-FR" sz="2400" dirty="0" err="1"/>
              <a:t>mineral</a:t>
            </a:r>
            <a:r>
              <a:rPr lang="fr-FR" sz="2400" dirty="0"/>
              <a:t> compositions of </a:t>
            </a:r>
            <a:r>
              <a:rPr lang="fr-FR" sz="2400" dirty="0" err="1"/>
              <a:t>sediments</a:t>
            </a:r>
            <a:r>
              <a:rPr lang="fr-FR" sz="2400" dirty="0"/>
              <a:t> </a:t>
            </a:r>
            <a:r>
              <a:rPr lang="fr-FR" sz="2400" dirty="0" err="1"/>
              <a:t>from</a:t>
            </a:r>
            <a:r>
              <a:rPr lang="fr-FR" sz="2400" dirty="0"/>
              <a:t> ODP Site 127-797. PANGAEA, https://doi.org/10.1594/PANGAEA.726855, </a:t>
            </a:r>
            <a:r>
              <a:rPr lang="fr-FR" sz="2400" dirty="0" err="1"/>
              <a:t>Supplement</a:t>
            </a:r>
            <a:r>
              <a:rPr lang="fr-FR" sz="2400" dirty="0"/>
              <a:t> to: </a:t>
            </a:r>
            <a:r>
              <a:rPr lang="fr-FR" sz="2400" dirty="0" err="1"/>
              <a:t>Irino</a:t>
            </a:r>
            <a:r>
              <a:rPr lang="fr-FR" sz="2400" dirty="0"/>
              <a:t>, T; </a:t>
            </a:r>
            <a:r>
              <a:rPr lang="fr-FR" sz="2400" dirty="0" err="1"/>
              <a:t>Tada</a:t>
            </a:r>
            <a:r>
              <a:rPr lang="fr-FR" sz="2400" dirty="0"/>
              <a:t>, R (2000): Quantification of </a:t>
            </a:r>
            <a:r>
              <a:rPr lang="fr-FR" sz="2400" dirty="0" err="1"/>
              <a:t>aeolian</a:t>
            </a:r>
            <a:r>
              <a:rPr lang="fr-FR" sz="2400" dirty="0"/>
              <a:t> </a:t>
            </a:r>
            <a:r>
              <a:rPr lang="fr-FR" sz="2400" dirty="0" err="1"/>
              <a:t>dust</a:t>
            </a:r>
            <a:r>
              <a:rPr lang="fr-FR" sz="2400" dirty="0"/>
              <a:t> (Kosa) contribution to the Japan </a:t>
            </a:r>
            <a:r>
              <a:rPr lang="fr-FR" sz="2400" dirty="0" err="1"/>
              <a:t>Sea</a:t>
            </a:r>
            <a:r>
              <a:rPr lang="fr-FR" sz="2400" dirty="0"/>
              <a:t> </a:t>
            </a:r>
            <a:r>
              <a:rPr lang="fr-FR" sz="2400" dirty="0" err="1"/>
              <a:t>sediments</a:t>
            </a:r>
            <a:r>
              <a:rPr lang="fr-FR" sz="2400" dirty="0"/>
              <a:t> and </a:t>
            </a:r>
            <a:r>
              <a:rPr lang="fr-FR" sz="2400" dirty="0" err="1"/>
              <a:t>its</a:t>
            </a:r>
            <a:r>
              <a:rPr lang="fr-FR" sz="2400" dirty="0"/>
              <a:t> variation </a:t>
            </a:r>
            <a:r>
              <a:rPr lang="fr-FR" sz="2400" dirty="0" err="1"/>
              <a:t>during</a:t>
            </a:r>
            <a:r>
              <a:rPr lang="fr-FR" sz="2400" dirty="0"/>
              <a:t> the last 200 </a:t>
            </a:r>
            <a:r>
              <a:rPr lang="fr-FR" sz="2400" dirty="0" err="1"/>
              <a:t>ky</a:t>
            </a:r>
            <a:r>
              <a:rPr lang="fr-FR" sz="2400" dirty="0"/>
              <a:t>. </a:t>
            </a:r>
            <a:r>
              <a:rPr lang="fr-FR" sz="2400" dirty="0" err="1"/>
              <a:t>Geochemical</a:t>
            </a:r>
            <a:r>
              <a:rPr lang="fr-FR" sz="2400" dirty="0"/>
              <a:t> Journal, 34(1), 59-93, </a:t>
            </a:r>
            <a:r>
              <a:rPr lang="fr-FR" sz="2400" dirty="0">
                <a:solidFill>
                  <a:srgbClr val="0070C0"/>
                </a:solidFill>
                <a:hlinkClick r:id="rId5" tooltip="https://doi.org/10.2343/geochemj.34.59">
                  <a:extLst>
                    <a:ext uri="{A12FA001-AC4F-418D-AE19-62706E023703}">
                      <ahyp:hlinkClr xmlns:ahyp="http://schemas.microsoft.com/office/drawing/2018/hyperlinkcolor" val="tx"/>
                    </a:ext>
                  </a:extLst>
                </a:hlinkClick>
              </a:rPr>
              <a:t>https://doi.org/10.2343/geochemj.34.59</a:t>
            </a:r>
            <a:endParaRPr lang="fr-FR" sz="2400" dirty="0">
              <a:solidFill>
                <a:srgbClr val="0070C0"/>
              </a:solidFill>
            </a:endParaRPr>
          </a:p>
          <a:p>
            <a:pPr marL="0" indent="0">
              <a:buNone/>
              <a:defRPr/>
            </a:pPr>
            <a:endParaRPr lang="fr-FR" sz="2000" dirty="0"/>
          </a:p>
        </p:txBody>
      </p:sp>
      <p:sp>
        <p:nvSpPr>
          <p:cNvPr id="6" name="Espace réservé de la date 5"/>
          <p:cNvSpPr>
            <a:spLocks noGrp="1"/>
          </p:cNvSpPr>
          <p:nvPr>
            <p:ph type="dt" sz="half" idx="10"/>
          </p:nvPr>
        </p:nvSpPr>
        <p:spPr bwMode="auto"/>
        <p:txBody>
          <a:bodyPr/>
          <a:lstStyle/>
          <a:p>
            <a:pPr>
              <a:defRPr/>
            </a:pPr>
            <a:r>
              <a:rPr lang="fr-FR"/>
              <a:t>2026 - january</a:t>
            </a:r>
            <a:endParaRPr lang="fr-FR" dirty="0"/>
          </a:p>
        </p:txBody>
      </p:sp>
      <p:sp>
        <p:nvSpPr>
          <p:cNvPr id="7" name="Espace réservé du pied de page 6"/>
          <p:cNvSpPr>
            <a:spLocks noGrp="1"/>
          </p:cNvSpPr>
          <p:nvPr>
            <p:ph type="ftr" sz="quarter" idx="11"/>
          </p:nvPr>
        </p:nvSpPr>
        <p:spPr bwMode="auto"/>
        <p:txBody>
          <a:bodyPr/>
          <a:lstStyle/>
          <a:p>
            <a:pPr>
              <a:defRPr/>
            </a:pPr>
            <a:r>
              <a:rPr lang="en-US"/>
              <a:t>180 min to avoid plagiarism - University Library - Grenoble</a:t>
            </a:r>
            <a:endParaRPr lang="fr-FR" dirty="0"/>
          </a:p>
        </p:txBody>
      </p:sp>
      <p:sp>
        <p:nvSpPr>
          <p:cNvPr id="3" name="Espace réservé du numéro de diapositive 2"/>
          <p:cNvSpPr>
            <a:spLocks noGrp="1"/>
          </p:cNvSpPr>
          <p:nvPr>
            <p:ph type="sldNum" sz="quarter" idx="12"/>
          </p:nvPr>
        </p:nvSpPr>
        <p:spPr bwMode="auto"/>
        <p:txBody>
          <a:bodyPr/>
          <a:lstStyle/>
          <a:p>
            <a:pPr>
              <a:defRPr/>
            </a:pPr>
            <a:fld id="{282AAA50-1E89-B34C-8477-5F736D4F2309}" type="slidenum">
              <a:rPr lang="fr-FR"/>
              <a:t>19</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err="1"/>
              <a:t>Summary</a:t>
            </a:r>
            <a:endParaRPr dirty="0"/>
          </a:p>
        </p:txBody>
      </p:sp>
      <p:pic>
        <p:nvPicPr>
          <p:cNvPr id="8" name="Espace réservé pour une image  12"/>
          <p:cNvPicPr>
            <a:picLocks noGrp="1" noChangeAspect="1"/>
          </p:cNvPicPr>
          <p:nvPr>
            <p:ph sz="half" idx="1"/>
          </p:nvPr>
        </p:nvPicPr>
        <p:blipFill rotWithShape="1">
          <a:blip r:embed="rId3"/>
          <a:stretch/>
        </p:blipFill>
        <p:spPr bwMode="auto">
          <a:xfrm>
            <a:off x="912595" y="1857273"/>
            <a:ext cx="2857500" cy="1905000"/>
          </a:xfrm>
        </p:spPr>
      </p:pic>
      <p:sp>
        <p:nvSpPr>
          <p:cNvPr id="4" name="Espace réservé du contenu 3"/>
          <p:cNvSpPr>
            <a:spLocks noGrp="1"/>
          </p:cNvSpPr>
          <p:nvPr>
            <p:ph sz="half" idx="2"/>
          </p:nvPr>
        </p:nvSpPr>
        <p:spPr bwMode="auto">
          <a:xfrm>
            <a:off x="5775157" y="1825625"/>
            <a:ext cx="5737871" cy="4351338"/>
          </a:xfrm>
        </p:spPr>
        <p:txBody>
          <a:bodyPr>
            <a:noAutofit/>
          </a:bodyPr>
          <a:lstStyle/>
          <a:p>
            <a:pPr marL="457200" indent="-457200">
              <a:lnSpc>
                <a:spcPct val="150000"/>
              </a:lnSpc>
              <a:buFont typeface="+mj-lt"/>
              <a:buAutoNum type="arabicPeriod"/>
              <a:defRPr/>
            </a:pPr>
            <a:r>
              <a:rPr lang="fr-FR" sz="2400" dirty="0" err="1">
                <a:solidFill>
                  <a:srgbClr val="202C41"/>
                </a:solidFill>
                <a:latin typeface="Verdana"/>
                <a:ea typeface="Verdana"/>
                <a:cs typeface="Verdana"/>
              </a:rPr>
              <a:t>Plagiarism</a:t>
            </a:r>
            <a:endParaRPr sz="2400" dirty="0"/>
          </a:p>
          <a:p>
            <a:pPr marL="457200" indent="-457200">
              <a:lnSpc>
                <a:spcPct val="150000"/>
              </a:lnSpc>
              <a:buFont typeface="+mj-lt"/>
              <a:buAutoNum type="arabicPeriod"/>
              <a:defRPr/>
            </a:pPr>
            <a:r>
              <a:rPr lang="fr-FR" sz="2400" dirty="0">
                <a:solidFill>
                  <a:srgbClr val="202C41"/>
                </a:solidFill>
                <a:latin typeface="Verdana"/>
                <a:ea typeface="Verdana"/>
                <a:cs typeface="Verdana"/>
              </a:rPr>
              <a:t>French </a:t>
            </a:r>
            <a:r>
              <a:rPr lang="fr-FR" sz="2400" dirty="0" err="1">
                <a:solidFill>
                  <a:srgbClr val="202C41"/>
                </a:solidFill>
                <a:latin typeface="Verdana"/>
                <a:ea typeface="Verdana"/>
                <a:cs typeface="Verdana"/>
              </a:rPr>
              <a:t>authors</a:t>
            </a:r>
            <a:r>
              <a:rPr lang="fr-FR" sz="2400" dirty="0">
                <a:solidFill>
                  <a:srgbClr val="202C41"/>
                </a:solidFill>
                <a:latin typeface="Verdana"/>
                <a:ea typeface="Verdana"/>
                <a:cs typeface="Verdana"/>
              </a:rPr>
              <a:t>' </a:t>
            </a:r>
            <a:r>
              <a:rPr lang="fr-FR" sz="2400" dirty="0" err="1">
                <a:solidFill>
                  <a:srgbClr val="202C41"/>
                </a:solidFill>
                <a:latin typeface="Verdana"/>
                <a:ea typeface="Verdana"/>
                <a:cs typeface="Verdana"/>
              </a:rPr>
              <a:t>rights</a:t>
            </a:r>
            <a:r>
              <a:rPr lang="fr-FR" sz="2400" dirty="0">
                <a:solidFill>
                  <a:srgbClr val="202C41"/>
                </a:solidFill>
                <a:latin typeface="Verdana"/>
                <a:ea typeface="Verdana"/>
                <a:cs typeface="Verdana"/>
              </a:rPr>
              <a:t> </a:t>
            </a:r>
            <a:r>
              <a:rPr lang="fr-FR" sz="2400" dirty="0" err="1">
                <a:solidFill>
                  <a:srgbClr val="202C41"/>
                </a:solidFill>
                <a:latin typeface="Verdana"/>
                <a:ea typeface="Verdana"/>
                <a:cs typeface="Verdana"/>
              </a:rPr>
              <a:t>law</a:t>
            </a:r>
            <a:endParaRPr sz="2400" dirty="0"/>
          </a:p>
          <a:p>
            <a:pPr marL="457200" indent="-457200">
              <a:lnSpc>
                <a:spcPct val="150000"/>
              </a:lnSpc>
              <a:buFont typeface="+mj-lt"/>
              <a:buAutoNum type="arabicPeriod"/>
              <a:defRPr/>
            </a:pPr>
            <a:r>
              <a:rPr lang="fr-FR" sz="2400" dirty="0">
                <a:solidFill>
                  <a:srgbClr val="202C41"/>
                </a:solidFill>
                <a:latin typeface="Verdana"/>
                <a:ea typeface="Verdana"/>
                <a:cs typeface="Verdana"/>
              </a:rPr>
              <a:t>Good practices</a:t>
            </a:r>
            <a:endParaRPr sz="2400" dirty="0"/>
          </a:p>
          <a:p>
            <a:pPr marL="457200" indent="-457200">
              <a:lnSpc>
                <a:spcPct val="150000"/>
              </a:lnSpc>
              <a:buFont typeface="+mj-lt"/>
              <a:buAutoNum type="arabicPeriod"/>
              <a:defRPr/>
            </a:pPr>
            <a:r>
              <a:rPr lang="fr-FR" sz="2400" dirty="0" err="1">
                <a:solidFill>
                  <a:srgbClr val="202C41"/>
                </a:solidFill>
                <a:latin typeface="Verdana"/>
                <a:ea typeface="Verdana"/>
                <a:cs typeface="Verdana"/>
              </a:rPr>
              <a:t>Similarity</a:t>
            </a:r>
            <a:r>
              <a:rPr lang="fr-FR" sz="2400" dirty="0">
                <a:solidFill>
                  <a:srgbClr val="202C41"/>
                </a:solidFill>
                <a:latin typeface="Verdana"/>
                <a:ea typeface="Verdana"/>
                <a:cs typeface="Verdana"/>
              </a:rPr>
              <a:t> </a:t>
            </a:r>
            <a:r>
              <a:rPr lang="fr-FR" sz="2400" dirty="0" err="1">
                <a:solidFill>
                  <a:srgbClr val="202C41"/>
                </a:solidFill>
                <a:latin typeface="Verdana"/>
                <a:ea typeface="Verdana"/>
                <a:cs typeface="Verdana"/>
              </a:rPr>
              <a:t>detection</a:t>
            </a:r>
            <a:r>
              <a:rPr lang="fr-FR" sz="2400" dirty="0">
                <a:solidFill>
                  <a:srgbClr val="202C41"/>
                </a:solidFill>
                <a:latin typeface="Verdana"/>
                <a:ea typeface="Verdana"/>
                <a:cs typeface="Verdana"/>
              </a:rPr>
              <a:t> (</a:t>
            </a:r>
            <a:r>
              <a:rPr lang="fr-FR" sz="2400" dirty="0" err="1">
                <a:solidFill>
                  <a:srgbClr val="202C41"/>
                </a:solidFill>
                <a:latin typeface="Verdana"/>
                <a:ea typeface="Verdana"/>
                <a:cs typeface="Verdana"/>
              </a:rPr>
              <a:t>Compilatio</a:t>
            </a:r>
            <a:r>
              <a:rPr lang="fr-FR" sz="2400" dirty="0">
                <a:solidFill>
                  <a:srgbClr val="202C41"/>
                </a:solidFill>
                <a:latin typeface="Verdana"/>
                <a:ea typeface="Verdana"/>
                <a:cs typeface="Verdana"/>
              </a:rPr>
              <a:t>); AI</a:t>
            </a:r>
            <a:endParaRPr sz="2400" dirty="0"/>
          </a:p>
          <a:p>
            <a:pPr marL="457200" indent="-457200">
              <a:lnSpc>
                <a:spcPct val="150000"/>
              </a:lnSpc>
              <a:buFont typeface="+mj-lt"/>
              <a:buAutoNum type="arabicPeriod"/>
              <a:defRPr/>
            </a:pPr>
            <a:r>
              <a:rPr lang="fr-FR" sz="2400" dirty="0">
                <a:solidFill>
                  <a:srgbClr val="202C41"/>
                </a:solidFill>
                <a:latin typeface="Verdana"/>
                <a:ea typeface="Verdana"/>
                <a:cs typeface="Verdana"/>
              </a:rPr>
              <a:t>Legal sanctions and protection</a:t>
            </a:r>
            <a:endParaRPr sz="2400" dirty="0"/>
          </a:p>
          <a:p>
            <a:pPr marL="457200" indent="-457200">
              <a:lnSpc>
                <a:spcPct val="150000"/>
              </a:lnSpc>
              <a:buFont typeface="+mj-lt"/>
              <a:buAutoNum type="arabicPeriod"/>
              <a:defRPr/>
            </a:pPr>
            <a:r>
              <a:rPr lang="fr-FR" sz="2400" dirty="0">
                <a:solidFill>
                  <a:srgbClr val="202C41"/>
                </a:solidFill>
                <a:latin typeface="Verdana"/>
                <a:ea typeface="Verdana"/>
                <a:cs typeface="Verdana"/>
              </a:rPr>
              <a:t>Help : </a:t>
            </a:r>
            <a:r>
              <a:rPr lang="fr-FR" sz="2400" dirty="0" err="1">
                <a:solidFill>
                  <a:srgbClr val="202C41"/>
                </a:solidFill>
                <a:latin typeface="Verdana"/>
                <a:ea typeface="Verdana"/>
                <a:cs typeface="Verdana"/>
              </a:rPr>
              <a:t>websites</a:t>
            </a:r>
            <a:r>
              <a:rPr lang="fr-FR" sz="2400" dirty="0">
                <a:solidFill>
                  <a:srgbClr val="202C41"/>
                </a:solidFill>
                <a:latin typeface="Verdana"/>
                <a:ea typeface="Verdana"/>
                <a:cs typeface="Verdana"/>
              </a:rPr>
              <a:t>, ressources, etc.</a:t>
            </a: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2</a:t>
            </a:fld>
            <a:endParaRPr lang="fr-FR"/>
          </a:p>
        </p:txBody>
      </p:sp>
      <p:sp>
        <p:nvSpPr>
          <p:cNvPr id="9" name="ZoneTexte 8"/>
          <p:cNvSpPr txBox="1"/>
          <p:nvPr/>
        </p:nvSpPr>
        <p:spPr bwMode="auto">
          <a:xfrm>
            <a:off x="457591" y="3762273"/>
            <a:ext cx="5096185" cy="1200329"/>
          </a:xfrm>
          <a:prstGeom prst="rect">
            <a:avLst/>
          </a:prstGeom>
          <a:noFill/>
        </p:spPr>
        <p:txBody>
          <a:bodyPr wrap="square" rtlCol="0">
            <a:spAutoFit/>
          </a:bodyPr>
          <a:lstStyle/>
          <a:p>
            <a:pPr>
              <a:defRPr/>
            </a:pPr>
            <a:r>
              <a:rPr lang="de-DE" sz="1800" dirty="0"/>
              <a:t>Original oder Plagiat: Aus „Ein bisschen Plagiat darf sein“(http://www.khaolaknews.com/?p=3444</a:t>
            </a:r>
            <a:r>
              <a:rPr lang="de-DE" dirty="0"/>
              <a:t>)</a:t>
            </a:r>
            <a:endParaRPr lang="fr-FR" dirty="0"/>
          </a:p>
          <a:p>
            <a:pPr>
              <a:defRPr/>
            </a:pPr>
            <a:endParaRPr lang="fr-FR" dirty="0"/>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1386953" name="Titre 1"/>
          <p:cNvSpPr>
            <a:spLocks noGrp="1"/>
          </p:cNvSpPr>
          <p:nvPr>
            <p:ph type="title"/>
          </p:nvPr>
        </p:nvSpPr>
        <p:spPr bwMode="auto"/>
        <p:txBody>
          <a:bodyPr/>
          <a:lstStyle/>
          <a:p>
            <a:pPr>
              <a:defRPr/>
            </a:pPr>
            <a:r>
              <a:rPr lang="fr-FR" dirty="0" err="1"/>
              <a:t>Citing</a:t>
            </a:r>
            <a:r>
              <a:rPr lang="fr-FR" dirty="0"/>
              <a:t> a </a:t>
            </a:r>
            <a:r>
              <a:rPr lang="fr-FR" dirty="0" err="1"/>
              <a:t>dataset</a:t>
            </a:r>
            <a:r>
              <a:rPr lang="fr-FR" dirty="0"/>
              <a:t> : e.g.</a:t>
            </a:r>
            <a:br>
              <a:rPr lang="fr-FR" dirty="0"/>
            </a:br>
            <a:endParaRPr lang="fr-FR" dirty="0"/>
          </a:p>
        </p:txBody>
      </p:sp>
      <p:sp>
        <p:nvSpPr>
          <p:cNvPr id="1843609550" name="Espace réservé du contenu 4"/>
          <p:cNvSpPr>
            <a:spLocks noGrp="1"/>
          </p:cNvSpPr>
          <p:nvPr>
            <p:ph idx="1"/>
          </p:nvPr>
        </p:nvSpPr>
        <p:spPr bwMode="auto">
          <a:xfrm>
            <a:off x="968829" y="1255056"/>
            <a:ext cx="9916886" cy="493892"/>
          </a:xfrm>
        </p:spPr>
        <p:txBody>
          <a:bodyPr>
            <a:normAutofit/>
          </a:bodyPr>
          <a:lstStyle/>
          <a:p>
            <a:pPr marL="0" indent="0">
              <a:buNone/>
              <a:defRPr/>
            </a:pPr>
            <a:r>
              <a:rPr lang="en-US" dirty="0"/>
              <a:t>A handy tool to format a quote from a DOI: </a:t>
            </a:r>
            <a:r>
              <a:rPr lang="en-US" b="1" dirty="0"/>
              <a:t>DOI Citation Formatter</a:t>
            </a:r>
            <a:endParaRPr lang="fr-FR" b="1" dirty="0"/>
          </a:p>
        </p:txBody>
      </p:sp>
      <p:sp>
        <p:nvSpPr>
          <p:cNvPr id="732286512" name="Espace réservé de la date 5"/>
          <p:cNvSpPr>
            <a:spLocks noGrp="1"/>
          </p:cNvSpPr>
          <p:nvPr>
            <p:ph type="dt" sz="half" idx="10"/>
          </p:nvPr>
        </p:nvSpPr>
        <p:spPr bwMode="auto"/>
        <p:txBody>
          <a:bodyPr/>
          <a:lstStyle/>
          <a:p>
            <a:pPr>
              <a:defRPr/>
            </a:pPr>
            <a:r>
              <a:rPr lang="fr-FR"/>
              <a:t>2026 - january</a:t>
            </a:r>
            <a:endParaRPr lang="fr-FR" dirty="0"/>
          </a:p>
        </p:txBody>
      </p:sp>
      <p:sp>
        <p:nvSpPr>
          <p:cNvPr id="1072187400" name="Espace réservé du pied de page 6"/>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1491405151" name="Espace réservé du numéro de diapositive 2"/>
          <p:cNvSpPr>
            <a:spLocks noGrp="1"/>
          </p:cNvSpPr>
          <p:nvPr>
            <p:ph type="sldNum" sz="quarter" idx="12"/>
          </p:nvPr>
        </p:nvSpPr>
        <p:spPr bwMode="auto"/>
        <p:txBody>
          <a:bodyPr/>
          <a:lstStyle/>
          <a:p>
            <a:pPr>
              <a:defRPr/>
            </a:pPr>
            <a:fld id="{A8DB5F7B-23C5-ABE7-3809-1C3038DD3030}" type="slidenum">
              <a:rPr lang="fr-FR"/>
              <a:t>20</a:t>
            </a:fld>
            <a:endParaRPr lang="fr-FR"/>
          </a:p>
        </p:txBody>
      </p:sp>
      <p:pic>
        <p:nvPicPr>
          <p:cNvPr id="1848922709" name="Image 1848922708"/>
          <p:cNvPicPr>
            <a:picLocks noChangeAspect="1"/>
          </p:cNvPicPr>
          <p:nvPr/>
        </p:nvPicPr>
        <p:blipFill>
          <a:blip r:embed="rId3"/>
          <a:stretch/>
        </p:blipFill>
        <p:spPr bwMode="auto">
          <a:xfrm>
            <a:off x="2808984" y="1945960"/>
            <a:ext cx="6574032" cy="3617709"/>
          </a:xfrm>
          <a:prstGeom prst="rect">
            <a:avLst/>
          </a:prstGeom>
        </p:spPr>
      </p:pic>
      <p:sp>
        <p:nvSpPr>
          <p:cNvPr id="9" name="Espace réservé du contenu 4">
            <a:extLst>
              <a:ext uri="{FF2B5EF4-FFF2-40B4-BE49-F238E27FC236}">
                <a16:creationId xmlns:a16="http://schemas.microsoft.com/office/drawing/2014/main" id="{EB3DB70C-4821-42EE-BF1F-F48765DB557F}"/>
              </a:ext>
            </a:extLst>
          </p:cNvPr>
          <p:cNvSpPr txBox="1">
            <a:spLocks/>
          </p:cNvSpPr>
          <p:nvPr/>
        </p:nvSpPr>
        <p:spPr bwMode="auto">
          <a:xfrm>
            <a:off x="968829" y="5760681"/>
            <a:ext cx="4114800" cy="493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sz="2000" dirty="0"/>
              <a:t>Link: </a:t>
            </a:r>
            <a:r>
              <a:rPr lang="fr-FR" sz="2000" dirty="0">
                <a:hlinkClick r:id="rId4"/>
              </a:rPr>
              <a:t>https://citation.crosscite.org/</a:t>
            </a:r>
            <a:r>
              <a:rPr lang="en-US" sz="2000" dirty="0"/>
              <a:t> </a:t>
            </a:r>
            <a:endParaRPr lang="fr-F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398AC-0BC3-4094-B02B-81AF326AA7DB}"/>
              </a:ext>
            </a:extLst>
          </p:cNvPr>
          <p:cNvSpPr>
            <a:spLocks noGrp="1"/>
          </p:cNvSpPr>
          <p:nvPr>
            <p:ph type="title"/>
          </p:nvPr>
        </p:nvSpPr>
        <p:spPr/>
        <p:txBody>
          <a:bodyPr/>
          <a:lstStyle/>
          <a:p>
            <a:r>
              <a:rPr lang="fr-FR" dirty="0"/>
              <a:t>Question 3</a:t>
            </a:r>
          </a:p>
        </p:txBody>
      </p:sp>
      <p:pic>
        <p:nvPicPr>
          <p:cNvPr id="8" name="Espace réservé du contenu 7">
            <a:extLst>
              <a:ext uri="{FF2B5EF4-FFF2-40B4-BE49-F238E27FC236}">
                <a16:creationId xmlns:a16="http://schemas.microsoft.com/office/drawing/2014/main" id="{D37850CD-DB1A-431E-8DE0-33B18AAF8DD9}"/>
              </a:ext>
              <a:ext uri="{C183D7F6-B498-43B3-948B-1728B52AA6E4}">
                <adec:decorative xmlns:adec="http://schemas.microsoft.com/office/drawing/2017/decorative" val="1"/>
              </a:ext>
            </a:extLst>
          </p:cNvPr>
          <p:cNvPicPr>
            <a:picLocks noGrp="1" noChangeAspect="1"/>
          </p:cNvPicPr>
          <p:nvPr>
            <p:ph sz="half" idx="1"/>
          </p:nvPr>
        </p:nvPicPr>
        <p:blipFill>
          <a:blip r:embed="rId3"/>
          <a:stretch/>
        </p:blipFill>
        <p:spPr bwMode="auto">
          <a:xfrm>
            <a:off x="1066479" y="1690687"/>
            <a:ext cx="3249425" cy="3423931"/>
          </a:xfrm>
          <a:prstGeom prst="rect">
            <a:avLst/>
          </a:prstGeom>
        </p:spPr>
      </p:pic>
      <p:sp>
        <p:nvSpPr>
          <p:cNvPr id="4" name="Espace réservé du contenu 3">
            <a:extLst>
              <a:ext uri="{FF2B5EF4-FFF2-40B4-BE49-F238E27FC236}">
                <a16:creationId xmlns:a16="http://schemas.microsoft.com/office/drawing/2014/main" id="{BDADFB73-DC29-4D90-B258-537C8F0FD81A}"/>
              </a:ext>
            </a:extLst>
          </p:cNvPr>
          <p:cNvSpPr>
            <a:spLocks noGrp="1"/>
          </p:cNvSpPr>
          <p:nvPr>
            <p:ph sz="half" idx="2"/>
          </p:nvPr>
        </p:nvSpPr>
        <p:spPr>
          <a:xfrm>
            <a:off x="4727708" y="1589522"/>
            <a:ext cx="6626092" cy="4085563"/>
          </a:xfrm>
        </p:spPr>
        <p:txBody>
          <a:bodyPr>
            <a:normAutofit/>
          </a:bodyPr>
          <a:lstStyle/>
          <a:p>
            <a:pPr marL="0" indent="0">
              <a:lnSpc>
                <a:spcPct val="150000"/>
              </a:lnSpc>
              <a:buNone/>
            </a:pPr>
            <a:r>
              <a:rPr lang="en-US" dirty="0"/>
              <a:t>You have written a thesis or an article. You want to reuse passages from your writing. </a:t>
            </a:r>
          </a:p>
          <a:p>
            <a:pPr marL="0" indent="0">
              <a:lnSpc>
                <a:spcPct val="150000"/>
              </a:lnSpc>
              <a:buNone/>
            </a:pPr>
            <a:r>
              <a:rPr lang="en-US" b="1" dirty="0"/>
              <a:t>You can do it :</a:t>
            </a:r>
          </a:p>
          <a:p>
            <a:pPr marL="971550" lvl="1" indent="-514350">
              <a:lnSpc>
                <a:spcPct val="150000"/>
              </a:lnSpc>
              <a:buFont typeface="+mj-lt"/>
              <a:buAutoNum type="arabicPeriod"/>
            </a:pPr>
            <a:r>
              <a:rPr lang="en-US" sz="2600" dirty="0"/>
              <a:t>without quoting yourself as you are the author</a:t>
            </a:r>
          </a:p>
          <a:p>
            <a:pPr marL="971550" lvl="1" indent="-514350">
              <a:lnSpc>
                <a:spcPct val="150000"/>
              </a:lnSpc>
              <a:buFont typeface="+mj-lt"/>
              <a:buAutoNum type="arabicPeriod"/>
            </a:pPr>
            <a:r>
              <a:rPr lang="en-US" sz="2600" dirty="0"/>
              <a:t>You must cite your previous work</a:t>
            </a:r>
            <a:endParaRPr lang="fr-FR" sz="2600" dirty="0"/>
          </a:p>
        </p:txBody>
      </p:sp>
      <p:sp>
        <p:nvSpPr>
          <p:cNvPr id="5" name="Espace réservé de la date 4">
            <a:extLst>
              <a:ext uri="{FF2B5EF4-FFF2-40B4-BE49-F238E27FC236}">
                <a16:creationId xmlns:a16="http://schemas.microsoft.com/office/drawing/2014/main" id="{62943BC3-3A37-4EC5-A2C4-FBF5D6DBB9C8}"/>
              </a:ext>
            </a:extLst>
          </p:cNvPr>
          <p:cNvSpPr>
            <a:spLocks noGrp="1"/>
          </p:cNvSpPr>
          <p:nvPr>
            <p:ph type="dt" sz="half" idx="10"/>
          </p:nvPr>
        </p:nvSpPr>
        <p:spPr/>
        <p:txBody>
          <a:bodyPr/>
          <a:lstStyle/>
          <a:p>
            <a:r>
              <a:rPr lang="fr-FR"/>
              <a:t>2026 - january</a:t>
            </a:r>
          </a:p>
        </p:txBody>
      </p:sp>
      <p:sp>
        <p:nvSpPr>
          <p:cNvPr id="6" name="Espace réservé du pied de page 5">
            <a:extLst>
              <a:ext uri="{FF2B5EF4-FFF2-40B4-BE49-F238E27FC236}">
                <a16:creationId xmlns:a16="http://schemas.microsoft.com/office/drawing/2014/main" id="{0B231094-5F4A-442E-A47D-DEB9BA97B097}"/>
              </a:ext>
            </a:extLst>
          </p:cNvPr>
          <p:cNvSpPr>
            <a:spLocks noGrp="1"/>
          </p:cNvSpPr>
          <p:nvPr>
            <p:ph type="ftr" sz="quarter" idx="11"/>
          </p:nvPr>
        </p:nvSpPr>
        <p:spPr/>
        <p:txBody>
          <a:bodyPr/>
          <a:lstStyle/>
          <a:p>
            <a:r>
              <a:rPr lang="en-US"/>
              <a:t>180 min to avoid plagiarism - University Library - Grenoble</a:t>
            </a:r>
            <a:endParaRPr lang="fr-FR"/>
          </a:p>
        </p:txBody>
      </p:sp>
      <p:sp>
        <p:nvSpPr>
          <p:cNvPr id="7" name="Espace réservé du numéro de diapositive 6">
            <a:extLst>
              <a:ext uri="{FF2B5EF4-FFF2-40B4-BE49-F238E27FC236}">
                <a16:creationId xmlns:a16="http://schemas.microsoft.com/office/drawing/2014/main" id="{A14414F3-F092-4A69-A0FF-5F0ED4710837}"/>
              </a:ext>
            </a:extLst>
          </p:cNvPr>
          <p:cNvSpPr>
            <a:spLocks noGrp="1"/>
          </p:cNvSpPr>
          <p:nvPr>
            <p:ph type="sldNum" sz="quarter" idx="12"/>
          </p:nvPr>
        </p:nvSpPr>
        <p:spPr/>
        <p:txBody>
          <a:bodyPr/>
          <a:lstStyle/>
          <a:p>
            <a:fld id="{6474E713-7F12-496E-A4A6-B8564FFA33B6}" type="slidenum">
              <a:rPr lang="fr-FR" smtClean="0"/>
              <a:t>21</a:t>
            </a:fld>
            <a:endParaRPr lang="fr-FR"/>
          </a:p>
        </p:txBody>
      </p:sp>
      <p:sp>
        <p:nvSpPr>
          <p:cNvPr id="9" name="ZoneTexte 8">
            <a:extLst>
              <a:ext uri="{FF2B5EF4-FFF2-40B4-BE49-F238E27FC236}">
                <a16:creationId xmlns:a16="http://schemas.microsoft.com/office/drawing/2014/main" id="{F99426E6-2629-40FC-84E5-ACBCB934F1C2}"/>
              </a:ext>
            </a:extLst>
          </p:cNvPr>
          <p:cNvSpPr txBox="1"/>
          <p:nvPr/>
        </p:nvSpPr>
        <p:spPr>
          <a:xfrm>
            <a:off x="1066478" y="5167313"/>
            <a:ext cx="3249425" cy="1015663"/>
          </a:xfrm>
          <a:prstGeom prst="rect">
            <a:avLst/>
          </a:prstGeom>
          <a:noFill/>
        </p:spPr>
        <p:txBody>
          <a:bodyPr wrap="square" rtlCol="0">
            <a:spAutoFit/>
          </a:bodyPr>
          <a:lstStyle/>
          <a:p>
            <a:r>
              <a:rPr lang="fr-FR" sz="2000" u="sng" dirty="0">
                <a:cs typeface="Times New Roman"/>
                <a:hlinkClick r:id="rId4" tooltip="http://classes.bnf.fr/ecritures/grandenfants/AL07_0170.htm"/>
              </a:rPr>
              <a:t>http://classes.bnf.fr/ecritures/grandenfants/AL07_0170.htm</a:t>
            </a:r>
            <a:r>
              <a:rPr lang="fr-FR" sz="2000" dirty="0">
                <a:cs typeface="Times New Roman"/>
              </a:rPr>
              <a:t> 2021/03/02</a:t>
            </a:r>
            <a:endParaRPr lang="fr-FR" sz="2000" dirty="0"/>
          </a:p>
        </p:txBody>
      </p:sp>
    </p:spTree>
    <p:extLst>
      <p:ext uri="{BB962C8B-B14F-4D97-AF65-F5344CB8AC3E}">
        <p14:creationId xmlns:p14="http://schemas.microsoft.com/office/powerpoint/2010/main" val="280429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lstStyle/>
          <a:p>
            <a:pPr>
              <a:defRPr/>
            </a:pPr>
            <a:r>
              <a:rPr lang="fr-FR" dirty="0"/>
              <a:t>Question 4</a:t>
            </a:r>
            <a:endParaRPr dirty="0"/>
          </a:p>
        </p:txBody>
      </p:sp>
      <p:pic>
        <p:nvPicPr>
          <p:cNvPr id="10" name="Espace réservé du contenu 9">
            <a:extLst>
              <a:ext uri="{C183D7F6-B498-43B3-948B-1728B52AA6E4}">
                <adec:decorative xmlns:adec="http://schemas.microsoft.com/office/drawing/2017/decorative" val="1"/>
              </a:ext>
            </a:extLst>
          </p:cNvPr>
          <p:cNvPicPr>
            <a:picLocks noGrp="1" noChangeAspect="1"/>
          </p:cNvPicPr>
          <p:nvPr>
            <p:ph sz="half" idx="1"/>
          </p:nvPr>
        </p:nvPicPr>
        <p:blipFill>
          <a:blip r:embed="rId3"/>
          <a:stretch/>
        </p:blipFill>
        <p:spPr bwMode="auto">
          <a:xfrm>
            <a:off x="838200" y="1473485"/>
            <a:ext cx="5181600" cy="4300728"/>
          </a:xfrm>
          <a:prstGeom prst="rect">
            <a:avLst/>
          </a:prstGeom>
        </p:spPr>
      </p:pic>
      <p:sp>
        <p:nvSpPr>
          <p:cNvPr id="9" name="Espace réservé du contenu 8"/>
          <p:cNvSpPr>
            <a:spLocks noGrp="1"/>
          </p:cNvSpPr>
          <p:nvPr>
            <p:ph sz="half" idx="2"/>
          </p:nvPr>
        </p:nvSpPr>
        <p:spPr bwMode="auto">
          <a:xfrm>
            <a:off x="6188243" y="1422875"/>
            <a:ext cx="5181600" cy="4351338"/>
          </a:xfrm>
        </p:spPr>
        <p:txBody>
          <a:bodyPr>
            <a:normAutofit fontScale="92500" lnSpcReduction="20000"/>
          </a:bodyPr>
          <a:lstStyle/>
          <a:p>
            <a:pPr marL="0" indent="0">
              <a:lnSpc>
                <a:spcPct val="150000"/>
              </a:lnSpc>
              <a:buNone/>
              <a:defRPr/>
            </a:pPr>
            <a:r>
              <a:rPr lang="en-US" dirty="0"/>
              <a:t>Plagiarism occurs when oral statements from public performances (e.g. films, interviews, conferences, lectures, etc.) are repeated without mentioning the source</a:t>
            </a:r>
          </a:p>
          <a:p>
            <a:pPr marL="971550" lvl="1" indent="-514350">
              <a:lnSpc>
                <a:spcPct val="150000"/>
              </a:lnSpc>
              <a:buFont typeface="+mj-lt"/>
              <a:buAutoNum type="arabicPeriod"/>
              <a:defRPr/>
            </a:pPr>
            <a:r>
              <a:rPr lang="fr-FR" sz="2800" dirty="0" err="1"/>
              <a:t>True</a:t>
            </a:r>
            <a:endParaRPr dirty="0"/>
          </a:p>
          <a:p>
            <a:pPr marL="971550" lvl="1" indent="-514350">
              <a:lnSpc>
                <a:spcPct val="150000"/>
              </a:lnSpc>
              <a:buFont typeface="+mj-lt"/>
              <a:buAutoNum type="arabicPeriod"/>
              <a:defRPr/>
            </a:pPr>
            <a:r>
              <a:rPr lang="fr-FR" sz="2800" dirty="0"/>
              <a:t>False</a:t>
            </a:r>
          </a:p>
        </p:txBody>
      </p:sp>
      <p:sp>
        <p:nvSpPr>
          <p:cNvPr id="4" name="Espace réservé de la date 3"/>
          <p:cNvSpPr>
            <a:spLocks noGrp="1"/>
          </p:cNvSpPr>
          <p:nvPr>
            <p:ph type="dt" sz="half" idx="10"/>
          </p:nvPr>
        </p:nvSpPr>
        <p:spPr bwMode="auto"/>
        <p:txBody>
          <a:body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22</a:t>
            </a:fld>
            <a:endParaRPr lang="fr-FR"/>
          </a:p>
        </p:txBody>
      </p:sp>
      <p:pic>
        <p:nvPicPr>
          <p:cNvPr id="11" name="Image 10">
            <a:extLst>
              <a:ext uri="{C183D7F6-B498-43B3-948B-1728B52AA6E4}">
                <adec:decorative xmlns:adec="http://schemas.microsoft.com/office/drawing/2017/decorative" val="1"/>
              </a:ext>
            </a:extLst>
          </p:cNvPr>
          <p:cNvPicPr>
            <a:picLocks noChangeAspect="1"/>
          </p:cNvPicPr>
          <p:nvPr/>
        </p:nvPicPr>
        <p:blipFill>
          <a:blip r:embed="rId4"/>
          <a:stretch/>
        </p:blipFill>
        <p:spPr bwMode="auto">
          <a:xfrm>
            <a:off x="9865894" y="4628265"/>
            <a:ext cx="1487905" cy="1487905"/>
          </a:xfrm>
          <a:prstGeom prst="rect">
            <a:avLst/>
          </a:prstGeom>
        </p:spPr>
      </p:pic>
      <p:sp>
        <p:nvSpPr>
          <p:cNvPr id="2" name="ZoneTexte 1"/>
          <p:cNvSpPr txBox="1"/>
          <p:nvPr/>
        </p:nvSpPr>
        <p:spPr bwMode="auto">
          <a:xfrm>
            <a:off x="842210" y="5281771"/>
            <a:ext cx="5177590" cy="984885"/>
          </a:xfrm>
          <a:prstGeom prst="rect">
            <a:avLst/>
          </a:prstGeom>
          <a:noFill/>
        </p:spPr>
        <p:txBody>
          <a:bodyPr wrap="square" rtlCol="0">
            <a:spAutoFit/>
          </a:bodyPr>
          <a:lstStyle/>
          <a:p>
            <a:pPr>
              <a:defRPr/>
            </a:pPr>
            <a:r>
              <a:rPr lang="fr-FR" sz="2000" dirty="0">
                <a:hlinkClick r:id="rId5"/>
              </a:rPr>
              <a:t>https://www.google.com/</a:t>
            </a:r>
            <a:r>
              <a:rPr lang="fr-FR" sz="2000" dirty="0" err="1">
                <a:hlinkClick r:id="rId5"/>
              </a:rPr>
              <a:t>search?q</a:t>
            </a:r>
            <a:r>
              <a:rPr lang="fr-FR" sz="2000" dirty="0">
                <a:hlinkClick r:id="rId5"/>
              </a:rPr>
              <a:t>=dessin+conférences&amp;tbm2021/03/25</a:t>
            </a:r>
            <a:r>
              <a:rPr lang="fr-FR" sz="2000" dirty="0"/>
              <a:t> </a:t>
            </a:r>
            <a:endParaRPr sz="2000" dirty="0"/>
          </a:p>
          <a:p>
            <a:pPr>
              <a:defRPr/>
            </a:pP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normAutofit/>
          </a:bodyPr>
          <a:lstStyle/>
          <a:p>
            <a:pPr>
              <a:defRPr/>
            </a:pPr>
            <a:r>
              <a:rPr lang="en-US" dirty="0"/>
              <a:t>The pedagogical exception (&gt; 2019)</a:t>
            </a:r>
            <a:endParaRPr sz="5400" dirty="0"/>
          </a:p>
        </p:txBody>
      </p:sp>
      <p:sp>
        <p:nvSpPr>
          <p:cNvPr id="8" name="Espace réservé du contenu 7"/>
          <p:cNvSpPr>
            <a:spLocks noGrp="1"/>
          </p:cNvSpPr>
          <p:nvPr>
            <p:ph sz="half" idx="1"/>
          </p:nvPr>
        </p:nvSpPr>
        <p:spPr bwMode="auto">
          <a:xfrm>
            <a:off x="1001486" y="2906101"/>
            <a:ext cx="10481128" cy="3233442"/>
          </a:xfrm>
        </p:spPr>
        <p:txBody>
          <a:bodyPr>
            <a:noAutofit/>
          </a:bodyPr>
          <a:lstStyle/>
          <a:p>
            <a:pPr>
              <a:lnSpc>
                <a:spcPct val="170000"/>
              </a:lnSpc>
              <a:spcBef>
                <a:spcPts val="0"/>
              </a:spcBef>
              <a:buFont typeface="Wingdings" panose="05000000000000000000" pitchFamily="2" charset="2"/>
              <a:buChar char="ü"/>
              <a:defRPr/>
            </a:pPr>
            <a:r>
              <a:rPr lang="en-US" sz="2400" dirty="0"/>
              <a:t>The purpose of the excerpt must be to illustrate the thesis
The audience for which it is intended must be students, teachers and researchers (including institutional pedagogic platform such as MOODLE, storage on POD…)
Excerpts must be accompanied by the mandatory information</a:t>
            </a:r>
          </a:p>
          <a:p>
            <a:pPr marL="0" indent="0">
              <a:lnSpc>
                <a:spcPct val="170000"/>
              </a:lnSpc>
              <a:spcBef>
                <a:spcPts val="0"/>
              </a:spcBef>
              <a:buNone/>
              <a:defRPr/>
            </a:pPr>
            <a:r>
              <a:rPr lang="en-US" sz="2400" dirty="0"/>
              <a:t>It gives rise to financial compensation paid by the State</a:t>
            </a:r>
            <a:endParaRPr sz="2400" dirty="0"/>
          </a:p>
        </p:txBody>
      </p:sp>
      <p:sp>
        <p:nvSpPr>
          <p:cNvPr id="4" name="Espace réservé de la date 3"/>
          <p:cNvSpPr>
            <a:spLocks noGrp="1"/>
          </p:cNvSpPr>
          <p:nvPr>
            <p:ph type="dt" sz="half" idx="10"/>
          </p:nvPr>
        </p:nvSpPr>
        <p:spPr bwMode="auto"/>
        <p:txBody>
          <a:body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dirty="0"/>
              <a:t>180 min to avoid plagiarism - University Library - Grenoble</a:t>
            </a:r>
            <a:endParaRPr lang="fr-FR" dirty="0"/>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23</a:t>
            </a:fld>
            <a:endParaRPr lang="fr-FR"/>
          </a:p>
        </p:txBody>
      </p:sp>
      <p:sp>
        <p:nvSpPr>
          <p:cNvPr id="9" name="Espace réservé du contenu 7">
            <a:extLst>
              <a:ext uri="{FF2B5EF4-FFF2-40B4-BE49-F238E27FC236}">
                <a16:creationId xmlns:a16="http://schemas.microsoft.com/office/drawing/2014/main" id="{DFDBE177-A567-4DEC-8E64-EE0686DBEF72}"/>
              </a:ext>
            </a:extLst>
          </p:cNvPr>
          <p:cNvSpPr txBox="1">
            <a:spLocks/>
          </p:cNvSpPr>
          <p:nvPr/>
        </p:nvSpPr>
        <p:spPr bwMode="auto">
          <a:xfrm>
            <a:off x="709386" y="1690688"/>
            <a:ext cx="10773228" cy="10656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00"/>
              </a:lnSpc>
              <a:spcBef>
                <a:spcPts val="0"/>
              </a:spcBef>
              <a:buFont typeface="Arial" panose="020B0604020202020204" pitchFamily="34" charset="0"/>
              <a:buNone/>
              <a:defRPr/>
            </a:pPr>
            <a:r>
              <a:rPr lang="en-US" dirty="0"/>
              <a:t>In the academic context, the pedagogical exception allows lawful uses of </a:t>
            </a:r>
            <a:r>
              <a:rPr lang="en-US" dirty="0" err="1"/>
              <a:t>works’excerpt</a:t>
            </a:r>
            <a:r>
              <a:rPr lang="en-US" dirty="0"/>
              <a:t> without authorization (&gt; 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normAutofit/>
          </a:bodyPr>
          <a:lstStyle/>
          <a:p>
            <a:pPr>
              <a:defRPr/>
            </a:pPr>
            <a:r>
              <a:rPr lang="en-US" dirty="0"/>
              <a:t>The pedagogical exception : e.g.</a:t>
            </a:r>
            <a:endParaRPr sz="5400" dirty="0"/>
          </a:p>
        </p:txBody>
      </p:sp>
      <p:graphicFrame>
        <p:nvGraphicFramePr>
          <p:cNvPr id="10" name="Espace réservé du contenu 9"/>
          <p:cNvGraphicFramePr>
            <a:graphicFrameLocks noGrp="1"/>
          </p:cNvGraphicFramePr>
          <p:nvPr>
            <p:ph sz="half" idx="2"/>
            <p:extLst>
              <p:ext uri="{D42A27DB-BD31-4B8C-83A1-F6EECF244321}">
                <p14:modId xmlns:p14="http://schemas.microsoft.com/office/powerpoint/2010/main" val="3454382307"/>
              </p:ext>
            </p:extLst>
          </p:nvPr>
        </p:nvGraphicFramePr>
        <p:xfrm>
          <a:off x="1026885" y="1488705"/>
          <a:ext cx="10515599" cy="4746661"/>
        </p:xfrm>
        <a:graphic>
          <a:graphicData uri="http://schemas.openxmlformats.org/drawingml/2006/table">
            <a:tbl>
              <a:tblPr firstRow="1" bandRow="1">
                <a:tableStyleId>{5C22544A-7EE6-4342-B048-85BDC9FD1C3A}</a:tableStyleId>
              </a:tblPr>
              <a:tblGrid>
                <a:gridCol w="2379827">
                  <a:extLst>
                    <a:ext uri="{9D8B030D-6E8A-4147-A177-3AD203B41FA5}">
                      <a16:colId xmlns:a16="http://schemas.microsoft.com/office/drawing/2014/main" val="20000"/>
                    </a:ext>
                  </a:extLst>
                </a:gridCol>
                <a:gridCol w="8135772">
                  <a:extLst>
                    <a:ext uri="{9D8B030D-6E8A-4147-A177-3AD203B41FA5}">
                      <a16:colId xmlns:a16="http://schemas.microsoft.com/office/drawing/2014/main" val="20001"/>
                    </a:ext>
                  </a:extLst>
                </a:gridCol>
              </a:tblGrid>
              <a:tr h="338396">
                <a:tc>
                  <a:txBody>
                    <a:bodyPr/>
                    <a:lstStyle/>
                    <a:p>
                      <a:pPr>
                        <a:defRPr/>
                      </a:pPr>
                      <a:r>
                        <a:rPr lang="fr-FR" sz="2400" b="1" kern="1200" dirty="0" err="1">
                          <a:solidFill>
                            <a:schemeClr val="lt1"/>
                          </a:solidFill>
                          <a:effectLst/>
                          <a:latin typeface="+mn-lt"/>
                          <a:ea typeface="+mn-ea"/>
                          <a:cs typeface="+mn-cs"/>
                        </a:rPr>
                        <a:t>Excerpt</a:t>
                      </a:r>
                      <a:endParaRPr sz="2400" dirty="0"/>
                    </a:p>
                  </a:txBody>
                  <a:tcPr/>
                </a:tc>
                <a:tc>
                  <a:txBody>
                    <a:bodyPr/>
                    <a:lstStyle/>
                    <a:p>
                      <a:pPr>
                        <a:defRPr/>
                      </a:pPr>
                      <a:r>
                        <a:rPr lang="fr-FR" sz="2400" dirty="0" err="1"/>
                        <a:t>Authorized</a:t>
                      </a:r>
                      <a:endParaRPr sz="2400" dirty="0"/>
                    </a:p>
                  </a:txBody>
                  <a:tcPr/>
                </a:tc>
                <a:extLst>
                  <a:ext uri="{0D108BD9-81ED-4DB2-BD59-A6C34878D82A}">
                    <a16:rowId xmlns:a16="http://schemas.microsoft.com/office/drawing/2014/main" val="10000"/>
                  </a:ext>
                </a:extLst>
              </a:tr>
              <a:tr h="592192">
                <a:tc>
                  <a:txBody>
                    <a:bodyPr/>
                    <a:lstStyle/>
                    <a:p>
                      <a:pPr>
                        <a:defRPr/>
                      </a:pPr>
                      <a:r>
                        <a:rPr lang="fr-FR" sz="2400" dirty="0" err="1"/>
                        <a:t>Written</a:t>
                      </a:r>
                      <a:r>
                        <a:rPr lang="fr-FR" sz="2400" dirty="0"/>
                        <a:t> </a:t>
                      </a:r>
                      <a:r>
                        <a:rPr lang="fr-FR" sz="2400" dirty="0" err="1"/>
                        <a:t>work</a:t>
                      </a:r>
                      <a:endParaRPr sz="2400" dirty="0"/>
                    </a:p>
                  </a:txBody>
                  <a:tcPr/>
                </a:tc>
                <a:tc>
                  <a:txBody>
                    <a:bodyPr/>
                    <a:lstStyle/>
                    <a:p>
                      <a:pPr>
                        <a:defRPr/>
                      </a:pPr>
                      <a:r>
                        <a:rPr lang="en-US" sz="2400" dirty="0"/>
                        <a:t>A few lines to a few pages for a book of several dozen pages.</a:t>
                      </a:r>
                      <a:endParaRPr sz="2400" dirty="0"/>
                    </a:p>
                  </a:txBody>
                  <a:tcPr/>
                </a:tc>
                <a:extLst>
                  <a:ext uri="{0D108BD9-81ED-4DB2-BD59-A6C34878D82A}">
                    <a16:rowId xmlns:a16="http://schemas.microsoft.com/office/drawing/2014/main" val="10001"/>
                  </a:ext>
                </a:extLst>
              </a:tr>
              <a:tr h="845989">
                <a:tc>
                  <a:txBody>
                    <a:bodyPr/>
                    <a:lstStyle/>
                    <a:p>
                      <a:pPr>
                        <a:defRPr/>
                      </a:pPr>
                      <a:r>
                        <a:rPr lang="fr-FR" sz="2400" dirty="0"/>
                        <a:t>image</a:t>
                      </a:r>
                      <a:endParaRPr sz="2400" dirty="0"/>
                    </a:p>
                  </a:txBody>
                  <a:tcPr/>
                </a:tc>
                <a:tc>
                  <a:txBody>
                    <a:bodyPr/>
                    <a:lstStyle/>
                    <a:p>
                      <a:pPr>
                        <a:defRPr/>
                      </a:pPr>
                      <a:r>
                        <a:rPr lang="en-US" sz="2400" dirty="0"/>
                        <a:t>20 works maximum per research work.
Definition limited to 800X800 pixels and 72 DPI.
Inability to extract the work</a:t>
                      </a:r>
                      <a:r>
                        <a:rPr lang="fr-FR" sz="2400" dirty="0"/>
                        <a:t>.</a:t>
                      </a:r>
                      <a:endParaRPr sz="2400" dirty="0"/>
                    </a:p>
                  </a:txBody>
                  <a:tcPr/>
                </a:tc>
                <a:extLst>
                  <a:ext uri="{0D108BD9-81ED-4DB2-BD59-A6C34878D82A}">
                    <a16:rowId xmlns:a16="http://schemas.microsoft.com/office/drawing/2014/main" val="10002"/>
                  </a:ext>
                </a:extLst>
              </a:tr>
              <a:tr h="1018067">
                <a:tc>
                  <a:txBody>
                    <a:bodyPr/>
                    <a:lstStyle/>
                    <a:p>
                      <a:pPr>
                        <a:defRPr/>
                      </a:pPr>
                      <a:r>
                        <a:rPr lang="fr-FR" sz="2400" dirty="0" err="1"/>
                        <a:t>audiovisual</a:t>
                      </a:r>
                      <a:r>
                        <a:rPr lang="fr-FR" sz="2400" dirty="0"/>
                        <a:t> or </a:t>
                      </a:r>
                      <a:r>
                        <a:rPr lang="fr-FR" sz="2400" dirty="0" err="1"/>
                        <a:t>cinematographic</a:t>
                      </a:r>
                      <a:endParaRPr lang="fr-FR" sz="2400" dirty="0"/>
                    </a:p>
                  </a:txBody>
                  <a:tcPr/>
                </a:tc>
                <a:tc>
                  <a:txBody>
                    <a:bodyPr/>
                    <a:lstStyle/>
                    <a:p>
                      <a:pPr>
                        <a:defRPr/>
                      </a:pPr>
                      <a:r>
                        <a:rPr lang="en-US" sz="2400" dirty="0"/>
                        <a:t>Duration of an extract: maximum 6 minutes or 10% of the work’s total duration. The total of the excerpts mustn’t be over 15% of the work’s total duration.</a:t>
                      </a:r>
                      <a:endParaRPr sz="2400" dirty="0"/>
                    </a:p>
                  </a:txBody>
                  <a:tcPr/>
                </a:tc>
                <a:extLst>
                  <a:ext uri="{0D108BD9-81ED-4DB2-BD59-A6C34878D82A}">
                    <a16:rowId xmlns:a16="http://schemas.microsoft.com/office/drawing/2014/main" val="10003"/>
                  </a:ext>
                </a:extLst>
              </a:tr>
              <a:tr h="592192">
                <a:tc>
                  <a:txBody>
                    <a:bodyPr/>
                    <a:lstStyle/>
                    <a:p>
                      <a:pPr>
                        <a:defRPr/>
                      </a:pPr>
                      <a:r>
                        <a:rPr lang="fr-FR" sz="2400" dirty="0"/>
                        <a:t>Music</a:t>
                      </a:r>
                      <a:endParaRPr sz="2400" dirty="0"/>
                    </a:p>
                  </a:txBody>
                  <a:tcPr/>
                </a:tc>
                <a:tc>
                  <a:txBody>
                    <a:bodyPr/>
                    <a:lstStyle/>
                    <a:p>
                      <a:pPr marL="0" marR="0" lvl="0" indent="0" algn="l" defTabSz="914377">
                        <a:lnSpc>
                          <a:spcPct val="100000"/>
                        </a:lnSpc>
                        <a:spcBef>
                          <a:spcPts val="0"/>
                        </a:spcBef>
                        <a:spcAft>
                          <a:spcPts val="0"/>
                        </a:spcAft>
                        <a:buClrTx/>
                        <a:buSzTx/>
                        <a:buFontTx/>
                        <a:buNone/>
                        <a:defRPr/>
                      </a:pPr>
                      <a:r>
                        <a:rPr lang="en-US" sz="2400" dirty="0"/>
                        <a:t>Maximum 30 seconds long extract AND no more than 15% of the work’s total duration.</a:t>
                      </a:r>
                      <a:endParaRPr sz="2400" dirty="0"/>
                    </a:p>
                  </a:txBody>
                  <a:tcPr/>
                </a:tc>
                <a:extLst>
                  <a:ext uri="{0D108BD9-81ED-4DB2-BD59-A6C34878D82A}">
                    <a16:rowId xmlns:a16="http://schemas.microsoft.com/office/drawing/2014/main" val="10004"/>
                  </a:ext>
                </a:extLst>
              </a:tr>
              <a:tr h="496869">
                <a:tc>
                  <a:txBody>
                    <a:bodyPr/>
                    <a:lstStyle/>
                    <a:p>
                      <a:pPr>
                        <a:defRPr/>
                      </a:pPr>
                      <a:r>
                        <a:rPr lang="fr-FR" sz="2400" dirty="0"/>
                        <a:t>Partition</a:t>
                      </a:r>
                      <a:endParaRPr sz="2400" dirty="0"/>
                    </a:p>
                  </a:txBody>
                  <a:tcPr/>
                </a:tc>
                <a:tc>
                  <a:txBody>
                    <a:bodyPr/>
                    <a:lstStyle/>
                    <a:p>
                      <a:pPr>
                        <a:defRPr/>
                      </a:pPr>
                      <a:r>
                        <a:rPr lang="en-US" sz="2400" dirty="0"/>
                        <a:t>The establishment must pay a fee to the SEAM.</a:t>
                      </a:r>
                      <a:endParaRPr sz="2400" dirty="0"/>
                    </a:p>
                  </a:txBody>
                  <a:tcPr/>
                </a:tc>
                <a:extLst>
                  <a:ext uri="{0D108BD9-81ED-4DB2-BD59-A6C34878D82A}">
                    <a16:rowId xmlns:a16="http://schemas.microsoft.com/office/drawing/2014/main" val="10005"/>
                  </a:ext>
                </a:extLst>
              </a:tr>
            </a:tbl>
          </a:graphicData>
        </a:graphic>
      </p:graphicFrame>
      <p:sp>
        <p:nvSpPr>
          <p:cNvPr id="4" name="Espace réservé de la date 3"/>
          <p:cNvSpPr>
            <a:spLocks noGrp="1"/>
          </p:cNvSpPr>
          <p:nvPr>
            <p:ph type="dt" sz="half" idx="10"/>
          </p:nvPr>
        </p:nvSpPr>
        <p:spPr bwMode="auto"/>
        <p:txBody>
          <a:bodyPr/>
          <a:lstStyle/>
          <a:p>
            <a:pPr>
              <a:defRPr/>
            </a:pPr>
            <a:r>
              <a:rPr lang="fr-FR"/>
              <a:t>2026 - january</a:t>
            </a:r>
          </a:p>
        </p:txBody>
      </p:sp>
      <p:sp>
        <p:nvSpPr>
          <p:cNvPr id="5" name="Espace réservé du pied de page 4"/>
          <p:cNvSpPr>
            <a:spLocks noGrp="1"/>
          </p:cNvSpPr>
          <p:nvPr>
            <p:ph type="ftr" sz="quarter" idx="11"/>
          </p:nvPr>
        </p:nvSpPr>
        <p:spPr bwMode="auto"/>
        <p:txBody>
          <a:bodyPr/>
          <a:lstStyle/>
          <a:p>
            <a:pPr>
              <a:defRPr/>
            </a:pPr>
            <a:r>
              <a:rPr lang="en-US" dirty="0"/>
              <a:t>180 min to avoid plagiarism - University Library - Grenoble</a:t>
            </a:r>
            <a:endParaRPr lang="fr-FR" dirty="0"/>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24</a:t>
            </a:fld>
            <a:endParaRPr lang="fr-FR"/>
          </a:p>
        </p:txBody>
      </p:sp>
    </p:spTree>
    <p:extLst>
      <p:ext uri="{BB962C8B-B14F-4D97-AF65-F5344CB8AC3E}">
        <p14:creationId xmlns:p14="http://schemas.microsoft.com/office/powerpoint/2010/main" val="375580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472226" y="2640336"/>
            <a:ext cx="5393031" cy="1857206"/>
          </a:xfrm>
        </p:spPr>
        <p:txBody>
          <a:bodyPr>
            <a:normAutofit/>
          </a:bodyPr>
          <a:lstStyle/>
          <a:p>
            <a:pPr algn="ctr">
              <a:defRPr/>
            </a:pPr>
            <a:r>
              <a:rPr lang="en-US" dirty="0">
                <a:latin typeface="Verdana"/>
                <a:ea typeface="Verdana"/>
                <a:cs typeface="Verdana"/>
              </a:rPr>
              <a:t>HOW TO QUOTE:</a:t>
            </a:r>
            <a:br>
              <a:rPr lang="en-US" dirty="0">
                <a:latin typeface="Verdana"/>
                <a:ea typeface="Verdana"/>
                <a:cs typeface="Verdana"/>
              </a:rPr>
            </a:br>
            <a:br>
              <a:rPr lang="en-US" dirty="0">
                <a:latin typeface="Verdana"/>
                <a:ea typeface="Verdana"/>
                <a:cs typeface="Verdana"/>
              </a:rPr>
            </a:br>
            <a:r>
              <a:rPr lang="en-US" dirty="0">
                <a:latin typeface="Verdana"/>
                <a:ea typeface="Verdana"/>
                <a:cs typeface="Verdana"/>
              </a:rPr>
              <a:t>GOOD PRACTICES</a:t>
            </a:r>
            <a:endParaRPr dirty="0"/>
          </a:p>
        </p:txBody>
      </p:sp>
      <p:pic>
        <p:nvPicPr>
          <p:cNvPr id="6" name="Image 5">
            <a:extLst>
              <a:ext uri="{FF2B5EF4-FFF2-40B4-BE49-F238E27FC236}">
                <a16:creationId xmlns:a16="http://schemas.microsoft.com/office/drawing/2014/main" id="{E49E4956-D7F9-447C-B4DE-0B207D1734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455" y="2079690"/>
            <a:ext cx="2417852" cy="241785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prstGeom prst="rect">
            <a:avLst/>
          </a:prstGeom>
          <a:ln>
            <a:noFill/>
          </a:ln>
        </p:spPr>
        <p:txBody>
          <a:bodyPr>
            <a:normAutofit/>
          </a:bodyPr>
          <a:lstStyle/>
          <a:p>
            <a:pPr>
              <a:defRPr/>
            </a:pPr>
            <a:r>
              <a:rPr lang="fr-FR" dirty="0"/>
              <a:t>AI: to tell or not to tell ?</a:t>
            </a:r>
            <a:endParaRPr lang="fr-FR" sz="1000" dirty="0"/>
          </a:p>
        </p:txBody>
      </p:sp>
      <p:sp>
        <p:nvSpPr>
          <p:cNvPr id="19" name="Espace réservé du contenu 18">
            <a:extLst>
              <a:ext uri="{FF2B5EF4-FFF2-40B4-BE49-F238E27FC236}">
                <a16:creationId xmlns:a16="http://schemas.microsoft.com/office/drawing/2014/main" id="{AF9A950A-8EE3-4BF1-866D-780B177DF8F2}"/>
              </a:ext>
            </a:extLst>
          </p:cNvPr>
          <p:cNvSpPr>
            <a:spLocks noGrp="1"/>
          </p:cNvSpPr>
          <p:nvPr>
            <p:ph idx="1"/>
          </p:nvPr>
        </p:nvSpPr>
        <p:spPr>
          <a:xfrm>
            <a:off x="572398" y="1443841"/>
            <a:ext cx="11047203" cy="1702008"/>
          </a:xfrm>
        </p:spPr>
        <p:txBody>
          <a:bodyPr>
            <a:normAutofit fontScale="92500"/>
          </a:bodyPr>
          <a:lstStyle/>
          <a:p>
            <a:pPr marL="0" indent="0">
              <a:lnSpc>
                <a:spcPct val="150000"/>
              </a:lnSpc>
              <a:spcBef>
                <a:spcPts val="0"/>
              </a:spcBef>
              <a:spcAft>
                <a:spcPts val="600"/>
              </a:spcAft>
              <a:buNone/>
            </a:pPr>
            <a:r>
              <a:rPr lang="en-US" b="1" dirty="0"/>
              <a:t>UGA’s AI Chart: </a:t>
            </a:r>
            <a:r>
              <a:rPr lang="en-US" dirty="0"/>
              <a:t>Researchers must report the use of gen AI in their work, it’s a </a:t>
            </a:r>
            <a:r>
              <a:rPr lang="en-US" b="1" dirty="0"/>
              <a:t>proof of scientific integrity. </a:t>
            </a:r>
            <a:r>
              <a:rPr lang="en-US" dirty="0"/>
              <a:t>Any</a:t>
            </a:r>
            <a:r>
              <a:rPr lang="en-US" b="1" dirty="0"/>
              <a:t> non cited source </a:t>
            </a:r>
            <a:r>
              <a:rPr lang="en-US" dirty="0"/>
              <a:t>is considered </a:t>
            </a:r>
            <a:r>
              <a:rPr lang="en-US" b="1" dirty="0"/>
              <a:t>plagiarism.</a:t>
            </a:r>
            <a:endParaRPr lang="en-US"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26</a:t>
            </a:fld>
            <a:endParaRPr lang="fr-FR"/>
          </a:p>
        </p:txBody>
      </p:sp>
      <p:sp>
        <p:nvSpPr>
          <p:cNvPr id="13" name="Espace réservé du contenu 8">
            <a:extLst>
              <a:ext uri="{FF2B5EF4-FFF2-40B4-BE49-F238E27FC236}">
                <a16:creationId xmlns:a16="http://schemas.microsoft.com/office/drawing/2014/main" id="{C7B9E916-3EAD-4585-A47A-AE118E9AB8A6}"/>
              </a:ext>
            </a:extLst>
          </p:cNvPr>
          <p:cNvSpPr txBox="1">
            <a:spLocks/>
          </p:cNvSpPr>
          <p:nvPr/>
        </p:nvSpPr>
        <p:spPr bwMode="auto">
          <a:xfrm>
            <a:off x="107577" y="6556033"/>
            <a:ext cx="11456894" cy="335309"/>
          </a:xfrm>
          <a:prstGeom prst="rect">
            <a:avLst/>
          </a:prstGeom>
        </p:spPr>
        <p:txBody>
          <a:bodyPr>
            <a:normAutofit/>
          </a:bodyPr>
          <a:lstStyle>
            <a:lvl1pPr marL="228594" indent="-228594" algn="l" defTabSz="914377">
              <a:lnSpc>
                <a:spcPct val="90000"/>
              </a:lnSpc>
              <a:spcBef>
                <a:spcPts val="1000"/>
              </a:spcBef>
              <a:buFont typeface="Arial"/>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a:lstStyle>
          <a:p>
            <a:pPr marL="0" indent="0">
              <a:buNone/>
            </a:pPr>
            <a:endParaRPr lang="fr-FR" sz="1050" dirty="0"/>
          </a:p>
        </p:txBody>
      </p:sp>
      <p:pic>
        <p:nvPicPr>
          <p:cNvPr id="14" name="Image 13">
            <a:extLst>
              <a:ext uri="{FF2B5EF4-FFF2-40B4-BE49-F238E27FC236}">
                <a16:creationId xmlns:a16="http://schemas.microsoft.com/office/drawing/2014/main" id="{165EADE5-2FBC-444F-BB5E-8F00A6BCF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1098" y="4622499"/>
            <a:ext cx="1129694" cy="1129694"/>
          </a:xfrm>
          <a:prstGeom prst="rect">
            <a:avLst/>
          </a:prstGeom>
        </p:spPr>
      </p:pic>
      <p:sp>
        <p:nvSpPr>
          <p:cNvPr id="12" name="Espace réservé du contenu 18">
            <a:extLst>
              <a:ext uri="{FF2B5EF4-FFF2-40B4-BE49-F238E27FC236}">
                <a16:creationId xmlns:a16="http://schemas.microsoft.com/office/drawing/2014/main" id="{91213A0E-074A-41A5-A7E0-35391135BB23}"/>
              </a:ext>
            </a:extLst>
          </p:cNvPr>
          <p:cNvSpPr txBox="1">
            <a:spLocks/>
          </p:cNvSpPr>
          <p:nvPr/>
        </p:nvSpPr>
        <p:spPr bwMode="auto">
          <a:xfrm>
            <a:off x="444972" y="5752193"/>
            <a:ext cx="8816086" cy="728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See more : Guide to acknowledging and referencing AI, </a:t>
            </a:r>
            <a:r>
              <a:rPr lang="fr-FR" sz="2000" dirty="0" err="1"/>
              <a:t>University</a:t>
            </a:r>
            <a:r>
              <a:rPr lang="fr-FR" sz="2000" dirty="0"/>
              <a:t> of Queensland : </a:t>
            </a:r>
            <a:r>
              <a:rPr lang="fr-FR" sz="2000" dirty="0">
                <a:hlinkClick r:id="rId4"/>
              </a:rPr>
              <a:t>https://guides.library.uq.edu.au/referencing/acknowledging-and-referencing-ai</a:t>
            </a:r>
            <a:r>
              <a:rPr lang="fr-FR" sz="2000" dirty="0"/>
              <a:t> </a:t>
            </a:r>
          </a:p>
        </p:txBody>
      </p:sp>
      <p:sp>
        <p:nvSpPr>
          <p:cNvPr id="10" name="Espace réservé du contenu 18">
            <a:extLst>
              <a:ext uri="{FF2B5EF4-FFF2-40B4-BE49-F238E27FC236}">
                <a16:creationId xmlns:a16="http://schemas.microsoft.com/office/drawing/2014/main" id="{F4BAA414-6ECB-4137-80BB-3A582601880D}"/>
              </a:ext>
            </a:extLst>
          </p:cNvPr>
          <p:cNvSpPr txBox="1">
            <a:spLocks/>
          </p:cNvSpPr>
          <p:nvPr/>
        </p:nvSpPr>
        <p:spPr bwMode="auto">
          <a:xfrm>
            <a:off x="572397" y="2826289"/>
            <a:ext cx="11047203" cy="27965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600"/>
              </a:spcAft>
              <a:buFont typeface="Arial" panose="020B0604020202020204" pitchFamily="34" charset="0"/>
              <a:buNone/>
            </a:pPr>
            <a:r>
              <a:rPr lang="en-US" sz="2400" b="1" dirty="0"/>
              <a:t>How? </a:t>
            </a:r>
            <a:r>
              <a:rPr lang="en-US" sz="2400" dirty="0"/>
              <a:t> Guidelines are evolving :</a:t>
            </a:r>
          </a:p>
          <a:p>
            <a:pPr lvl="1">
              <a:lnSpc>
                <a:spcPct val="150000"/>
              </a:lnSpc>
              <a:spcBef>
                <a:spcPts val="600"/>
              </a:spcBef>
              <a:spcAft>
                <a:spcPts val="600"/>
              </a:spcAft>
            </a:pPr>
            <a:r>
              <a:rPr lang="en-US" dirty="0"/>
              <a:t>Not all </a:t>
            </a:r>
            <a:r>
              <a:rPr lang="en-US" b="1" dirty="0"/>
              <a:t>citation styles </a:t>
            </a:r>
            <a:r>
              <a:rPr lang="en-US" dirty="0"/>
              <a:t>have released guidelines (APA 7</a:t>
            </a:r>
            <a:r>
              <a:rPr lang="en-US" baseline="30000" dirty="0"/>
              <a:t>th</a:t>
            </a:r>
            <a:r>
              <a:rPr lang="en-US" dirty="0"/>
              <a:t> , MLA 9</a:t>
            </a:r>
            <a:r>
              <a:rPr lang="en-US" baseline="30000" dirty="0"/>
              <a:t>th</a:t>
            </a:r>
            <a:r>
              <a:rPr lang="en-US" dirty="0"/>
              <a:t> and Chicago 18</a:t>
            </a:r>
            <a:r>
              <a:rPr lang="en-US" baseline="30000" dirty="0"/>
              <a:t>th</a:t>
            </a:r>
            <a:r>
              <a:rPr lang="en-US" dirty="0"/>
              <a:t> did),</a:t>
            </a:r>
          </a:p>
          <a:p>
            <a:pPr lvl="1">
              <a:lnSpc>
                <a:spcPct val="150000"/>
              </a:lnSpc>
              <a:spcBef>
                <a:spcPts val="600"/>
              </a:spcBef>
              <a:spcAft>
                <a:spcPts val="600"/>
              </a:spcAft>
            </a:pPr>
            <a:r>
              <a:rPr lang="en-US" dirty="0"/>
              <a:t>If you want to </a:t>
            </a:r>
            <a:r>
              <a:rPr lang="en-US" b="1" dirty="0"/>
              <a:t>publish</a:t>
            </a:r>
            <a:r>
              <a:rPr lang="en-US" dirty="0"/>
              <a:t>: follow the publishers' choices (on their website)</a:t>
            </a:r>
          </a:p>
          <a:p>
            <a:pPr lvl="1">
              <a:lnSpc>
                <a:spcPct val="150000"/>
              </a:lnSpc>
              <a:spcBef>
                <a:spcPts val="600"/>
              </a:spcBef>
              <a:spcAft>
                <a:spcPts val="600"/>
              </a:spcAft>
            </a:pPr>
            <a:r>
              <a:rPr lang="en-US" dirty="0"/>
              <a:t>If you submit a </a:t>
            </a:r>
            <a:r>
              <a:rPr lang="en-US" b="1" dirty="0"/>
              <a:t>graded academic work</a:t>
            </a:r>
            <a:r>
              <a:rPr lang="en-US" dirty="0"/>
              <a:t>: refer to your </a:t>
            </a:r>
            <a:r>
              <a:rPr lang="en-US" b="1" dirty="0"/>
              <a:t>teachers</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AI and "</a:t>
            </a:r>
            <a:r>
              <a:rPr lang="fr-FR" dirty="0" err="1"/>
              <a:t>academic</a:t>
            </a:r>
            <a:r>
              <a:rPr lang="fr-FR" dirty="0"/>
              <a:t>" use</a:t>
            </a:r>
            <a:endParaRPr dirty="0"/>
          </a:p>
        </p:txBody>
      </p:sp>
      <p:sp>
        <p:nvSpPr>
          <p:cNvPr id="6" name="Espace réservé du contenu 5"/>
          <p:cNvSpPr>
            <a:spLocks noGrp="1"/>
          </p:cNvSpPr>
          <p:nvPr>
            <p:ph idx="1"/>
          </p:nvPr>
        </p:nvSpPr>
        <p:spPr bwMode="auto">
          <a:xfrm>
            <a:off x="537882" y="1592132"/>
            <a:ext cx="11091134" cy="4313368"/>
          </a:xfrm>
        </p:spPr>
        <p:txBody>
          <a:bodyPr>
            <a:noAutofit/>
          </a:bodyPr>
          <a:lstStyle/>
          <a:p>
            <a:pPr>
              <a:lnSpc>
                <a:spcPct val="200000"/>
              </a:lnSpc>
              <a:buFont typeface="Wingdings" panose="05000000000000000000" pitchFamily="2" charset="2"/>
              <a:buChar char="ü"/>
              <a:defRPr/>
            </a:pPr>
            <a:r>
              <a:rPr lang="fr-FR" sz="2200" dirty="0">
                <a:ln w="0"/>
              </a:rPr>
              <a:t>« </a:t>
            </a:r>
            <a:r>
              <a:rPr lang="en-US" sz="2200" b="1" dirty="0"/>
              <a:t>Scientific integrity </a:t>
            </a:r>
            <a:r>
              <a:rPr lang="fr-FR" sz="2200" dirty="0">
                <a:ln w="0"/>
              </a:rPr>
              <a:t>»</a:t>
            </a:r>
            <a:r>
              <a:rPr lang="fr-FR" sz="2200" baseline="30000" dirty="0">
                <a:ln w="0"/>
              </a:rPr>
              <a:t>1</a:t>
            </a:r>
            <a:r>
              <a:rPr lang="fr-FR" sz="2200" dirty="0">
                <a:ln w="0"/>
              </a:rPr>
              <a:t> </a:t>
            </a:r>
            <a:r>
              <a:rPr lang="en-US" sz="2200" b="1" dirty="0"/>
              <a:t>: Report</a:t>
            </a:r>
            <a:r>
              <a:rPr lang="en-US" sz="2200" dirty="0"/>
              <a:t> your use of AI. Indicate the tool used, where (what for…)</a:t>
            </a:r>
            <a:r>
              <a:rPr lang="fr-FR" sz="2200" dirty="0">
                <a:ln w="0"/>
              </a:rPr>
              <a:t> </a:t>
            </a:r>
            <a:r>
              <a:rPr lang="en-US" sz="2200" dirty="0"/>
              <a:t>
</a:t>
            </a:r>
            <a:r>
              <a:rPr lang="fr-FR" sz="2200" dirty="0">
                <a:ln w="0"/>
              </a:rPr>
              <a:t> « </a:t>
            </a:r>
            <a:r>
              <a:rPr lang="en-US" sz="2200" b="1" dirty="0"/>
              <a:t>Critical use</a:t>
            </a:r>
            <a:r>
              <a:rPr lang="fr-FR" sz="2200" dirty="0">
                <a:ln w="0"/>
              </a:rPr>
              <a:t> »</a:t>
            </a:r>
            <a:r>
              <a:rPr lang="fr-FR" sz="2200" baseline="30000" dirty="0">
                <a:ln w="0"/>
              </a:rPr>
              <a:t>1</a:t>
            </a:r>
            <a:r>
              <a:rPr lang="en-US" sz="2200" b="1" dirty="0"/>
              <a:t> : Check</a:t>
            </a:r>
            <a:r>
              <a:rPr lang="en-US" sz="2200" dirty="0"/>
              <a:t> AI’s answer (avoid hallucination, source ideas as AI </a:t>
            </a:r>
            <a:r>
              <a:rPr lang="fr-FR" sz="2200" dirty="0"/>
              <a:t>≠ </a:t>
            </a:r>
            <a:r>
              <a:rPr lang="en-US" sz="2200" dirty="0"/>
              <a:t>original)
</a:t>
            </a:r>
            <a:r>
              <a:rPr lang="fr-FR" sz="2200" dirty="0">
                <a:ln w="0"/>
              </a:rPr>
              <a:t> « </a:t>
            </a:r>
            <a:r>
              <a:rPr lang="en-US" sz="2200" b="1" dirty="0"/>
              <a:t>Protect your results</a:t>
            </a:r>
            <a:r>
              <a:rPr lang="fr-FR" sz="2200" dirty="0">
                <a:ln w="0"/>
              </a:rPr>
              <a:t> »</a:t>
            </a:r>
            <a:r>
              <a:rPr lang="fr-FR" sz="2200" baseline="30000" dirty="0">
                <a:ln w="0"/>
              </a:rPr>
              <a:t> 1</a:t>
            </a:r>
            <a:r>
              <a:rPr lang="en-US" sz="2200" b="1" dirty="0"/>
              <a:t> </a:t>
            </a:r>
            <a:r>
              <a:rPr lang="en-US" sz="2200" dirty="0"/>
              <a:t>: Think about what you "give" to the AI </a:t>
            </a:r>
            <a:r>
              <a:rPr lang="fr-FR" sz="2200" dirty="0"/>
              <a:t>➡️</a:t>
            </a:r>
            <a:r>
              <a:rPr lang="en-US" sz="2200" b="1" dirty="0"/>
              <a:t>your prompt</a:t>
            </a:r>
          </a:p>
          <a:p>
            <a:pPr>
              <a:lnSpc>
                <a:spcPct val="200000"/>
              </a:lnSpc>
              <a:buFont typeface="Wingdings" panose="05000000000000000000" pitchFamily="2" charset="2"/>
              <a:buChar char="ü"/>
              <a:defRPr/>
            </a:pPr>
            <a:r>
              <a:rPr lang="fr-FR" sz="2200" dirty="0">
                <a:ln w="0"/>
              </a:rPr>
              <a:t>« </a:t>
            </a:r>
            <a:r>
              <a:rPr lang="en-US" sz="2200" b="1" dirty="0"/>
              <a:t>Core principles</a:t>
            </a:r>
            <a:r>
              <a:rPr lang="fr-FR" sz="2200" dirty="0">
                <a:ln w="0"/>
              </a:rPr>
              <a:t> »</a:t>
            </a:r>
            <a:r>
              <a:rPr lang="fr-FR" sz="2200" baseline="30000" dirty="0">
                <a:ln w="0"/>
              </a:rPr>
              <a:t> 1</a:t>
            </a:r>
            <a:r>
              <a:rPr lang="en-US" sz="2200" b="1" dirty="0"/>
              <a:t> </a:t>
            </a:r>
            <a:r>
              <a:rPr lang="en-US" sz="2200" dirty="0"/>
              <a:t>: Prudent, restrained, critical, ethical and inclusive use of AI. Compliant with the GDPR (research and professional data). Aware of the digital sovereignty challenge.</a:t>
            </a:r>
            <a:endParaRPr lang="fr-FR" sz="2200" dirty="0"/>
          </a:p>
        </p:txBody>
      </p:sp>
      <p:sp>
        <p:nvSpPr>
          <p:cNvPr id="3" name="Espace réservé de la date 2"/>
          <p:cNvSpPr>
            <a:spLocks noGrp="1"/>
          </p:cNvSpPr>
          <p:nvPr>
            <p:ph type="dt" sz="half" idx="10"/>
          </p:nvPr>
        </p:nvSpPr>
        <p:spPr bwMode="auto"/>
        <p:txBody>
          <a:bodyPr/>
          <a:lstStyle/>
          <a:p>
            <a:pPr>
              <a:defRPr/>
            </a:pPr>
            <a:r>
              <a:rPr lang="fr-FR" dirty="0"/>
              <a:t>2026 - </a:t>
            </a:r>
            <a:r>
              <a:rPr lang="fr-FR" dirty="0" err="1"/>
              <a:t>january</a:t>
            </a:r>
            <a:endParaRPr lang="fr-FR" dirty="0"/>
          </a:p>
        </p:txBody>
      </p:sp>
      <p:sp>
        <p:nvSpPr>
          <p:cNvPr id="4" name="Espace réservé du pied de page 3"/>
          <p:cNvSpPr>
            <a:spLocks noGrp="1"/>
          </p:cNvSpPr>
          <p:nvPr>
            <p:ph type="ftr" sz="quarter" idx="11"/>
          </p:nvPr>
        </p:nvSpPr>
        <p:spPr bwMode="auto"/>
        <p:txBody>
          <a:bodyPr/>
          <a:lstStyle/>
          <a:p>
            <a:pPr>
              <a:defRPr/>
            </a:pPr>
            <a:r>
              <a:rPr lang="en-US" dirty="0"/>
              <a:t>180 min to avoid plagiarism - University Library - Grenoble</a:t>
            </a:r>
            <a:endParaRPr lang="fr-FR" dirty="0"/>
          </a:p>
        </p:txBody>
      </p:sp>
      <p:sp>
        <p:nvSpPr>
          <p:cNvPr id="5" name="Espace réservé du numéro de diapositive 4"/>
          <p:cNvSpPr>
            <a:spLocks noGrp="1"/>
          </p:cNvSpPr>
          <p:nvPr>
            <p:ph type="sldNum" sz="quarter" idx="12"/>
          </p:nvPr>
        </p:nvSpPr>
        <p:spPr bwMode="auto"/>
        <p:txBody>
          <a:bodyPr/>
          <a:lstStyle/>
          <a:p>
            <a:pPr>
              <a:defRPr/>
            </a:pPr>
            <a:fld id="{BC22E6B5-8BBE-435A-847C-FFFBCB650B35}" type="slidenum">
              <a:rPr lang="fr-FR"/>
              <a:t>27</a:t>
            </a:fld>
            <a:endParaRPr lang="fr-FR"/>
          </a:p>
        </p:txBody>
      </p:sp>
      <p:sp>
        <p:nvSpPr>
          <p:cNvPr id="7" name="Espace réservé du contenu 5">
            <a:extLst>
              <a:ext uri="{FF2B5EF4-FFF2-40B4-BE49-F238E27FC236}">
                <a16:creationId xmlns:a16="http://schemas.microsoft.com/office/drawing/2014/main" id="{05CB6BDD-42FF-4FFA-BBB6-FBEC761AE04A}"/>
              </a:ext>
            </a:extLst>
          </p:cNvPr>
          <p:cNvSpPr txBox="1">
            <a:spLocks/>
          </p:cNvSpPr>
          <p:nvPr/>
        </p:nvSpPr>
        <p:spPr bwMode="auto">
          <a:xfrm>
            <a:off x="219565" y="5905501"/>
            <a:ext cx="11550316" cy="45084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60000"/>
              </a:lnSpc>
              <a:buAutoNum type="arabicPlain"/>
              <a:defRPr/>
            </a:pPr>
            <a:r>
              <a:rPr lang="fr-FR" sz="2000" dirty="0" err="1"/>
              <a:t>UGA’s</a:t>
            </a:r>
            <a:r>
              <a:rPr lang="fr-FR" sz="2000" dirty="0"/>
              <a:t> AI Chart, Annex of the 23</a:t>
            </a:r>
            <a:r>
              <a:rPr lang="fr-FR" sz="2000" baseline="30000" dirty="0"/>
              <a:t>rd</a:t>
            </a:r>
            <a:r>
              <a:rPr lang="fr-FR" sz="2000" dirty="0"/>
              <a:t> of </a:t>
            </a:r>
            <a:r>
              <a:rPr lang="fr-FR" sz="2000" dirty="0" err="1"/>
              <a:t>October</a:t>
            </a:r>
            <a:r>
              <a:rPr lang="fr-FR" sz="2000" dirty="0"/>
              <a:t> 2025 </a:t>
            </a:r>
            <a:r>
              <a:rPr lang="fr-FR" sz="2000" dirty="0" err="1"/>
              <a:t>CA’s</a:t>
            </a:r>
            <a:r>
              <a:rPr lang="fr-FR" sz="2000" dirty="0"/>
              <a:t> </a:t>
            </a:r>
            <a:r>
              <a:rPr lang="fr-FR" sz="2000" dirty="0" err="1"/>
              <a:t>deliberation</a:t>
            </a:r>
            <a:r>
              <a:rPr lang="fr-FR" sz="2000" dirty="0"/>
              <a:t>, </a:t>
            </a:r>
            <a:r>
              <a:rPr lang="fr-FR" sz="2000" dirty="0">
                <a:hlinkClick r:id="rId3"/>
              </a:rPr>
              <a:t>https://www.univ-grenoble-alpes.fr/deliberations/</a:t>
            </a:r>
            <a:r>
              <a:rPr lang="fr-FR" sz="2000" dirty="0"/>
              <a:t> </a:t>
            </a:r>
          </a:p>
        </p:txBody>
      </p:sp>
    </p:spTree>
    <p:extLst>
      <p:ext uri="{BB962C8B-B14F-4D97-AF65-F5344CB8AC3E}">
        <p14:creationId xmlns:p14="http://schemas.microsoft.com/office/powerpoint/2010/main" val="3130406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en-US" dirty="0"/>
              <a:t>How to Report an AI : Advices</a:t>
            </a:r>
            <a:endParaRPr dirty="0"/>
          </a:p>
        </p:txBody>
      </p:sp>
      <p:sp>
        <p:nvSpPr>
          <p:cNvPr id="6" name="Espace réservé du contenu 5"/>
          <p:cNvSpPr>
            <a:spLocks noGrp="1"/>
          </p:cNvSpPr>
          <p:nvPr>
            <p:ph idx="1"/>
          </p:nvPr>
        </p:nvSpPr>
        <p:spPr bwMode="auto">
          <a:xfrm>
            <a:off x="687593" y="1489925"/>
            <a:ext cx="5368066" cy="4776601"/>
          </a:xfrm>
        </p:spPr>
        <p:txBody>
          <a:bodyPr>
            <a:noAutofit/>
          </a:bodyPr>
          <a:lstStyle/>
          <a:p>
            <a:pPr marL="0" indent="0">
              <a:lnSpc>
                <a:spcPct val="100000"/>
              </a:lnSpc>
              <a:spcBef>
                <a:spcPts val="0"/>
              </a:spcBef>
              <a:spcAft>
                <a:spcPts val="1800"/>
              </a:spcAft>
              <a:buNone/>
            </a:pPr>
            <a:r>
              <a:rPr lang="en-US" sz="2600" b="1" dirty="0"/>
              <a:t>Where </a:t>
            </a:r>
            <a:r>
              <a:rPr lang="en-US" sz="2600" dirty="0"/>
              <a:t>to report? </a:t>
            </a:r>
          </a:p>
          <a:p>
            <a:pPr>
              <a:lnSpc>
                <a:spcPct val="100000"/>
              </a:lnSpc>
              <a:spcBef>
                <a:spcPts val="0"/>
              </a:spcBef>
              <a:spcAft>
                <a:spcPts val="1800"/>
              </a:spcAft>
            </a:pPr>
            <a:r>
              <a:rPr lang="fr-FR" sz="2400" b="1" dirty="0"/>
              <a:t>A</a:t>
            </a:r>
            <a:r>
              <a:rPr lang="fr-FR" sz="2400" dirty="0"/>
              <a:t> </a:t>
            </a:r>
            <a:r>
              <a:rPr lang="en-US" sz="2400" b="1" dirty="0"/>
              <a:t>specific generation </a:t>
            </a:r>
            <a:r>
              <a:rPr lang="fr-FR" sz="2400" dirty="0"/>
              <a:t>(e.g. </a:t>
            </a:r>
            <a:r>
              <a:rPr lang="fr-FR" sz="2400" dirty="0" err="1"/>
              <a:t>picture</a:t>
            </a:r>
            <a:r>
              <a:rPr lang="fr-FR" sz="2400" dirty="0"/>
              <a:t>)</a:t>
            </a:r>
          </a:p>
          <a:p>
            <a:pPr marL="457200" lvl="1" indent="0">
              <a:lnSpc>
                <a:spcPct val="100000"/>
              </a:lnSpc>
              <a:spcBef>
                <a:spcPts val="0"/>
              </a:spcBef>
              <a:spcAft>
                <a:spcPts val="1800"/>
              </a:spcAft>
              <a:buNone/>
            </a:pPr>
            <a:r>
              <a:rPr lang="fr-FR" sz="2000" dirty="0"/>
              <a:t>➡️ </a:t>
            </a:r>
            <a:r>
              <a:rPr lang="en-US" sz="2000" b="1" dirty="0"/>
              <a:t>Inform your reader</a:t>
            </a:r>
            <a:r>
              <a:rPr lang="en-US" sz="2000" dirty="0"/>
              <a:t> </a:t>
            </a:r>
            <a:r>
              <a:rPr lang="en-US" sz="2000" b="1" dirty="0"/>
              <a:t>along</a:t>
            </a:r>
            <a:r>
              <a:rPr lang="en-US" sz="2000" dirty="0"/>
              <a:t> </a:t>
            </a:r>
            <a:r>
              <a:rPr lang="fr-FR" sz="2000" dirty="0"/>
              <a:t>(</a:t>
            </a:r>
            <a:r>
              <a:rPr lang="fr-FR" sz="2000" dirty="0" err="1"/>
              <a:t>redaction</a:t>
            </a:r>
            <a:r>
              <a:rPr lang="fr-FR" sz="2000" dirty="0"/>
              <a:t>, </a:t>
            </a:r>
            <a:r>
              <a:rPr lang="fr-FR" sz="2000" dirty="0" err="1"/>
              <a:t>footnote</a:t>
            </a:r>
            <a:r>
              <a:rPr lang="fr-FR" sz="2000" dirty="0"/>
              <a:t>, </a:t>
            </a:r>
            <a:r>
              <a:rPr lang="fr-FR" sz="2000" dirty="0" err="1"/>
              <a:t>legend</a:t>
            </a:r>
            <a:r>
              <a:rPr lang="fr-FR" sz="2000" dirty="0"/>
              <a:t>)</a:t>
            </a:r>
          </a:p>
          <a:p>
            <a:pPr marL="457200" lvl="1" indent="0">
              <a:lnSpc>
                <a:spcPct val="100000"/>
              </a:lnSpc>
              <a:spcBef>
                <a:spcPts val="0"/>
              </a:spcBef>
              <a:spcAft>
                <a:spcPts val="1800"/>
              </a:spcAft>
              <a:buNone/>
            </a:pPr>
            <a:r>
              <a:rPr lang="fr-FR" sz="2000" dirty="0"/>
              <a:t>➡️ </a:t>
            </a:r>
            <a:r>
              <a:rPr lang="fr-FR" sz="2000" b="1" dirty="0" err="1"/>
              <a:t>Add</a:t>
            </a:r>
            <a:r>
              <a:rPr lang="fr-FR" sz="2000" b="1" dirty="0"/>
              <a:t> </a:t>
            </a:r>
            <a:r>
              <a:rPr lang="fr-FR" sz="2000" b="1" dirty="0" err="1"/>
              <a:t>it</a:t>
            </a:r>
            <a:r>
              <a:rPr lang="fr-FR" sz="2000" b="1" dirty="0"/>
              <a:t> to the </a:t>
            </a:r>
            <a:r>
              <a:rPr lang="fr-FR" sz="2000" b="1" dirty="0" err="1"/>
              <a:t>bibliography</a:t>
            </a:r>
            <a:r>
              <a:rPr lang="fr-FR" sz="2000" dirty="0"/>
              <a:t>/illustration index</a:t>
            </a:r>
            <a:endParaRPr lang="fr-FR" sz="2000" dirty="0">
              <a:effectLst/>
            </a:endParaRPr>
          </a:p>
          <a:p>
            <a:pPr>
              <a:lnSpc>
                <a:spcPct val="100000"/>
              </a:lnSpc>
              <a:spcBef>
                <a:spcPts val="0"/>
              </a:spcBef>
              <a:spcAft>
                <a:spcPts val="1800"/>
              </a:spcAft>
            </a:pPr>
            <a:r>
              <a:rPr lang="en-US" sz="2400" b="1" dirty="0"/>
              <a:t>A general use</a:t>
            </a:r>
            <a:r>
              <a:rPr lang="en-US" sz="2400" dirty="0"/>
              <a:t> (e.g. writing aid)</a:t>
            </a:r>
          </a:p>
          <a:p>
            <a:pPr marL="457200" lvl="1" indent="0">
              <a:lnSpc>
                <a:spcPct val="100000"/>
              </a:lnSpc>
              <a:spcBef>
                <a:spcPts val="0"/>
              </a:spcBef>
              <a:spcAft>
                <a:spcPts val="1800"/>
              </a:spcAft>
              <a:buNone/>
            </a:pPr>
            <a:r>
              <a:rPr lang="fr-FR" sz="2000" dirty="0"/>
              <a:t>➡️ in the </a:t>
            </a:r>
            <a:r>
              <a:rPr lang="fr-FR" sz="2000" b="1" dirty="0" err="1"/>
              <a:t>methodology</a:t>
            </a:r>
            <a:r>
              <a:rPr lang="fr-FR" sz="2000" b="1" dirty="0"/>
              <a:t> part </a:t>
            </a:r>
            <a:r>
              <a:rPr lang="fr-FR" sz="2000" dirty="0"/>
              <a:t>of </a:t>
            </a:r>
            <a:r>
              <a:rPr lang="fr-FR" sz="2000" dirty="0" err="1"/>
              <a:t>your</a:t>
            </a:r>
            <a:r>
              <a:rPr lang="fr-FR" sz="2000" dirty="0"/>
              <a:t> introduction</a:t>
            </a:r>
          </a:p>
        </p:txBody>
      </p:sp>
      <p:sp>
        <p:nvSpPr>
          <p:cNvPr id="3" name="Espace réservé de la date 2"/>
          <p:cNvSpPr>
            <a:spLocks noGrp="1"/>
          </p:cNvSpPr>
          <p:nvPr>
            <p:ph type="dt" sz="half" idx="10"/>
          </p:nvPr>
        </p:nvSpPr>
        <p:spPr bwMode="auto"/>
        <p:txBody>
          <a:bodyPr/>
          <a:lstStyle/>
          <a:p>
            <a:pPr>
              <a:defRPr/>
            </a:pPr>
            <a:r>
              <a:rPr lang="fr-FR"/>
              <a:t>2026 - january</a:t>
            </a:r>
            <a:endParaRPr lang="fr-FR" dirty="0"/>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BC22E6B5-8BBE-435A-847C-FFFBCB650B35}" type="slidenum">
              <a:rPr lang="fr-FR"/>
              <a:t>28</a:t>
            </a:fld>
            <a:endParaRPr lang="fr-FR"/>
          </a:p>
        </p:txBody>
      </p:sp>
      <p:sp>
        <p:nvSpPr>
          <p:cNvPr id="12" name="Espace réservé du contenu 5">
            <a:extLst>
              <a:ext uri="{FF2B5EF4-FFF2-40B4-BE49-F238E27FC236}">
                <a16:creationId xmlns:a16="http://schemas.microsoft.com/office/drawing/2014/main" id="{CB8D6AEC-40F3-47FC-81B5-2483FFA86FA0}"/>
              </a:ext>
            </a:extLst>
          </p:cNvPr>
          <p:cNvSpPr txBox="1">
            <a:spLocks/>
          </p:cNvSpPr>
          <p:nvPr/>
        </p:nvSpPr>
        <p:spPr bwMode="auto">
          <a:xfrm>
            <a:off x="6136343" y="1489925"/>
            <a:ext cx="5554982" cy="4745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b="1" dirty="0"/>
              <a:t>What </a:t>
            </a:r>
            <a:r>
              <a:rPr lang="en-US" dirty="0"/>
              <a:t>to report? Few guidelines…</a:t>
            </a:r>
          </a:p>
          <a:p>
            <a:pPr>
              <a:lnSpc>
                <a:spcPct val="100000"/>
              </a:lnSpc>
              <a:spcBef>
                <a:spcPts val="0"/>
              </a:spcBef>
              <a:spcAft>
                <a:spcPts val="1800"/>
              </a:spcAft>
            </a:pPr>
            <a:r>
              <a:rPr lang="en-US" sz="2400" dirty="0"/>
              <a:t>Author/creator of </a:t>
            </a:r>
            <a:r>
              <a:rPr lang="en-US" sz="2400" b="1" dirty="0"/>
              <a:t>the AI model</a:t>
            </a:r>
            <a:r>
              <a:rPr lang="en-US" sz="2400" dirty="0"/>
              <a:t>, </a:t>
            </a:r>
            <a:r>
              <a:rPr lang="en-US" sz="2400" b="1" dirty="0"/>
              <a:t>version</a:t>
            </a:r>
          </a:p>
          <a:p>
            <a:pPr marL="457200" lvl="1" indent="0">
              <a:lnSpc>
                <a:spcPct val="100000"/>
              </a:lnSpc>
              <a:spcBef>
                <a:spcPts val="0"/>
              </a:spcBef>
              <a:spcAft>
                <a:spcPts val="1800"/>
              </a:spcAft>
              <a:buNone/>
            </a:pPr>
            <a:r>
              <a:rPr lang="fr-FR" sz="2000" dirty="0"/>
              <a:t>➡️ </a:t>
            </a:r>
            <a:r>
              <a:rPr lang="en-US" sz="2000" dirty="0"/>
              <a:t>Le chat (Mistral Small) by Mistral AI.</a:t>
            </a:r>
            <a:endParaRPr lang="fr-FR" sz="2000" dirty="0"/>
          </a:p>
          <a:p>
            <a:pPr>
              <a:lnSpc>
                <a:spcPct val="100000"/>
              </a:lnSpc>
              <a:spcBef>
                <a:spcPts val="0"/>
              </a:spcBef>
              <a:spcAft>
                <a:spcPts val="1800"/>
              </a:spcAft>
            </a:pPr>
            <a:r>
              <a:rPr lang="en-US" sz="2400" dirty="0"/>
              <a:t>Author of the </a:t>
            </a:r>
            <a:r>
              <a:rPr lang="en-US" sz="2400" b="1" dirty="0"/>
              <a:t>prompt and/or the query </a:t>
            </a:r>
          </a:p>
          <a:p>
            <a:pPr marL="457200" lvl="1" indent="0">
              <a:lnSpc>
                <a:spcPct val="100000"/>
              </a:lnSpc>
              <a:spcBef>
                <a:spcPts val="0"/>
              </a:spcBef>
              <a:spcAft>
                <a:spcPts val="1800"/>
              </a:spcAft>
              <a:buNone/>
            </a:pPr>
            <a:r>
              <a:rPr lang="fr-FR" sz="2000" dirty="0"/>
              <a:t>➡️ If not </a:t>
            </a:r>
            <a:r>
              <a:rPr lang="fr-FR" sz="2000" dirty="0" err="1"/>
              <a:t>yourself</a:t>
            </a:r>
            <a:r>
              <a:rPr lang="fr-FR" sz="2000" dirty="0"/>
              <a:t> (</a:t>
            </a:r>
            <a:r>
              <a:rPr lang="fr-FR" sz="2000" dirty="0" err="1"/>
              <a:t>reuse</a:t>
            </a:r>
            <a:r>
              <a:rPr lang="fr-FR" sz="2000" dirty="0"/>
              <a:t> a prompt, a </a:t>
            </a:r>
            <a:r>
              <a:rPr lang="fr-FR" sz="2000" dirty="0" err="1"/>
              <a:t>picture</a:t>
            </a:r>
            <a:r>
              <a:rPr lang="fr-FR" sz="2000" dirty="0"/>
              <a:t>)</a:t>
            </a:r>
            <a:endParaRPr lang="en-US" sz="2000" dirty="0"/>
          </a:p>
          <a:p>
            <a:pPr>
              <a:lnSpc>
                <a:spcPct val="100000"/>
              </a:lnSpc>
              <a:spcBef>
                <a:spcPts val="0"/>
              </a:spcBef>
              <a:spcAft>
                <a:spcPts val="1800"/>
              </a:spcAft>
            </a:pPr>
            <a:r>
              <a:rPr lang="en-US" sz="2400" dirty="0"/>
              <a:t>The </a:t>
            </a:r>
            <a:r>
              <a:rPr lang="en-US" sz="2400" b="1" dirty="0"/>
              <a:t>prompt</a:t>
            </a:r>
            <a:r>
              <a:rPr lang="en-US" sz="2400" dirty="0"/>
              <a:t> /type of command </a:t>
            </a:r>
            <a:r>
              <a:rPr lang="en-US" sz="2400" b="1" dirty="0"/>
              <a:t>used</a:t>
            </a:r>
          </a:p>
          <a:p>
            <a:pPr>
              <a:lnSpc>
                <a:spcPct val="100000"/>
              </a:lnSpc>
              <a:spcBef>
                <a:spcPts val="0"/>
              </a:spcBef>
              <a:spcAft>
                <a:spcPts val="1800"/>
              </a:spcAft>
            </a:pPr>
            <a:r>
              <a:rPr lang="en-US" sz="2400" dirty="0"/>
              <a:t>The generation </a:t>
            </a:r>
            <a:r>
              <a:rPr lang="en-US" sz="2400" b="1" dirty="0"/>
              <a:t>date</a:t>
            </a:r>
          </a:p>
        </p:txBody>
      </p:sp>
    </p:spTree>
    <p:extLst>
      <p:ext uri="{BB962C8B-B14F-4D97-AF65-F5344CB8AC3E}">
        <p14:creationId xmlns:p14="http://schemas.microsoft.com/office/powerpoint/2010/main" val="913534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en-US" dirty="0"/>
              <a:t>How to Report an AI : e.g.</a:t>
            </a:r>
            <a:endParaRPr dirty="0"/>
          </a:p>
        </p:txBody>
      </p:sp>
      <p:sp>
        <p:nvSpPr>
          <p:cNvPr id="3" name="Espace réservé de la date 2"/>
          <p:cNvSpPr>
            <a:spLocks noGrp="1"/>
          </p:cNvSpPr>
          <p:nvPr>
            <p:ph type="dt" sz="half" idx="10"/>
          </p:nvPr>
        </p:nvSpPr>
        <p:spPr bwMode="auto"/>
        <p:txBody>
          <a:bodyPr/>
          <a:lstStyle/>
          <a:p>
            <a:pPr>
              <a:defRPr/>
            </a:pPr>
            <a:r>
              <a:rPr lang="fr-FR"/>
              <a:t>2026 - january</a:t>
            </a:r>
            <a:endParaRPr lang="fr-FR" dirty="0"/>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BC22E6B5-8BBE-435A-847C-FFFBCB650B35}" type="slidenum">
              <a:rPr lang="fr-FR"/>
              <a:t>29</a:t>
            </a:fld>
            <a:endParaRPr lang="fr-FR" dirty="0"/>
          </a:p>
        </p:txBody>
      </p:sp>
      <p:pic>
        <p:nvPicPr>
          <p:cNvPr id="8" name="Image 7">
            <a:extLst>
              <a:ext uri="{FF2B5EF4-FFF2-40B4-BE49-F238E27FC236}">
                <a16:creationId xmlns:a16="http://schemas.microsoft.com/office/drawing/2014/main" id="{D054C441-E7DF-448A-BC2F-EBC5B117F0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39" b="20413"/>
          <a:stretch/>
        </p:blipFill>
        <p:spPr>
          <a:xfrm>
            <a:off x="677855" y="1572354"/>
            <a:ext cx="3338972" cy="2565941"/>
          </a:xfrm>
          <a:prstGeom prst="rect">
            <a:avLst/>
          </a:prstGeom>
        </p:spPr>
      </p:pic>
      <p:sp>
        <p:nvSpPr>
          <p:cNvPr id="9" name="ZoneTexte 8">
            <a:extLst>
              <a:ext uri="{FF2B5EF4-FFF2-40B4-BE49-F238E27FC236}">
                <a16:creationId xmlns:a16="http://schemas.microsoft.com/office/drawing/2014/main" id="{885CFD31-0FEE-4820-9B43-6E94EDAB4546}"/>
              </a:ext>
            </a:extLst>
          </p:cNvPr>
          <p:cNvSpPr txBox="1"/>
          <p:nvPr/>
        </p:nvSpPr>
        <p:spPr>
          <a:xfrm>
            <a:off x="4265729" y="1486746"/>
            <a:ext cx="7613909" cy="4093428"/>
          </a:xfrm>
          <a:prstGeom prst="rect">
            <a:avLst/>
          </a:prstGeom>
          <a:noFill/>
        </p:spPr>
        <p:txBody>
          <a:bodyPr wrap="square" rtlCol="0">
            <a:spAutoFit/>
          </a:bodyPr>
          <a:lstStyle/>
          <a:p>
            <a:pPr marL="0" indent="0">
              <a:buNone/>
            </a:pPr>
            <a:r>
              <a:rPr lang="en-US" sz="2000" dirty="0">
                <a:effectLst/>
              </a:rPr>
              <a:t>This thesis was produced </a:t>
            </a:r>
            <a:r>
              <a:rPr lang="en-US" sz="2000" b="1" dirty="0">
                <a:effectLst/>
              </a:rPr>
              <a:t>with drafting support from  </a:t>
            </a:r>
            <a:r>
              <a:rPr lang="fr-FR" sz="2000" b="1" dirty="0"/>
              <a:t>Microsoft 365 </a:t>
            </a:r>
            <a:r>
              <a:rPr lang="fr-FR" sz="2000" b="1" dirty="0" err="1"/>
              <a:t>Copilot</a:t>
            </a:r>
            <a:r>
              <a:rPr lang="en-US" sz="2000" dirty="0">
                <a:effectLst/>
              </a:rPr>
              <a:t>. Copilot was used </a:t>
            </a:r>
            <a:r>
              <a:rPr lang="en-US" sz="2000" b="1" dirty="0">
                <a:effectLst/>
              </a:rPr>
              <a:t>during my redaction, on extracts, to</a:t>
            </a:r>
            <a:r>
              <a:rPr lang="en-US" sz="2000" dirty="0">
                <a:effectLst/>
              </a:rPr>
              <a:t> avoid repetition, suggest reformulations, smoothen transitions. Also on the </a:t>
            </a:r>
            <a:r>
              <a:rPr lang="en-US" sz="2000" b="1" dirty="0">
                <a:effectLst/>
              </a:rPr>
              <a:t>globality of my redaction</a:t>
            </a:r>
            <a:r>
              <a:rPr lang="en-US" sz="2000" dirty="0">
                <a:effectLst/>
              </a:rPr>
              <a:t> to </a:t>
            </a:r>
            <a:r>
              <a:rPr lang="en-US" sz="2000" b="1" dirty="0">
                <a:effectLst/>
              </a:rPr>
              <a:t>check orthographic and grammatical errors.</a:t>
            </a:r>
          </a:p>
          <a:p>
            <a:pPr marL="0" indent="0">
              <a:buNone/>
            </a:pPr>
            <a:endParaRPr lang="en-US" sz="2000" dirty="0"/>
          </a:p>
          <a:p>
            <a:r>
              <a:rPr lang="fr-FR" sz="2000" dirty="0">
                <a:ln w="0"/>
              </a:rPr>
              <a:t>« </a:t>
            </a:r>
            <a:r>
              <a:rPr lang="en-US" sz="2000" b="1" dirty="0"/>
              <a:t>I acknowledge the use of </a:t>
            </a:r>
            <a:r>
              <a:rPr lang="en-US" sz="2000" b="1" dirty="0" err="1"/>
              <a:t>ChatGPT</a:t>
            </a:r>
            <a:r>
              <a:rPr lang="en-US" sz="2000" b="1" dirty="0"/>
              <a:t> </a:t>
            </a:r>
            <a:r>
              <a:rPr lang="en-US" sz="2000" dirty="0"/>
              <a:t>(</a:t>
            </a:r>
            <a:r>
              <a:rPr lang="en-US" sz="2000" dirty="0">
                <a:hlinkClick r:id="rId4"/>
              </a:rPr>
              <a:t>https://chat.openai.com/</a:t>
            </a:r>
            <a:r>
              <a:rPr lang="en-US" sz="2000" dirty="0"/>
              <a:t>) to </a:t>
            </a:r>
            <a:r>
              <a:rPr lang="en-US" sz="2000" b="1" dirty="0"/>
              <a:t>provide a background summary </a:t>
            </a:r>
            <a:r>
              <a:rPr lang="en-US" sz="2000" dirty="0"/>
              <a:t>of the essay topic that I used to inform my basic level of understanding. I also generated a </a:t>
            </a:r>
            <a:r>
              <a:rPr lang="en-US" sz="2000" b="1" dirty="0"/>
              <a:t>list of synonyms </a:t>
            </a:r>
            <a:r>
              <a:rPr lang="en-US" sz="2000" dirty="0"/>
              <a:t>to help me </a:t>
            </a:r>
            <a:r>
              <a:rPr lang="en-US" sz="2000" b="1" dirty="0"/>
              <a:t>expand my search </a:t>
            </a:r>
            <a:r>
              <a:rPr lang="en-US" sz="2000" dirty="0"/>
              <a:t>and suggest some key articles on the topic, which were searched for in Library Search. </a:t>
            </a:r>
            <a:r>
              <a:rPr lang="fr-FR" sz="2000" dirty="0">
                <a:ln w="0"/>
              </a:rPr>
              <a:t>»</a:t>
            </a:r>
            <a:r>
              <a:rPr lang="fr-FR" sz="2000" baseline="30000" dirty="0">
                <a:ln w="0"/>
              </a:rPr>
              <a:t>1</a:t>
            </a:r>
            <a:endParaRPr lang="en-US" sz="2000" dirty="0"/>
          </a:p>
          <a:p>
            <a:pPr marL="0" indent="0">
              <a:buNone/>
            </a:pPr>
            <a:endParaRPr lang="en-US" sz="2000" dirty="0"/>
          </a:p>
          <a:p>
            <a:pPr marL="0" indent="0">
              <a:buNone/>
            </a:pPr>
            <a:r>
              <a:rPr lang="en-US" sz="2000" dirty="0"/>
              <a:t>A comprehensive list of all the used prompts can be found in the annex.</a:t>
            </a:r>
            <a:endParaRPr lang="fr-FR" sz="2000" dirty="0"/>
          </a:p>
        </p:txBody>
      </p:sp>
      <p:sp>
        <p:nvSpPr>
          <p:cNvPr id="13" name="ZoneTexte 12">
            <a:extLst>
              <a:ext uri="{FF2B5EF4-FFF2-40B4-BE49-F238E27FC236}">
                <a16:creationId xmlns:a16="http://schemas.microsoft.com/office/drawing/2014/main" id="{F9B82725-733D-40C9-B008-078506905B31}"/>
              </a:ext>
            </a:extLst>
          </p:cNvPr>
          <p:cNvSpPr txBox="1"/>
          <p:nvPr/>
        </p:nvSpPr>
        <p:spPr bwMode="auto">
          <a:xfrm>
            <a:off x="677855" y="4299024"/>
            <a:ext cx="3338972" cy="1938992"/>
          </a:xfrm>
          <a:prstGeom prst="rect">
            <a:avLst/>
          </a:prstGeom>
          <a:noFill/>
        </p:spPr>
        <p:txBody>
          <a:bodyPr wrap="square" rtlCol="0">
            <a:spAutoFit/>
          </a:bodyPr>
          <a:lstStyle/>
          <a:p>
            <a:pPr marL="0" indent="0">
              <a:buNone/>
            </a:pPr>
            <a:r>
              <a:rPr lang="fr-FR" sz="2000" dirty="0" err="1"/>
              <a:t>Midjourney</a:t>
            </a:r>
            <a:r>
              <a:rPr lang="fr-FR" sz="2000" dirty="0"/>
              <a:t> V5’s </a:t>
            </a:r>
            <a:r>
              <a:rPr lang="fr-FR" sz="2000" dirty="0" err="1"/>
              <a:t>response</a:t>
            </a:r>
            <a:r>
              <a:rPr lang="fr-FR" sz="2000" dirty="0"/>
              <a:t> to Eliot Higgins ’s prompt «</a:t>
            </a:r>
            <a:r>
              <a:rPr lang="en-US" sz="2000" dirty="0"/>
              <a:t>Making pictures of Trump getting arrested while waiting for Trump's arrest.</a:t>
            </a:r>
            <a:r>
              <a:rPr lang="fr-FR" sz="2000" dirty="0"/>
              <a:t>», </a:t>
            </a:r>
            <a:r>
              <a:rPr lang="fr-FR" sz="2000" dirty="0" err="1"/>
              <a:t>Midjourney</a:t>
            </a:r>
            <a:r>
              <a:rPr lang="fr-FR" sz="2000" dirty="0"/>
              <a:t>, 20 mars 2023</a:t>
            </a:r>
          </a:p>
        </p:txBody>
      </p:sp>
      <p:sp>
        <p:nvSpPr>
          <p:cNvPr id="14" name="ZoneTexte 13">
            <a:extLst>
              <a:ext uri="{FF2B5EF4-FFF2-40B4-BE49-F238E27FC236}">
                <a16:creationId xmlns:a16="http://schemas.microsoft.com/office/drawing/2014/main" id="{FF66507F-95C2-43B2-95F4-98EE97364DFC}"/>
              </a:ext>
            </a:extLst>
          </p:cNvPr>
          <p:cNvSpPr txBox="1"/>
          <p:nvPr/>
        </p:nvSpPr>
        <p:spPr bwMode="auto">
          <a:xfrm>
            <a:off x="4215722" y="5710019"/>
            <a:ext cx="7613909" cy="646331"/>
          </a:xfrm>
          <a:prstGeom prst="rect">
            <a:avLst/>
          </a:prstGeom>
          <a:noFill/>
        </p:spPr>
        <p:txBody>
          <a:bodyPr wrap="square" rtlCol="0">
            <a:spAutoFit/>
          </a:bodyPr>
          <a:lstStyle/>
          <a:p>
            <a:pPr marL="0" indent="0">
              <a:buNone/>
            </a:pPr>
            <a:r>
              <a:rPr lang="en-US" baseline="30000" dirty="0"/>
              <a:t>1</a:t>
            </a:r>
            <a:r>
              <a:rPr lang="en-US" dirty="0"/>
              <a:t>  </a:t>
            </a:r>
            <a:r>
              <a:rPr lang="en-US" dirty="0">
                <a:hlinkClick r:id="rId5"/>
              </a:rPr>
              <a:t>https://www.ncl.ac.uk/academic-skills-kit/good-academic-practice/artificial-intelligence/acknowledging/</a:t>
            </a:r>
            <a:r>
              <a:rPr lang="en-US" dirty="0"/>
              <a:t> </a:t>
            </a:r>
            <a:endParaRPr lang="fr-FR" dirty="0"/>
          </a:p>
        </p:txBody>
      </p:sp>
    </p:spTree>
    <p:extLst>
      <p:ext uri="{BB962C8B-B14F-4D97-AF65-F5344CB8AC3E}">
        <p14:creationId xmlns:p14="http://schemas.microsoft.com/office/powerpoint/2010/main" val="246605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1089803" y="761999"/>
            <a:ext cx="10134601" cy="5472561"/>
          </a:xfrm>
          <a:prstGeom prst="rect">
            <a:avLst/>
          </a:prstGeom>
        </p:spPr>
      </p:pic>
      <p:sp>
        <p:nvSpPr>
          <p:cNvPr id="2" name="Titre 1"/>
          <p:cNvSpPr>
            <a:spLocks noGrp="1"/>
          </p:cNvSpPr>
          <p:nvPr>
            <p:ph type="title"/>
          </p:nvPr>
        </p:nvSpPr>
        <p:spPr bwMode="auto">
          <a:xfrm>
            <a:off x="3289788" y="2778369"/>
            <a:ext cx="5612423" cy="1301261"/>
          </a:xfrm>
          <a:solidFill>
            <a:srgbClr val="FFFFFF">
              <a:alpha val="69804"/>
            </a:srgbClr>
          </a:solidFill>
        </p:spPr>
        <p:txBody>
          <a:bodyPr>
            <a:normAutofit/>
          </a:bodyPr>
          <a:lstStyle/>
          <a:p>
            <a:pPr algn="ctr">
              <a:defRPr/>
            </a:pPr>
            <a:r>
              <a:rPr lang="fr-FR" sz="7200" spc="300" dirty="0" err="1">
                <a:latin typeface="+mn-lt"/>
              </a:rPr>
              <a:t>Icebreaker</a:t>
            </a:r>
            <a:endParaRPr sz="7200" spc="300" dirty="0">
              <a:latin typeface="+mn-lt"/>
            </a:endParaRP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3</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Tree>
    <p:extLst>
      <p:ext uri="{BB962C8B-B14F-4D97-AF65-F5344CB8AC3E}">
        <p14:creationId xmlns:p14="http://schemas.microsoft.com/office/powerpoint/2010/main" val="1945359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Titre 16">
            <a:extLst>
              <a:ext uri="{FF2B5EF4-FFF2-40B4-BE49-F238E27FC236}">
                <a16:creationId xmlns:a16="http://schemas.microsoft.com/office/drawing/2014/main" id="{14B7C524-1FB1-4B93-8748-FC4120B5A86C}"/>
              </a:ext>
            </a:extLst>
          </p:cNvPr>
          <p:cNvSpPr>
            <a:spLocks noGrp="1"/>
          </p:cNvSpPr>
          <p:nvPr>
            <p:ph type="title"/>
          </p:nvPr>
        </p:nvSpPr>
        <p:spPr/>
        <p:txBody>
          <a:bodyPr>
            <a:normAutofit/>
          </a:bodyPr>
          <a:lstStyle/>
          <a:p>
            <a:r>
              <a:rPr lang="fr-FR" dirty="0"/>
              <a:t>APA standard </a:t>
            </a:r>
            <a:br>
              <a:rPr lang="fr-FR" dirty="0"/>
            </a:br>
            <a:r>
              <a:rPr lang="fr-FR" sz="2000" dirty="0"/>
              <a:t>Article </a:t>
            </a:r>
            <a:r>
              <a:rPr lang="fr-FR" sz="2000" dirty="0" err="1"/>
              <a:t>from</a:t>
            </a:r>
            <a:r>
              <a:rPr lang="fr-FR" sz="2000" dirty="0"/>
              <a:t> </a:t>
            </a:r>
            <a:r>
              <a:rPr lang="fr-FR" sz="2000" dirty="0">
                <a:hlinkClick r:id="rId3"/>
              </a:rPr>
              <a:t>https://apastyle.apa.org/blog/how-to-cite-chatgpt</a:t>
            </a:r>
            <a:endParaRPr lang="fr-FR" sz="2700" dirty="0"/>
          </a:p>
        </p:txBody>
      </p:sp>
      <p:sp>
        <p:nvSpPr>
          <p:cNvPr id="11" name="Espace réservé du contenu 10">
            <a:extLst>
              <a:ext uri="{FF2B5EF4-FFF2-40B4-BE49-F238E27FC236}">
                <a16:creationId xmlns:a16="http://schemas.microsoft.com/office/drawing/2014/main" id="{D80C88E8-7DE5-4B15-964D-F944D6F7F33F}"/>
              </a:ext>
            </a:extLst>
          </p:cNvPr>
          <p:cNvSpPr>
            <a:spLocks noGrp="1"/>
          </p:cNvSpPr>
          <p:nvPr>
            <p:ph sz="half" idx="1"/>
          </p:nvPr>
        </p:nvSpPr>
        <p:spPr>
          <a:xfrm>
            <a:off x="370197" y="1597025"/>
            <a:ext cx="8012723" cy="4895850"/>
          </a:xfrm>
        </p:spPr>
        <p:txBody>
          <a:bodyPr anchor="ctr">
            <a:normAutofit lnSpcReduction="10000"/>
          </a:bodyPr>
          <a:lstStyle/>
          <a:p>
            <a:pPr marL="0" indent="0">
              <a:buNone/>
            </a:pPr>
            <a:r>
              <a:rPr lang="en-US" b="1" dirty="0"/>
              <a:t>Quote in text </a:t>
            </a:r>
          </a:p>
          <a:p>
            <a:pPr marL="0" indent="0">
              <a:buFont typeface="Arial" panose="020B0604020202020204" pitchFamily="34" charset="0"/>
              <a:buNone/>
            </a:pPr>
            <a:r>
              <a:rPr lang="en-US" sz="2400" b="1" dirty="0"/>
              <a:t>Parentheses : </a:t>
            </a:r>
            <a:r>
              <a:rPr lang="en-US" sz="2400" dirty="0"/>
              <a:t>(Author/creator of the AI model, year of version used) </a:t>
            </a:r>
            <a:r>
              <a:rPr lang="fr-FR" sz="2400" dirty="0">
                <a:solidFill>
                  <a:srgbClr val="7030A0"/>
                </a:solidFill>
              </a:rPr>
              <a:t>e.g. (</a:t>
            </a:r>
            <a:r>
              <a:rPr lang="fr-FR" sz="2400" dirty="0" err="1">
                <a:solidFill>
                  <a:srgbClr val="7030A0"/>
                </a:solidFill>
              </a:rPr>
              <a:t>OpenAI</a:t>
            </a:r>
            <a:r>
              <a:rPr lang="fr-FR" sz="2400" dirty="0">
                <a:solidFill>
                  <a:srgbClr val="7030A0"/>
                </a:solidFill>
              </a:rPr>
              <a:t>, 2024) </a:t>
            </a:r>
            <a:endParaRPr lang="en-US" sz="2400" dirty="0">
              <a:solidFill>
                <a:srgbClr val="7030A0"/>
              </a:solidFill>
            </a:endParaRPr>
          </a:p>
          <a:p>
            <a:pPr marL="0" indent="0">
              <a:buNone/>
            </a:pPr>
            <a:r>
              <a:rPr lang="fr-FR" sz="2400" b="1" dirty="0"/>
              <a:t>Narrative : </a:t>
            </a:r>
            <a:r>
              <a:rPr lang="fr-FR" sz="2400" dirty="0" err="1"/>
              <a:t>Author</a:t>
            </a:r>
            <a:r>
              <a:rPr lang="fr-FR" sz="2400" dirty="0"/>
              <a:t>/ Creator</a:t>
            </a:r>
            <a:r>
              <a:rPr lang="en-US" sz="2400" dirty="0"/>
              <a:t> of the AI model</a:t>
            </a:r>
            <a:r>
              <a:rPr lang="fr-FR" sz="2400" dirty="0"/>
              <a:t> (</a:t>
            </a:r>
            <a:r>
              <a:rPr lang="fr-FR" sz="2400" dirty="0" err="1"/>
              <a:t>Year</a:t>
            </a:r>
            <a:r>
              <a:rPr lang="fr-FR" sz="2400" dirty="0"/>
              <a:t>) </a:t>
            </a:r>
            <a:r>
              <a:rPr lang="fr-FR" sz="2400" dirty="0">
                <a:solidFill>
                  <a:srgbClr val="7030A0"/>
                </a:solidFill>
              </a:rPr>
              <a:t>e.g. </a:t>
            </a:r>
            <a:r>
              <a:rPr lang="fr-FR" sz="2400" dirty="0" err="1">
                <a:solidFill>
                  <a:srgbClr val="7030A0"/>
                </a:solidFill>
              </a:rPr>
              <a:t>OpenAI</a:t>
            </a:r>
            <a:r>
              <a:rPr lang="fr-FR" sz="2400" dirty="0">
                <a:solidFill>
                  <a:srgbClr val="7030A0"/>
                </a:solidFill>
              </a:rPr>
              <a:t> (2024)</a:t>
            </a:r>
          </a:p>
          <a:p>
            <a:pPr marL="0" indent="0">
              <a:buNone/>
            </a:pPr>
            <a:endParaRPr lang="fr-FR" sz="1200" b="1" dirty="0"/>
          </a:p>
          <a:p>
            <a:pPr marL="0" indent="0">
              <a:buNone/>
            </a:pPr>
            <a:r>
              <a:rPr lang="fr-FR" b="1" dirty="0"/>
              <a:t>In the final </a:t>
            </a:r>
            <a:r>
              <a:rPr lang="fr-FR" b="1" dirty="0" err="1"/>
              <a:t>bibliography</a:t>
            </a:r>
            <a:r>
              <a:rPr lang="fr-FR" b="1" dirty="0"/>
              <a:t>:</a:t>
            </a:r>
          </a:p>
          <a:p>
            <a:pPr marL="0" indent="0">
              <a:buNone/>
            </a:pPr>
            <a:r>
              <a:rPr lang="en-US" sz="2400" dirty="0"/>
              <a:t>Author/creator of the AI model. (Date). </a:t>
            </a:r>
            <a:r>
              <a:rPr lang="en-US" sz="2400" i="1" dirty="0" err="1"/>
              <a:t>Tchat</a:t>
            </a:r>
            <a:r>
              <a:rPr lang="en-US" sz="2400" i="1" dirty="0"/>
              <a:t> title </a:t>
            </a:r>
            <a:r>
              <a:rPr lang="en-US" sz="2400" dirty="0"/>
              <a:t>[Model Type or Description]. Name of the Model. URL</a:t>
            </a:r>
          </a:p>
          <a:p>
            <a:pPr marL="0" indent="0">
              <a:buNone/>
            </a:pPr>
            <a:r>
              <a:rPr lang="en-US" sz="2400" dirty="0">
                <a:solidFill>
                  <a:srgbClr val="7030A0"/>
                </a:solidFill>
              </a:rPr>
              <a:t>e.g. </a:t>
            </a:r>
            <a:r>
              <a:rPr lang="en-US" sz="2400" dirty="0">
                <a:solidFill>
                  <a:srgbClr val="7030A0"/>
                </a:solidFill>
                <a:effectLst/>
              </a:rPr>
              <a:t>Open AI. (2025, </a:t>
            </a:r>
            <a:r>
              <a:rPr lang="en-US" sz="2400" dirty="0" err="1">
                <a:solidFill>
                  <a:srgbClr val="7030A0"/>
                </a:solidFill>
                <a:effectLst/>
              </a:rPr>
              <a:t>août</a:t>
            </a:r>
            <a:r>
              <a:rPr lang="en-US" sz="2400" dirty="0">
                <a:solidFill>
                  <a:srgbClr val="7030A0"/>
                </a:solidFill>
                <a:effectLst/>
              </a:rPr>
              <a:t> 21). </a:t>
            </a:r>
            <a:r>
              <a:rPr lang="en-US" sz="2400" i="1" dirty="0">
                <a:solidFill>
                  <a:srgbClr val="7030A0"/>
                </a:solidFill>
                <a:effectLst/>
              </a:rPr>
              <a:t>High school grammar concepts</a:t>
            </a:r>
            <a:r>
              <a:rPr lang="en-US" sz="2400" dirty="0">
                <a:solidFill>
                  <a:srgbClr val="7030A0"/>
                </a:solidFill>
                <a:effectLst/>
              </a:rPr>
              <a:t>. [Generative AI chat], </a:t>
            </a:r>
            <a:r>
              <a:rPr lang="en-US" sz="2400" dirty="0" err="1">
                <a:solidFill>
                  <a:srgbClr val="7030A0"/>
                </a:solidFill>
                <a:effectLst/>
              </a:rPr>
              <a:t>ChatGPT</a:t>
            </a:r>
            <a:r>
              <a:rPr lang="en-US" sz="2400" dirty="0">
                <a:solidFill>
                  <a:srgbClr val="7030A0"/>
                </a:solidFill>
                <a:effectLst/>
              </a:rPr>
              <a:t>. </a:t>
            </a:r>
            <a:r>
              <a:rPr lang="en-US" sz="2400" dirty="0">
                <a:solidFill>
                  <a:srgbClr val="7030A0"/>
                </a:solidFill>
                <a:effectLst/>
                <a:hlinkClick r:id="rId4">
                  <a:extLst>
                    <a:ext uri="{A12FA001-AC4F-418D-AE19-62706E023703}">
                      <ahyp:hlinkClr xmlns:ahyp="http://schemas.microsoft.com/office/drawing/2018/hyperlinkcolor" val="tx"/>
                    </a:ext>
                  </a:extLst>
                </a:hlinkClick>
              </a:rPr>
              <a:t>https://chatgpt.com/share/68a77b60-0ee4-800c-9acc-cd3fd573c311</a:t>
            </a:r>
            <a:endParaRPr lang="fr-FR" sz="2400" dirty="0">
              <a:solidFill>
                <a:srgbClr val="7030A0"/>
              </a:solidFill>
            </a:endParaRPr>
          </a:p>
        </p:txBody>
      </p:sp>
      <p:sp>
        <p:nvSpPr>
          <p:cNvPr id="2" name="Espace réservé de la date 1">
            <a:extLst>
              <a:ext uri="{FF2B5EF4-FFF2-40B4-BE49-F238E27FC236}">
                <a16:creationId xmlns:a16="http://schemas.microsoft.com/office/drawing/2014/main" id="{8B6658E4-A97B-48F3-8E2C-AEC572BCD8F9}"/>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tint val="75000"/>
                  </a:prstClr>
                </a:solidFill>
                <a:effectLst/>
                <a:uLnTx/>
                <a:uFillTx/>
                <a:latin typeface="Calibri" panose="020F0502020204030204"/>
                <a:ea typeface="+mn-ea"/>
                <a:cs typeface="+mn-cs"/>
              </a:rPr>
              <a:t>2026 - </a:t>
            </a:r>
            <a:r>
              <a:rPr kumimoji="0" lang="fr-FR" sz="1200" b="0" i="0" u="none" strike="noStrike" kern="0" cap="none" spc="0" normalizeH="0" baseline="0" noProof="0" dirty="0" err="1">
                <a:ln>
                  <a:noFill/>
                </a:ln>
                <a:solidFill>
                  <a:prstClr val="black">
                    <a:tint val="75000"/>
                  </a:prstClr>
                </a:solidFill>
                <a:effectLst/>
                <a:uLnTx/>
                <a:uFillTx/>
                <a:latin typeface="Calibri" panose="020F0502020204030204"/>
                <a:ea typeface="+mn-ea"/>
                <a:cs typeface="+mn-cs"/>
              </a:rPr>
              <a:t>january</a:t>
            </a:r>
            <a:endParaRPr kumimoji="0" lang="fr-FR" sz="1200" b="0" i="0" u="none" strike="noStrike" kern="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30</a:t>
            </a:fld>
            <a:endParaRPr lang="fr-FR"/>
          </a:p>
        </p:txBody>
      </p:sp>
      <p:sp>
        <p:nvSpPr>
          <p:cNvPr id="6" name="AutoShape 2" descr="Bilan démographique 2019 - Insee Première - 1789"/>
          <p:cNvSpPr>
            <a:spLocks noChangeAspect="1" noChangeArrowheads="1"/>
          </p:cNvSpPr>
          <p:nvPr/>
        </p:nvSpPr>
        <p:spPr bwMode="auto">
          <a:xfrm>
            <a:off x="1679575" y="-8905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Bilan démographique 2019 - Insee Première - 1789"/>
          <p:cNvSpPr>
            <a:spLocks noChangeAspect="1" noChangeArrowheads="1"/>
          </p:cNvSpPr>
          <p:nvPr/>
        </p:nvSpPr>
        <p:spPr bwMode="auto">
          <a:xfrm>
            <a:off x="1831975" y="-7381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7">
            <a:extLst>
              <a:ext uri="{FF2B5EF4-FFF2-40B4-BE49-F238E27FC236}">
                <a16:creationId xmlns:a16="http://schemas.microsoft.com/office/drawing/2014/main" id="{622657C2-FA4C-4B8D-9AD5-50BEB49B4300}"/>
              </a:ext>
            </a:extLst>
          </p:cNvPr>
          <p:cNvPicPr>
            <a:picLocks noChangeAspect="1"/>
          </p:cNvPicPr>
          <p:nvPr/>
        </p:nvPicPr>
        <p:blipFill>
          <a:blip r:embed="rId5"/>
          <a:stretch>
            <a:fillRect/>
          </a:stretch>
        </p:blipFill>
        <p:spPr>
          <a:xfrm>
            <a:off x="9384567" y="895472"/>
            <a:ext cx="1127858" cy="1127858"/>
          </a:xfrm>
          <a:prstGeom prst="rect">
            <a:avLst/>
          </a:prstGeom>
        </p:spPr>
      </p:pic>
      <p:pic>
        <p:nvPicPr>
          <p:cNvPr id="13" name="Image 12">
            <a:extLst>
              <a:ext uri="{FF2B5EF4-FFF2-40B4-BE49-F238E27FC236}">
                <a16:creationId xmlns:a16="http://schemas.microsoft.com/office/drawing/2014/main" id="{E725E057-B2C4-4264-A2B0-FD6A2C740066}"/>
              </a:ext>
            </a:extLst>
          </p:cNvPr>
          <p:cNvPicPr>
            <a:picLocks noChangeAspect="1"/>
          </p:cNvPicPr>
          <p:nvPr/>
        </p:nvPicPr>
        <p:blipFill>
          <a:blip r:embed="rId6"/>
          <a:stretch>
            <a:fillRect/>
          </a:stretch>
        </p:blipFill>
        <p:spPr>
          <a:xfrm>
            <a:off x="8610600" y="1981966"/>
            <a:ext cx="2903472" cy="4313294"/>
          </a:xfrm>
          <a:prstGeom prst="rect">
            <a:avLst/>
          </a:prstGeom>
        </p:spPr>
      </p:pic>
    </p:spTree>
    <p:extLst>
      <p:ext uri="{BB962C8B-B14F-4D97-AF65-F5344CB8AC3E}">
        <p14:creationId xmlns:p14="http://schemas.microsoft.com/office/powerpoint/2010/main" val="296836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88955"/>
            <a:ext cx="10515600" cy="1502212"/>
          </a:xfrm>
          <a:prstGeom prst="rect">
            <a:avLst/>
          </a:prstGeom>
          <a:noFill/>
          <a:ln>
            <a:noFill/>
          </a:ln>
        </p:spPr>
        <p:txBody>
          <a:bodyPr>
            <a:normAutofit/>
          </a:bodyPr>
          <a:lstStyle/>
          <a:p>
            <a:pPr>
              <a:defRPr/>
            </a:pPr>
            <a:r>
              <a:rPr lang="fr-FR" dirty="0"/>
              <a:t>Chicago standard </a:t>
            </a:r>
            <a:br>
              <a:rPr lang="fr-FR" dirty="0"/>
            </a:br>
            <a:r>
              <a:rPr lang="fr-FR" sz="1600" baseline="30000" dirty="0"/>
              <a:t>1</a:t>
            </a:r>
            <a:r>
              <a:rPr lang="fr-FR" baseline="30000" dirty="0"/>
              <a:t> </a:t>
            </a:r>
            <a:r>
              <a:rPr lang="fr-FR" sz="1600" dirty="0">
                <a:hlinkClick r:id="rId3"/>
              </a:rPr>
              <a:t>https://www.chicagomanualofstyle.org/qanda/data/faq/topics/Documentation/faq0422.html</a:t>
            </a:r>
            <a:endParaRPr lang="fr-FR" sz="1000"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dirty="0"/>
              <a:t>180 min to avoid plagiarism - University Library - Grenoble</a:t>
            </a:r>
            <a:endParaRPr lang="fr-FR" dirty="0"/>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31</a:t>
            </a:fld>
            <a:endParaRPr lang="fr-FR" dirty="0"/>
          </a:p>
        </p:txBody>
      </p:sp>
      <p:sp>
        <p:nvSpPr>
          <p:cNvPr id="7" name="AutoShape 4" descr="Bilan démographique 2019 - Insee Première - 1789"/>
          <p:cNvSpPr>
            <a:spLocks noChangeAspect="1" noChangeArrowheads="1"/>
          </p:cNvSpPr>
          <p:nvPr/>
        </p:nvSpPr>
        <p:spPr bwMode="auto">
          <a:xfrm>
            <a:off x="1831975" y="-7381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15" name="Image 14">
            <a:extLst>
              <a:ext uri="{FF2B5EF4-FFF2-40B4-BE49-F238E27FC236}">
                <a16:creationId xmlns:a16="http://schemas.microsoft.com/office/drawing/2014/main" id="{3336B090-53DF-48FE-8B2D-EE6746AA4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3736" y="448526"/>
            <a:ext cx="993729" cy="993729"/>
          </a:xfrm>
          <a:prstGeom prst="rect">
            <a:avLst/>
          </a:prstGeom>
        </p:spPr>
      </p:pic>
      <p:sp>
        <p:nvSpPr>
          <p:cNvPr id="11" name="&quot;Not Allowed&quot; Symbol 16">
            <a:extLst>
              <a:ext uri="{FF2B5EF4-FFF2-40B4-BE49-F238E27FC236}">
                <a16:creationId xmlns:a16="http://schemas.microsoft.com/office/drawing/2014/main" id="{6100A081-2122-41C3-BE92-DE79E2BDE8D1}"/>
              </a:ext>
            </a:extLst>
          </p:cNvPr>
          <p:cNvSpPr/>
          <p:nvPr/>
        </p:nvSpPr>
        <p:spPr>
          <a:xfrm>
            <a:off x="8807847" y="538833"/>
            <a:ext cx="916304" cy="795974"/>
          </a:xfrm>
          <a:prstGeom prst="noSmoking">
            <a:avLst>
              <a:gd name="adj" fmla="val 724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Espace réservé du contenu 5">
            <a:extLst>
              <a:ext uri="{FF2B5EF4-FFF2-40B4-BE49-F238E27FC236}">
                <a16:creationId xmlns:a16="http://schemas.microsoft.com/office/drawing/2014/main" id="{8AF1DB43-9DD0-4EE8-9659-99DEB1EEE730}"/>
              </a:ext>
            </a:extLst>
          </p:cNvPr>
          <p:cNvSpPr txBox="1">
            <a:spLocks/>
          </p:cNvSpPr>
          <p:nvPr/>
        </p:nvSpPr>
        <p:spPr bwMode="auto">
          <a:xfrm>
            <a:off x="316523" y="1739149"/>
            <a:ext cx="11623431" cy="45800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In-text citation : Narrative or Parentheses </a:t>
            </a:r>
          </a:p>
          <a:p>
            <a:pPr marL="0" indent="0">
              <a:buFont typeface="Arial" panose="020B0604020202020204" pitchFamily="34" charset="0"/>
              <a:buNone/>
            </a:pPr>
            <a:r>
              <a:rPr lang="en-US" sz="2400" dirty="0"/>
              <a:t>Text generated by Model, Author/ Creator, date. </a:t>
            </a:r>
            <a:r>
              <a:rPr lang="en-US" sz="2400" dirty="0">
                <a:solidFill>
                  <a:srgbClr val="7030A0"/>
                </a:solidFill>
              </a:rPr>
              <a:t>e.g. Text generated by </a:t>
            </a:r>
            <a:r>
              <a:rPr lang="en-US" sz="2400" dirty="0" err="1">
                <a:solidFill>
                  <a:srgbClr val="7030A0"/>
                </a:solidFill>
              </a:rPr>
              <a:t>ChatGPT</a:t>
            </a:r>
            <a:r>
              <a:rPr lang="en-US" sz="2400" dirty="0">
                <a:solidFill>
                  <a:srgbClr val="7030A0"/>
                </a:solidFill>
              </a:rPr>
              <a:t>, </a:t>
            </a:r>
            <a:r>
              <a:rPr lang="en-US" sz="2400" dirty="0" err="1">
                <a:solidFill>
                  <a:srgbClr val="7030A0"/>
                </a:solidFill>
              </a:rPr>
              <a:t>OpenAI</a:t>
            </a:r>
            <a:r>
              <a:rPr lang="en-US" sz="2400" dirty="0">
                <a:solidFill>
                  <a:srgbClr val="7030A0"/>
                </a:solidFill>
              </a:rPr>
              <a:t>, March 7, 2023, https://chat.openai.com/chat.</a:t>
            </a:r>
          </a:p>
          <a:p>
            <a:pPr marL="0" indent="0">
              <a:buFont typeface="Arial" panose="020B0604020202020204" pitchFamily="34" charset="0"/>
              <a:buNone/>
            </a:pPr>
            <a:r>
              <a:rPr lang="en-US" sz="2400" dirty="0"/>
              <a:t>(Author/creator, year of version used) </a:t>
            </a:r>
            <a:r>
              <a:rPr lang="en-US" sz="2400" dirty="0">
                <a:solidFill>
                  <a:srgbClr val="7030A0"/>
                </a:solidFill>
              </a:rPr>
              <a:t>e.g. (</a:t>
            </a:r>
            <a:r>
              <a:rPr lang="en-US" sz="2400" dirty="0" err="1">
                <a:solidFill>
                  <a:srgbClr val="7030A0"/>
                </a:solidFill>
              </a:rPr>
              <a:t>ChatGPT</a:t>
            </a:r>
            <a:r>
              <a:rPr lang="en-US" sz="2400" dirty="0">
                <a:solidFill>
                  <a:srgbClr val="7030A0"/>
                </a:solidFill>
              </a:rPr>
              <a:t> 3.5, February 26, 2024) </a:t>
            </a:r>
          </a:p>
          <a:p>
            <a:pPr marL="0" indent="0">
              <a:buFont typeface="Arial" panose="020B0604020202020204" pitchFamily="34" charset="0"/>
              <a:buNone/>
            </a:pPr>
            <a:r>
              <a:rPr lang="en-US" sz="2400" b="1" dirty="0"/>
              <a:t>Footnote: </a:t>
            </a:r>
            <a:r>
              <a:rPr lang="en-US" sz="2400" dirty="0"/>
              <a:t>Author, prompt’s description, date, publisher. (Omit prompt if described in text) </a:t>
            </a:r>
            <a:r>
              <a:rPr lang="en-US" sz="2400" dirty="0">
                <a:solidFill>
                  <a:srgbClr val="7030A0"/>
                </a:solidFill>
              </a:rPr>
              <a:t>e.g. </a:t>
            </a:r>
            <a:r>
              <a:rPr lang="en-US" sz="2400" dirty="0" err="1">
                <a:solidFill>
                  <a:srgbClr val="7030A0"/>
                </a:solidFill>
              </a:rPr>
              <a:t>ChatGPT</a:t>
            </a:r>
            <a:r>
              <a:rPr lang="en-US" sz="2400" dirty="0">
                <a:solidFill>
                  <a:srgbClr val="7030A0"/>
                </a:solidFill>
              </a:rPr>
              <a:t> 3.5, response to </a:t>
            </a:r>
            <a:r>
              <a:rPr lang="fr-FR" sz="2000" dirty="0">
                <a:ln w="0"/>
                <a:solidFill>
                  <a:srgbClr val="7030A0"/>
                </a:solidFill>
              </a:rPr>
              <a:t>«</a:t>
            </a:r>
            <a:r>
              <a:rPr lang="en-US" sz="2400" dirty="0">
                <a:solidFill>
                  <a:srgbClr val="7030A0"/>
                </a:solidFill>
              </a:rPr>
              <a:t>Explain how to make pizza dough ", </a:t>
            </a:r>
            <a:r>
              <a:rPr lang="en-US" sz="2400" dirty="0" err="1">
                <a:solidFill>
                  <a:srgbClr val="7030A0"/>
                </a:solidFill>
              </a:rPr>
              <a:t>OpenAI</a:t>
            </a:r>
            <a:r>
              <a:rPr lang="en-US" sz="2400" dirty="0">
                <a:solidFill>
                  <a:srgbClr val="7030A0"/>
                </a:solidFill>
              </a:rPr>
              <a:t>, February 26, 2024</a:t>
            </a:r>
            <a:r>
              <a:rPr lang="fr-FR" sz="2000" dirty="0">
                <a:ln w="0"/>
                <a:solidFill>
                  <a:srgbClr val="7030A0"/>
                </a:solidFill>
              </a:rPr>
              <a:t> »</a:t>
            </a:r>
            <a:r>
              <a:rPr lang="en-US" sz="2400" b="1" dirty="0">
                <a:solidFill>
                  <a:srgbClr val="7030A0"/>
                </a:solidFill>
              </a:rPr>
              <a:t> </a:t>
            </a:r>
          </a:p>
          <a:p>
            <a:pPr marL="0" indent="0">
              <a:buFont typeface="Arial" panose="020B0604020202020204" pitchFamily="34" charset="0"/>
              <a:buNone/>
            </a:pPr>
            <a:r>
              <a:rPr lang="en-US" sz="2400" b="1" dirty="0"/>
              <a:t>Bibliography:  </a:t>
            </a:r>
            <a:r>
              <a:rPr lang="fr-FR" sz="2400" dirty="0"/>
              <a:t>«</a:t>
            </a:r>
            <a:r>
              <a:rPr lang="en-US" sz="2400" dirty="0"/>
              <a:t>don’t cite </a:t>
            </a:r>
            <a:r>
              <a:rPr lang="en-US" sz="2400" dirty="0" err="1"/>
              <a:t>ChatGPT</a:t>
            </a:r>
            <a:r>
              <a:rPr lang="en-US" sz="2400" dirty="0"/>
              <a:t> in a bibliography (…) unless you provide a publicly available link</a:t>
            </a:r>
            <a:r>
              <a:rPr lang="fr-FR" sz="2400" dirty="0"/>
              <a:t>»</a:t>
            </a:r>
            <a:r>
              <a:rPr lang="fr-FR" sz="2400" baseline="30000" dirty="0"/>
              <a:t>1</a:t>
            </a:r>
          </a:p>
          <a:p>
            <a:pPr marL="0" indent="0">
              <a:buNone/>
            </a:pPr>
            <a:r>
              <a:rPr lang="en-US" sz="2400" dirty="0"/>
              <a:t>Author/creator of the AI model. Answer to “ sum-up of the prompt”. Model’s name, date of generation. URL</a:t>
            </a:r>
          </a:p>
          <a:p>
            <a:pPr marL="0" indent="0">
              <a:buNone/>
            </a:pPr>
            <a:r>
              <a:rPr lang="en-US" sz="2400" dirty="0" err="1">
                <a:solidFill>
                  <a:srgbClr val="7030A0"/>
                </a:solidFill>
              </a:rPr>
              <a:t>OpenAI</a:t>
            </a:r>
            <a:r>
              <a:rPr lang="en-US" sz="2400" dirty="0">
                <a:solidFill>
                  <a:srgbClr val="7030A0"/>
                </a:solidFill>
              </a:rPr>
              <a:t>. Response to “Tell me how to fix a flat bicycle tire.”. ChatGPT-4, September 30, 2024. </a:t>
            </a:r>
            <a:r>
              <a:rPr lang="en-US" sz="2400" dirty="0">
                <a:solidFill>
                  <a:srgbClr val="7030A0"/>
                </a:solidFill>
                <a:hlinkClick r:id="rId5"/>
              </a:rPr>
              <a:t>https://chatgpt.com/share/66fb0ff3-7280-8009-93a9-d956f412390b</a:t>
            </a:r>
            <a:r>
              <a:rPr lang="en-US" sz="2400" dirty="0">
                <a:solidFill>
                  <a:srgbClr val="7030A0"/>
                </a:solidFill>
              </a:rPr>
              <a:t> </a:t>
            </a:r>
            <a:endParaRPr lang="en-US" sz="2400" dirty="0"/>
          </a:p>
        </p:txBody>
      </p:sp>
    </p:spTree>
    <p:extLst>
      <p:ext uri="{BB962C8B-B14F-4D97-AF65-F5344CB8AC3E}">
        <p14:creationId xmlns:p14="http://schemas.microsoft.com/office/powerpoint/2010/main" val="69372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prstGeom prst="rect">
            <a:avLst/>
          </a:prstGeom>
          <a:ln>
            <a:noFill/>
          </a:ln>
        </p:spPr>
        <p:txBody>
          <a:bodyPr>
            <a:normAutofit/>
          </a:bodyPr>
          <a:lstStyle/>
          <a:p>
            <a:pPr>
              <a:defRPr/>
            </a:pPr>
            <a:r>
              <a:rPr lang="fr-FR" dirty="0"/>
              <a:t>MLA standard </a:t>
            </a:r>
            <a:br>
              <a:rPr lang="fr-FR" dirty="0"/>
            </a:br>
            <a:r>
              <a:rPr lang="fr-FR" sz="1600" baseline="30000" dirty="0"/>
              <a:t>1 </a:t>
            </a:r>
            <a:r>
              <a:rPr lang="fr-FR" sz="1600" dirty="0" err="1"/>
              <a:t>From</a:t>
            </a:r>
            <a:r>
              <a:rPr lang="fr-FR" sz="1600" dirty="0"/>
              <a:t> the </a:t>
            </a:r>
            <a:r>
              <a:rPr lang="fr-FR" sz="1600" dirty="0" err="1"/>
              <a:t>MLA’s</a:t>
            </a:r>
            <a:r>
              <a:rPr lang="fr-FR" sz="1600" dirty="0"/>
              <a:t> blog : </a:t>
            </a:r>
            <a:r>
              <a:rPr lang="fr-FR" sz="1600" dirty="0">
                <a:hlinkClick r:id="rId3"/>
              </a:rPr>
              <a:t>https://style.mla.org/citing-generative-ai-updated-revised/</a:t>
            </a:r>
            <a:r>
              <a:rPr lang="fr-FR" sz="1600" dirty="0"/>
              <a:t> </a:t>
            </a:r>
            <a:br>
              <a:rPr lang="fr-FR" sz="1000" dirty="0"/>
            </a:br>
            <a:endParaRPr lang="fr-FR" sz="1000" dirty="0"/>
          </a:p>
        </p:txBody>
      </p:sp>
      <p:sp>
        <p:nvSpPr>
          <p:cNvPr id="8" name="Espace réservé du contenu 7">
            <a:extLst>
              <a:ext uri="{FF2B5EF4-FFF2-40B4-BE49-F238E27FC236}">
                <a16:creationId xmlns:a16="http://schemas.microsoft.com/office/drawing/2014/main" id="{11A0E77B-2FFD-4E4B-953D-8085431BB42A}"/>
              </a:ext>
            </a:extLst>
          </p:cNvPr>
          <p:cNvSpPr>
            <a:spLocks noGrp="1"/>
          </p:cNvSpPr>
          <p:nvPr>
            <p:ph sz="half" idx="1"/>
          </p:nvPr>
        </p:nvSpPr>
        <p:spPr>
          <a:xfrm>
            <a:off x="536898" y="1679585"/>
            <a:ext cx="7433621" cy="4667250"/>
          </a:xfrm>
        </p:spPr>
        <p:txBody>
          <a:bodyPr>
            <a:noAutofit/>
          </a:bodyPr>
          <a:lstStyle/>
          <a:p>
            <a:pPr marL="0" indent="0">
              <a:buNone/>
            </a:pPr>
            <a:r>
              <a:rPr lang="en-US" sz="2200" b="1" dirty="0"/>
              <a:t>In the text: </a:t>
            </a:r>
            <a:r>
              <a:rPr lang="en-US" sz="2200" dirty="0"/>
              <a:t>quote or paraphrase + (“Prompt summary”)</a:t>
            </a:r>
          </a:p>
          <a:p>
            <a:pPr marL="0" indent="0">
              <a:buNone/>
            </a:pPr>
            <a:r>
              <a:rPr lang="en-US" sz="2200" dirty="0" err="1">
                <a:solidFill>
                  <a:srgbClr val="7030A0"/>
                </a:solidFill>
              </a:rPr>
              <a:t>e.g.In</a:t>
            </a:r>
            <a:r>
              <a:rPr lang="en-US" sz="2200" dirty="0">
                <a:solidFill>
                  <a:srgbClr val="7030A0"/>
                </a:solidFill>
              </a:rPr>
              <a:t> </a:t>
            </a:r>
            <a:r>
              <a:rPr lang="en-US" sz="2200" i="1" dirty="0">
                <a:solidFill>
                  <a:srgbClr val="7030A0"/>
                </a:solidFill>
              </a:rPr>
              <a:t>Mansfield Park</a:t>
            </a:r>
            <a:r>
              <a:rPr lang="en-US" sz="2200" dirty="0">
                <a:solidFill>
                  <a:srgbClr val="7030A0"/>
                </a:solidFill>
              </a:rPr>
              <a:t>, physical locations like Mansfield Park and Sotherton reflect the morality and choices of the people who live in them (“Describe the theme”).</a:t>
            </a:r>
          </a:p>
          <a:p>
            <a:pPr marL="0" indent="0">
              <a:buNone/>
            </a:pPr>
            <a:endParaRPr lang="en-US" sz="2200" b="1" dirty="0"/>
          </a:p>
          <a:p>
            <a:pPr marL="0" indent="0">
              <a:buNone/>
            </a:pPr>
            <a:r>
              <a:rPr lang="en-US" sz="2200" b="1" dirty="0"/>
              <a:t>In the works-cited-list entry: </a:t>
            </a:r>
            <a:r>
              <a:rPr lang="fr-FR" sz="2200" dirty="0">
                <a:ln w="0"/>
              </a:rPr>
              <a:t>«</a:t>
            </a:r>
            <a:r>
              <a:rPr lang="en-US" sz="2200" dirty="0"/>
              <a:t>query</a:t>
            </a:r>
            <a:r>
              <a:rPr lang="fr-FR" sz="2200" dirty="0">
                <a:ln w="0"/>
              </a:rPr>
              <a:t> »</a:t>
            </a:r>
            <a:r>
              <a:rPr lang="en-US" sz="2200" dirty="0"/>
              <a:t> prompt. Model’s name, model number, Author/Creator, date of generation, URL or archived content.</a:t>
            </a:r>
          </a:p>
          <a:p>
            <a:pPr marL="0" indent="0">
              <a:buNone/>
            </a:pPr>
            <a:r>
              <a:rPr lang="en-US" sz="2200" dirty="0">
                <a:solidFill>
                  <a:srgbClr val="7030A0"/>
                </a:solidFill>
              </a:rPr>
              <a:t>e.g. </a:t>
            </a:r>
            <a:r>
              <a:rPr kumimoji="0" lang="fr-FR" altLang="fr-FR" sz="2200" b="0" i="0" u="none" strike="noStrike" cap="none" normalizeH="0" baseline="0" dirty="0">
                <a:ln>
                  <a:noFill/>
                </a:ln>
                <a:solidFill>
                  <a:srgbClr val="7030A0"/>
                </a:solidFill>
                <a:effectLst/>
              </a:rPr>
              <a:t>“</a:t>
            </a:r>
            <a:r>
              <a:rPr kumimoji="0" lang="fr-FR" altLang="fr-FR" sz="2200" b="0" i="0" u="none" strike="noStrike" cap="none" normalizeH="0" baseline="0" dirty="0" err="1">
                <a:ln>
                  <a:noFill/>
                </a:ln>
                <a:solidFill>
                  <a:srgbClr val="7030A0"/>
                </a:solidFill>
                <a:effectLst/>
              </a:rPr>
              <a:t>Describe</a:t>
            </a:r>
            <a:r>
              <a:rPr kumimoji="0" lang="fr-FR" altLang="fr-FR" sz="2200" b="0" i="0" u="none" strike="noStrike" cap="none" normalizeH="0" baseline="0" dirty="0">
                <a:ln>
                  <a:noFill/>
                </a:ln>
                <a:solidFill>
                  <a:srgbClr val="7030A0"/>
                </a:solidFill>
                <a:effectLst/>
              </a:rPr>
              <a:t> the </a:t>
            </a:r>
            <a:r>
              <a:rPr kumimoji="0" lang="fr-FR" altLang="fr-FR" sz="2200" b="0" i="0" u="none" strike="noStrike" cap="none" normalizeH="0" baseline="0" dirty="0" err="1">
                <a:ln>
                  <a:noFill/>
                </a:ln>
                <a:solidFill>
                  <a:srgbClr val="7030A0"/>
                </a:solidFill>
                <a:effectLst/>
              </a:rPr>
              <a:t>theme</a:t>
            </a:r>
            <a:r>
              <a:rPr kumimoji="0" lang="fr-FR" altLang="fr-FR" sz="2200" b="0" i="0" u="none" strike="noStrike" cap="none" normalizeH="0" baseline="0" dirty="0">
                <a:ln>
                  <a:noFill/>
                </a:ln>
                <a:solidFill>
                  <a:srgbClr val="7030A0"/>
                </a:solidFill>
                <a:effectLst/>
              </a:rPr>
              <a:t> of nature in Jane </a:t>
            </a:r>
            <a:r>
              <a:rPr kumimoji="0" lang="fr-FR" altLang="fr-FR" sz="2200" b="0" i="0" u="none" strike="noStrike" cap="none" normalizeH="0" baseline="0" dirty="0" err="1">
                <a:ln>
                  <a:noFill/>
                </a:ln>
                <a:solidFill>
                  <a:srgbClr val="7030A0"/>
                </a:solidFill>
                <a:effectLst/>
              </a:rPr>
              <a:t>Austen’s</a:t>
            </a:r>
            <a:r>
              <a:rPr kumimoji="0" lang="fr-FR" altLang="fr-FR" sz="2200" b="0" i="0" u="none" strike="noStrike" cap="none" normalizeH="0" baseline="0" dirty="0">
                <a:ln>
                  <a:noFill/>
                </a:ln>
                <a:solidFill>
                  <a:srgbClr val="7030A0"/>
                </a:solidFill>
                <a:effectLst/>
              </a:rPr>
              <a:t> Mansfield Park” prompt. </a:t>
            </a:r>
            <a:r>
              <a:rPr kumimoji="0" lang="fr-FR" altLang="fr-FR" sz="2200" b="0" i="1" u="none" strike="noStrike" cap="none" normalizeH="0" baseline="0" dirty="0" err="1">
                <a:ln>
                  <a:noFill/>
                </a:ln>
                <a:solidFill>
                  <a:srgbClr val="7030A0"/>
                </a:solidFill>
                <a:effectLst/>
              </a:rPr>
              <a:t>ChatGPT</a:t>
            </a:r>
            <a:r>
              <a:rPr kumimoji="0" lang="fr-FR" altLang="fr-FR" sz="2200" b="0" i="0" u="none" strike="noStrike" cap="none" normalizeH="0" baseline="0" dirty="0">
                <a:ln>
                  <a:noFill/>
                </a:ln>
                <a:solidFill>
                  <a:srgbClr val="7030A0"/>
                </a:solidFill>
                <a:effectLst/>
              </a:rPr>
              <a:t>, model GPT-4o, </a:t>
            </a:r>
            <a:r>
              <a:rPr kumimoji="0" lang="fr-FR" altLang="fr-FR" sz="2200" b="0" i="0" u="none" strike="noStrike" cap="none" normalizeH="0" baseline="0" dirty="0" err="1">
                <a:ln>
                  <a:noFill/>
                </a:ln>
                <a:solidFill>
                  <a:srgbClr val="7030A0"/>
                </a:solidFill>
                <a:effectLst/>
              </a:rPr>
              <a:t>OpenAI</a:t>
            </a:r>
            <a:r>
              <a:rPr kumimoji="0" lang="fr-FR" altLang="fr-FR" sz="2200" b="0" i="0" u="none" strike="noStrike" cap="none" normalizeH="0" baseline="0" dirty="0">
                <a:ln>
                  <a:noFill/>
                </a:ln>
                <a:solidFill>
                  <a:srgbClr val="7030A0"/>
                </a:solidFill>
                <a:effectLst/>
              </a:rPr>
              <a:t>, 23 Sept. 2024, chatgpt.com/</a:t>
            </a:r>
            <a:r>
              <a:rPr kumimoji="0" lang="fr-FR" altLang="fr-FR" sz="2200" b="0" i="0" u="none" strike="noStrike" cap="none" normalizeH="0" baseline="0" dirty="0" err="1">
                <a:ln>
                  <a:noFill/>
                </a:ln>
                <a:solidFill>
                  <a:srgbClr val="7030A0"/>
                </a:solidFill>
                <a:effectLst/>
              </a:rPr>
              <a:t>share</a:t>
            </a:r>
            <a:r>
              <a:rPr kumimoji="0" lang="fr-FR" altLang="fr-FR" sz="2200" b="0" i="0" u="none" strike="noStrike" cap="none" normalizeH="0" baseline="0" dirty="0">
                <a:ln>
                  <a:noFill/>
                </a:ln>
                <a:solidFill>
                  <a:srgbClr val="7030A0"/>
                </a:solidFill>
                <a:effectLst/>
              </a:rPr>
              <a:t>/66f1b0a0-d704-8000-be9a-85f53c850607.</a:t>
            </a:r>
          </a:p>
        </p:txBody>
      </p:sp>
      <p:sp>
        <p:nvSpPr>
          <p:cNvPr id="3" name="Espace réservé de la date 2"/>
          <p:cNvSpPr>
            <a:spLocks noGrp="1"/>
          </p:cNvSpPr>
          <p:nvPr>
            <p:ph type="dt" sz="half" idx="10"/>
          </p:nvPr>
        </p:nvSpPr>
        <p:spPr bwMode="auto"/>
        <p:txBody>
          <a:bodyPr/>
          <a:lstStyle/>
          <a:p>
            <a:pPr>
              <a:defRPr/>
            </a:pPr>
            <a:r>
              <a:rPr lang="fr-FR" dirty="0"/>
              <a:t>2026 - </a:t>
            </a:r>
            <a:r>
              <a:rPr lang="fr-FR" dirty="0" err="1"/>
              <a:t>january</a:t>
            </a:r>
            <a:endParaRPr lang="fr-FR" dirty="0"/>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32</a:t>
            </a:fld>
            <a:endParaRPr lang="fr-FR"/>
          </a:p>
        </p:txBody>
      </p:sp>
      <p:sp>
        <p:nvSpPr>
          <p:cNvPr id="6" name="AutoShape 2" descr="Bilan démographique 2019 - Insee Première - 1789"/>
          <p:cNvSpPr>
            <a:spLocks noChangeAspect="1" noChangeArrowheads="1"/>
          </p:cNvSpPr>
          <p:nvPr/>
        </p:nvSpPr>
        <p:spPr bwMode="auto">
          <a:xfrm>
            <a:off x="1679575" y="-8905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Bilan démographique 2019 - Insee Première - 1789"/>
          <p:cNvSpPr>
            <a:spLocks noChangeAspect="1" noChangeArrowheads="1"/>
          </p:cNvSpPr>
          <p:nvPr/>
        </p:nvSpPr>
        <p:spPr bwMode="auto">
          <a:xfrm>
            <a:off x="1831975" y="-7381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14" name="Image 13">
            <a:extLst>
              <a:ext uri="{FF2B5EF4-FFF2-40B4-BE49-F238E27FC236}">
                <a16:creationId xmlns:a16="http://schemas.microsoft.com/office/drawing/2014/main" id="{E8DC72F0-2480-4F70-AC75-921A51456CB8}"/>
              </a:ext>
            </a:extLst>
          </p:cNvPr>
          <p:cNvPicPr>
            <a:picLocks noChangeAspect="1"/>
          </p:cNvPicPr>
          <p:nvPr/>
        </p:nvPicPr>
        <p:blipFill>
          <a:blip r:embed="rId4"/>
          <a:stretch>
            <a:fillRect/>
          </a:stretch>
        </p:blipFill>
        <p:spPr>
          <a:xfrm>
            <a:off x="8343639" y="1679585"/>
            <a:ext cx="3010161" cy="4549534"/>
          </a:xfrm>
          <a:prstGeom prst="rect">
            <a:avLst/>
          </a:prstGeom>
        </p:spPr>
      </p:pic>
      <p:pic>
        <p:nvPicPr>
          <p:cNvPr id="15" name="Image 14">
            <a:extLst>
              <a:ext uri="{FF2B5EF4-FFF2-40B4-BE49-F238E27FC236}">
                <a16:creationId xmlns:a16="http://schemas.microsoft.com/office/drawing/2014/main" id="{3336B090-53DF-48FE-8B2D-EE6746AA4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3872" y="835314"/>
            <a:ext cx="1129694" cy="1129694"/>
          </a:xfrm>
          <a:prstGeom prst="rect">
            <a:avLst/>
          </a:prstGeom>
        </p:spPr>
      </p:pic>
    </p:spTree>
    <p:extLst>
      <p:ext uri="{BB962C8B-B14F-4D97-AF65-F5344CB8AC3E}">
        <p14:creationId xmlns:p14="http://schemas.microsoft.com/office/powerpoint/2010/main" val="4259731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re 9">
            <a:extLst>
              <a:ext uri="{FF2B5EF4-FFF2-40B4-BE49-F238E27FC236}">
                <a16:creationId xmlns:a16="http://schemas.microsoft.com/office/drawing/2014/main" id="{C1ED8F4B-F2A5-44A9-B4B1-1389ACC58877}"/>
              </a:ext>
            </a:extLst>
          </p:cNvPr>
          <p:cNvSpPr>
            <a:spLocks noGrp="1"/>
          </p:cNvSpPr>
          <p:nvPr>
            <p:ph type="title"/>
          </p:nvPr>
        </p:nvSpPr>
        <p:spPr/>
        <p:txBody>
          <a:bodyPr/>
          <a:lstStyle/>
          <a:p>
            <a:r>
              <a:rPr lang="fr-FR" dirty="0"/>
              <a:t>Question 5</a:t>
            </a:r>
          </a:p>
        </p:txBody>
      </p:sp>
      <p:sp>
        <p:nvSpPr>
          <p:cNvPr id="9" name="Espace réservé du contenu 8"/>
          <p:cNvSpPr>
            <a:spLocks noGrp="1"/>
          </p:cNvSpPr>
          <p:nvPr>
            <p:ph idx="1"/>
          </p:nvPr>
        </p:nvSpPr>
        <p:spPr bwMode="auto"/>
        <p:txBody>
          <a:bodyPr>
            <a:normAutofit/>
          </a:bodyPr>
          <a:lstStyle/>
          <a:p>
            <a:pPr marL="0" indent="0">
              <a:buNone/>
              <a:defRPr/>
            </a:pPr>
            <a:r>
              <a:rPr lang="en-US" dirty="0"/>
              <a:t>According to INSEE: Grenoble-Alpes </a:t>
            </a:r>
            <a:r>
              <a:rPr lang="en-US" dirty="0" err="1"/>
              <a:t>Métropole</a:t>
            </a:r>
            <a:r>
              <a:rPr lang="en-US" dirty="0"/>
              <a:t> is a metropolitan area of 449,488 inhabitants located in the heart of the Alps.</a:t>
            </a:r>
            <a:endParaRPr lang="fr-FR" dirty="0"/>
          </a:p>
          <a:p>
            <a:pPr marL="0" indent="0">
              <a:buNone/>
              <a:defRPr/>
            </a:pPr>
            <a:r>
              <a:rPr lang="en-US" dirty="0"/>
              <a:t>Is writing this without quotation marks plagiarism?</a:t>
            </a:r>
            <a:r>
              <a:rPr lang="en-US" b="1" dirty="0"/>
              <a:t>
</a:t>
            </a:r>
          </a:p>
          <a:p>
            <a:pPr marL="0" indent="0">
              <a:buNone/>
              <a:defRPr/>
            </a:pPr>
            <a:r>
              <a:rPr lang="en-US" b="1" dirty="0"/>
              <a:t>Responding, with gestures 
Yes: 👍 give a thumbs up!
No: 😮 you are skeptical (astonished face)</a:t>
            </a:r>
            <a:endParaRPr lang="fr-FR"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33</a:t>
            </a:fld>
            <a:endParaRPr lang="fr-FR"/>
          </a:p>
        </p:txBody>
      </p:sp>
      <p:sp>
        <p:nvSpPr>
          <p:cNvPr id="6" name="AutoShape 2" descr="Bilan démographique 2019 - Insee Première - 1789"/>
          <p:cNvSpPr>
            <a:spLocks noChangeAspect="1" noChangeArrowheads="1"/>
          </p:cNvSpPr>
          <p:nvPr/>
        </p:nvSpPr>
        <p:spPr bwMode="auto">
          <a:xfrm>
            <a:off x="1679575" y="-8905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Bilan démographique 2019 - Insee Première - 1789"/>
          <p:cNvSpPr>
            <a:spLocks noChangeAspect="1" noChangeArrowheads="1"/>
          </p:cNvSpPr>
          <p:nvPr/>
        </p:nvSpPr>
        <p:spPr bwMode="auto">
          <a:xfrm>
            <a:off x="1831975" y="-738188"/>
            <a:ext cx="2286000" cy="18669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Tree>
    <p:extLst>
      <p:ext uri="{BB962C8B-B14F-4D97-AF65-F5344CB8AC3E}">
        <p14:creationId xmlns:p14="http://schemas.microsoft.com/office/powerpoint/2010/main" val="400511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a:extLst>
              <a:ext uri="{FF2B5EF4-FFF2-40B4-BE49-F238E27FC236}">
                <a16:creationId xmlns:a16="http://schemas.microsoft.com/office/drawing/2014/main" id="{BFDBC4F3-8307-4092-850F-90A214D0F048}"/>
              </a:ext>
            </a:extLst>
          </p:cNvPr>
          <p:cNvSpPr>
            <a:spLocks noGrp="1"/>
          </p:cNvSpPr>
          <p:nvPr>
            <p:ph type="title"/>
          </p:nvPr>
        </p:nvSpPr>
        <p:spPr/>
        <p:txBody>
          <a:bodyPr/>
          <a:lstStyle/>
          <a:p>
            <a:r>
              <a:rPr lang="fr-FR" dirty="0"/>
              <a:t>Question 6</a:t>
            </a:r>
          </a:p>
        </p:txBody>
      </p:sp>
      <p:sp>
        <p:nvSpPr>
          <p:cNvPr id="10" name="Espace réservé du contenu 9"/>
          <p:cNvSpPr>
            <a:spLocks noGrp="1"/>
          </p:cNvSpPr>
          <p:nvPr>
            <p:ph sz="half" idx="2"/>
          </p:nvPr>
        </p:nvSpPr>
        <p:spPr bwMode="auto">
          <a:xfrm>
            <a:off x="5756031" y="1570445"/>
            <a:ext cx="5597769" cy="4056632"/>
          </a:xfrm>
        </p:spPr>
        <p:txBody>
          <a:bodyPr>
            <a:normAutofit/>
          </a:bodyPr>
          <a:lstStyle/>
          <a:p>
            <a:pPr marL="0" indent="0">
              <a:buNone/>
              <a:defRPr/>
            </a:pPr>
            <a:r>
              <a:rPr lang="en-US" dirty="0"/>
              <a:t>The information found on Wikipedia, Google image... is public, it belongs to all. 
</a:t>
            </a:r>
            <a:r>
              <a:rPr lang="en-US" b="1" dirty="0"/>
              <a:t>It is therefore not necessary to cite the source</a:t>
            </a:r>
          </a:p>
          <a:p>
            <a:pPr marL="514350" indent="-514350">
              <a:buFont typeface="+mj-lt"/>
              <a:buAutoNum type="arabicPeriod"/>
              <a:defRPr/>
            </a:pPr>
            <a:r>
              <a:rPr lang="en-US" dirty="0"/>
              <a:t>True
False</a:t>
            </a:r>
            <a:endParaRPr lang="fr-FR" dirty="0"/>
          </a:p>
        </p:txBody>
      </p:sp>
      <p:sp>
        <p:nvSpPr>
          <p:cNvPr id="2" name="Espace réservé de la date 1">
            <a:extLst>
              <a:ext uri="{FF2B5EF4-FFF2-40B4-BE49-F238E27FC236}">
                <a16:creationId xmlns:a16="http://schemas.microsoft.com/office/drawing/2014/main" id="{F5DD9136-33A8-4BE6-9E6D-CA4AFAED8E37}"/>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a:p>
        </p:txBody>
      </p:sp>
      <p:sp>
        <p:nvSpPr>
          <p:cNvPr id="19" name="Espace réservé du numéro de diapositive 8"/>
          <p:cNvSpPr>
            <a:spLocks noGrp="1"/>
          </p:cNvSpPr>
          <p:nvPr>
            <p:ph type="sldNum" sz="quarter" idx="12"/>
          </p:nvPr>
        </p:nvSpPr>
        <p:spPr bwMode="auto"/>
        <p:txBody>
          <a:bodyPr/>
          <a:lstStyle/>
          <a:p>
            <a:pPr>
              <a:defRPr/>
            </a:pPr>
            <a:fld id="{282AAA50-1E89-B34C-8477-5F736D4F2309}" type="slidenum">
              <a:rPr lang="fr-FR"/>
              <a:t>34</a:t>
            </a:fld>
            <a:endParaRPr lang="fr-FR"/>
          </a:p>
        </p:txBody>
      </p:sp>
      <p:pic>
        <p:nvPicPr>
          <p:cNvPr id="7" name="Image 6"/>
          <p:cNvPicPr>
            <a:picLocks noChangeAspect="1"/>
          </p:cNvPicPr>
          <p:nvPr/>
        </p:nvPicPr>
        <p:blipFill>
          <a:blip r:embed="rId3"/>
          <a:stretch/>
        </p:blipFill>
        <p:spPr bwMode="auto">
          <a:xfrm>
            <a:off x="644770" y="1690688"/>
            <a:ext cx="4762573" cy="3367288"/>
          </a:xfrm>
          <a:prstGeom prst="rect">
            <a:avLst/>
          </a:prstGeom>
        </p:spPr>
      </p:pic>
      <p:sp>
        <p:nvSpPr>
          <p:cNvPr id="9" name="Espace réservé du contenu 9">
            <a:extLst>
              <a:ext uri="{FF2B5EF4-FFF2-40B4-BE49-F238E27FC236}">
                <a16:creationId xmlns:a16="http://schemas.microsoft.com/office/drawing/2014/main" id="{DF92862B-C110-48B9-A588-53135B768458}"/>
              </a:ext>
            </a:extLst>
          </p:cNvPr>
          <p:cNvSpPr txBox="1">
            <a:spLocks/>
          </p:cNvSpPr>
          <p:nvPr/>
        </p:nvSpPr>
        <p:spPr bwMode="auto">
          <a:xfrm>
            <a:off x="644769" y="5119963"/>
            <a:ext cx="4762573" cy="12635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800" dirty="0"/>
              <a:t>Ranjithsiji, </a:t>
            </a:r>
            <a:r>
              <a:rPr lang="en-US" sz="1800" i="1" dirty="0" err="1"/>
              <a:t>Deepweb</a:t>
            </a:r>
            <a:r>
              <a:rPr lang="en-US" sz="1800" i="1" dirty="0"/>
              <a:t> graphical representation like iceberg</a:t>
            </a:r>
            <a:r>
              <a:rPr lang="en-US" sz="1800" dirty="0"/>
              <a:t>, 17 April 2018, CC BY-SA 4.0 International license </a:t>
            </a:r>
            <a:r>
              <a:rPr lang="en-US" sz="1800" dirty="0">
                <a:hlinkClick r:id="rId4"/>
              </a:rPr>
              <a:t>https://commons.wikimedia.org/wiki/File:Deepweb_graphical_representation.svg</a:t>
            </a:r>
            <a:r>
              <a:rPr lang="en-US" sz="1800" dirty="0"/>
              <a:t> </a:t>
            </a:r>
            <a:endParaRPr lang="fr-F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6"/>
            <a:ext cx="10515600" cy="1094398"/>
          </a:xfrm>
        </p:spPr>
        <p:txBody>
          <a:bodyPr>
            <a:noAutofit/>
          </a:bodyPr>
          <a:lstStyle/>
          <a:p>
            <a:pPr algn="ctr">
              <a:defRPr/>
            </a:pPr>
            <a:r>
              <a:rPr lang="en-US" sz="3600" dirty="0"/>
              <a:t>Beware of paraphrasing, rephrasing, gloss... </a:t>
            </a:r>
            <a:br>
              <a:rPr lang="en-US" sz="3600" dirty="0"/>
            </a:br>
            <a:endParaRPr lang="fr-FR" sz="700" dirty="0"/>
          </a:p>
        </p:txBody>
      </p:sp>
      <p:sp>
        <p:nvSpPr>
          <p:cNvPr id="6" name="Espace réservé du contenu 5"/>
          <p:cNvSpPr>
            <a:spLocks noGrp="1"/>
          </p:cNvSpPr>
          <p:nvPr>
            <p:ph idx="1"/>
          </p:nvPr>
        </p:nvSpPr>
        <p:spPr bwMode="auto">
          <a:xfrm>
            <a:off x="838200" y="1459524"/>
            <a:ext cx="10515600" cy="4717439"/>
          </a:xfrm>
        </p:spPr>
        <p:txBody>
          <a:bodyPr>
            <a:normAutofit/>
          </a:bodyPr>
          <a:lstStyle/>
          <a:p>
            <a:pPr marL="0" indent="0">
              <a:buNone/>
              <a:defRPr/>
            </a:pPr>
            <a:r>
              <a:rPr lang="fr-FR" sz="2400" b="1" dirty="0"/>
              <a:t>Is the </a:t>
            </a:r>
            <a:r>
              <a:rPr lang="fr-FR" sz="2400" b="1" dirty="0" err="1"/>
              <a:t>text</a:t>
            </a:r>
            <a:r>
              <a:rPr lang="fr-FR" sz="2400" b="1" dirty="0"/>
              <a:t> </a:t>
            </a:r>
            <a:r>
              <a:rPr lang="fr-FR" sz="2400" b="1" dirty="0" err="1"/>
              <a:t>below</a:t>
            </a:r>
            <a:r>
              <a:rPr lang="fr-FR" sz="2400" b="1" dirty="0"/>
              <a:t> </a:t>
            </a:r>
            <a:r>
              <a:rPr lang="fr-FR" sz="2400" b="1" dirty="0" err="1"/>
              <a:t>plagiarism</a:t>
            </a:r>
            <a:r>
              <a:rPr lang="fr-FR" sz="2400" b="1" dirty="0"/>
              <a:t>? </a:t>
            </a:r>
          </a:p>
          <a:p>
            <a:pPr marL="0" indent="0">
              <a:lnSpc>
                <a:spcPct val="150000"/>
              </a:lnSpc>
              <a:buNone/>
              <a:defRPr/>
            </a:pPr>
            <a:r>
              <a:rPr lang="en-US" sz="2400" dirty="0"/>
              <a:t>Though women represent more than 50% of the population, they </a:t>
            </a:r>
            <a:r>
              <a:rPr lang="en-US" sz="2400" b="1" dirty="0"/>
              <a:t>rarely are more than a few representatives in the political ruling class. In fact, it is in the electoral arena that male domination is most evident.</a:t>
            </a:r>
            <a:r>
              <a:rPr lang="en-US" sz="2400" dirty="0"/>
              <a:t> However, though women have been occupying more and more positions traditionally reserved for men in recent decades, </a:t>
            </a:r>
            <a:r>
              <a:rPr lang="en-US" sz="2400" b="1" dirty="0"/>
              <a:t>most Canadian women still find it impossible to attain legislative office </a:t>
            </a:r>
            <a:r>
              <a:rPr lang="fr-FR" sz="2400" dirty="0"/>
              <a:t>(Brodie, 1991, p. 3).</a:t>
            </a:r>
          </a:p>
          <a:p>
            <a:pPr marL="0" indent="0">
              <a:lnSpc>
                <a:spcPct val="150000"/>
              </a:lnSpc>
              <a:buNone/>
              <a:defRPr/>
            </a:pPr>
            <a:endParaRPr lang="fr-FR" sz="200" dirty="0"/>
          </a:p>
          <a:p>
            <a:pPr marL="0" indent="0">
              <a:lnSpc>
                <a:spcPct val="150000"/>
              </a:lnSpc>
              <a:buNone/>
              <a:defRPr/>
            </a:pPr>
            <a:r>
              <a:rPr lang="fr-FR" sz="2400" b="1" dirty="0"/>
              <a:t>The </a:t>
            </a:r>
            <a:r>
              <a:rPr lang="fr-FR" sz="2400" b="1" dirty="0" err="1"/>
              <a:t>author</a:t>
            </a:r>
            <a:r>
              <a:rPr lang="fr-FR" sz="2400" b="1" dirty="0"/>
              <a:t> and </a:t>
            </a:r>
            <a:r>
              <a:rPr lang="fr-FR" sz="2400" b="1" dirty="0" err="1"/>
              <a:t>her</a:t>
            </a:r>
            <a:r>
              <a:rPr lang="fr-FR" sz="2400" b="1" dirty="0"/>
              <a:t> </a:t>
            </a:r>
            <a:r>
              <a:rPr lang="fr-FR" sz="2400" b="1" dirty="0" err="1"/>
              <a:t>work</a:t>
            </a:r>
            <a:r>
              <a:rPr lang="fr-FR" sz="2400" b="1" dirty="0"/>
              <a:t> are </a:t>
            </a:r>
            <a:r>
              <a:rPr lang="fr-FR" sz="2400" b="1" dirty="0" err="1"/>
              <a:t>cited</a:t>
            </a:r>
            <a:r>
              <a:rPr lang="fr-FR" sz="2400" b="1" dirty="0"/>
              <a:t>. The </a:t>
            </a:r>
            <a:r>
              <a:rPr lang="fr-FR" sz="2400" b="1" dirty="0" err="1"/>
              <a:t>bold</a:t>
            </a:r>
            <a:r>
              <a:rPr lang="fr-FR" sz="2400" b="1" dirty="0"/>
              <a:t> parts are the </a:t>
            </a:r>
            <a:r>
              <a:rPr lang="fr-FR" sz="2400" b="1" dirty="0" err="1"/>
              <a:t>authors</a:t>
            </a:r>
            <a:r>
              <a:rPr lang="fr-FR" sz="2400" b="1" dirty="0"/>
              <a:t>’ </a:t>
            </a:r>
            <a:r>
              <a:rPr lang="fr-FR" sz="2400" b="1" dirty="0" err="1"/>
              <a:t>words</a:t>
            </a:r>
            <a:r>
              <a:rPr lang="fr-FR" sz="2400" b="1" dirty="0"/>
              <a:t>.</a:t>
            </a:r>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a:prstGeom prst="rect">
            <a:avLst/>
          </a:prstGeom>
        </p:spPr>
        <p:txBody>
          <a:bodyPr/>
          <a:lstStyle/>
          <a:p>
            <a:pPr>
              <a:defRPr/>
            </a:pPr>
            <a:fld id="{282AAA50-1E89-B34C-8477-5F736D4F2309}" type="slidenum">
              <a:rPr lang="fr-FR"/>
              <a:t>35</a:t>
            </a:fld>
            <a:endParaRPr lang="fr-FR"/>
          </a:p>
        </p:txBody>
      </p:sp>
    </p:spTree>
    <p:extLst>
      <p:ext uri="{BB962C8B-B14F-4D97-AF65-F5344CB8AC3E}">
        <p14:creationId xmlns:p14="http://schemas.microsoft.com/office/powerpoint/2010/main" val="404698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Autofit/>
          </a:bodyPr>
          <a:lstStyle/>
          <a:p>
            <a:pPr algn="ctr">
              <a:defRPr/>
            </a:pPr>
            <a:r>
              <a:rPr lang="en-US" sz="3600" dirty="0"/>
              <a:t>Beware of paraphrasing, rephrasing, gloss... </a:t>
            </a:r>
            <a:br>
              <a:rPr lang="en-US" sz="3600" dirty="0"/>
            </a:br>
            <a:r>
              <a:rPr lang="en-US" sz="3600" dirty="0"/>
              <a:t>Use your own words</a:t>
            </a:r>
            <a:r>
              <a:rPr lang="fr-FR" sz="3600" dirty="0"/>
              <a:t>…</a:t>
            </a:r>
            <a:endParaRPr lang="fr-FR" sz="700" dirty="0"/>
          </a:p>
        </p:txBody>
      </p:sp>
      <p:sp>
        <p:nvSpPr>
          <p:cNvPr id="6" name="Espace réservé du contenu 5"/>
          <p:cNvSpPr>
            <a:spLocks noGrp="1"/>
          </p:cNvSpPr>
          <p:nvPr>
            <p:ph idx="1"/>
          </p:nvPr>
        </p:nvSpPr>
        <p:spPr bwMode="auto"/>
        <p:txBody>
          <a:bodyPr>
            <a:noAutofit/>
          </a:bodyPr>
          <a:lstStyle/>
          <a:p>
            <a:pPr marL="0" indent="0">
              <a:buNone/>
              <a:defRPr/>
            </a:pPr>
            <a:endParaRPr lang="fr-FR" sz="3200" dirty="0"/>
          </a:p>
          <a:p>
            <a:pPr marL="0" indent="0">
              <a:buFont typeface="Arial" panose="020B0604020202020204" pitchFamily="34" charset="0"/>
              <a:buNone/>
              <a:defRPr/>
            </a:pPr>
            <a:r>
              <a:rPr lang="en-US" sz="3200" dirty="0"/>
              <a:t>	The </a:t>
            </a:r>
            <a:r>
              <a:rPr lang="en-US" sz="3200" b="1" dirty="0"/>
              <a:t>author </a:t>
            </a:r>
            <a:r>
              <a:rPr lang="en-US" sz="3200" dirty="0"/>
              <a:t>and her </a:t>
            </a:r>
            <a:r>
              <a:rPr lang="en-US" sz="3200" b="1" dirty="0"/>
              <a:t>work</a:t>
            </a:r>
            <a:r>
              <a:rPr lang="en-US" sz="3200" dirty="0"/>
              <a:t> are </a:t>
            </a:r>
            <a:r>
              <a:rPr lang="en-US" sz="3200" b="1" dirty="0"/>
              <a:t>precisely cited </a:t>
            </a:r>
            <a:r>
              <a:rPr lang="en-US" sz="3200" dirty="0"/>
              <a:t>(pages)</a:t>
            </a:r>
          </a:p>
          <a:p>
            <a:pPr marL="0" indent="0">
              <a:buFont typeface="Arial" panose="020B0604020202020204" pitchFamily="34" charset="0"/>
              <a:buNone/>
              <a:defRPr/>
            </a:pPr>
            <a:r>
              <a:rPr lang="en-US" sz="3200" dirty="0"/>
              <a:t>	BUT her words are mixed with my text </a:t>
            </a:r>
          </a:p>
          <a:p>
            <a:pPr marL="0" indent="0">
              <a:buFont typeface="Arial" panose="020B0604020202020204" pitchFamily="34" charset="0"/>
              <a:buNone/>
              <a:defRPr/>
            </a:pPr>
            <a:endParaRPr lang="en-US" sz="3200" dirty="0"/>
          </a:p>
          <a:p>
            <a:pPr marL="0" indent="0">
              <a:buFont typeface="Arial" panose="020B0604020202020204" pitchFamily="34" charset="0"/>
              <a:buNone/>
              <a:defRPr/>
            </a:pPr>
            <a:r>
              <a:rPr lang="fr-FR" sz="3200" dirty="0"/>
              <a:t>➡️</a:t>
            </a:r>
            <a:r>
              <a:rPr lang="en-US" sz="3200" b="1" dirty="0"/>
              <a:t>quotation marks </a:t>
            </a:r>
            <a:r>
              <a:rPr lang="en-US" sz="3200" dirty="0"/>
              <a:t>are needed</a:t>
            </a:r>
            <a:endParaRPr lang="fr-FR" sz="3200" dirty="0"/>
          </a:p>
          <a:p>
            <a:pPr marL="0" indent="0">
              <a:buNone/>
              <a:defRPr/>
            </a:pPr>
            <a:endParaRPr lang="fr-FR" sz="2000" dirty="0"/>
          </a:p>
          <a:p>
            <a:pPr marL="0" indent="0">
              <a:buNone/>
              <a:defRPr/>
            </a:pPr>
            <a:r>
              <a:rPr lang="fr-FR" sz="2000" dirty="0"/>
              <a:t>e.g. </a:t>
            </a:r>
            <a:r>
              <a:rPr lang="fr-FR" sz="2000" dirty="0" err="1"/>
              <a:t>from</a:t>
            </a:r>
            <a:r>
              <a:rPr lang="fr-FR" sz="2000" dirty="0"/>
              <a:t> : Petit guide du plagiat de l’université de Reims, ce qui est inacceptable ou correct (p.6-8) dans </a:t>
            </a:r>
            <a:r>
              <a:rPr lang="fr-FR" sz="2000" u="sng" dirty="0">
                <a:hlinkClick r:id="rId3" tooltip="https://www.univ-reims.fr/ccc/media-files/7353/guide-du-plagiat.pdf"/>
              </a:rPr>
              <a:t>https://www.univ-reims.fr/ccc/media-files/7353/guide-du-plagiat.pdf </a:t>
            </a:r>
            <a:endParaRPr lang="fr-FR" sz="2000"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a:prstGeom prst="rect">
            <a:avLst/>
          </a:prstGeom>
        </p:spPr>
        <p:txBody>
          <a:bodyPr/>
          <a:lstStyle/>
          <a:p>
            <a:pPr>
              <a:defRPr/>
            </a:pPr>
            <a:fld id="{282AAA50-1E89-B34C-8477-5F736D4F2309}" type="slidenum">
              <a:rPr lang="fr-FR"/>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391B4-CD2B-4030-AFCE-42CD87991359}"/>
              </a:ext>
            </a:extLst>
          </p:cNvPr>
          <p:cNvSpPr>
            <a:spLocks noGrp="1"/>
          </p:cNvSpPr>
          <p:nvPr>
            <p:ph type="title"/>
          </p:nvPr>
        </p:nvSpPr>
        <p:spPr/>
        <p:txBody>
          <a:bodyPr/>
          <a:lstStyle/>
          <a:p>
            <a:r>
              <a:rPr lang="fr-FR" dirty="0"/>
              <a:t>Question 7</a:t>
            </a:r>
          </a:p>
        </p:txBody>
      </p:sp>
      <p:sp>
        <p:nvSpPr>
          <p:cNvPr id="3" name="Espace réservé du contenu 2">
            <a:extLst>
              <a:ext uri="{FF2B5EF4-FFF2-40B4-BE49-F238E27FC236}">
                <a16:creationId xmlns:a16="http://schemas.microsoft.com/office/drawing/2014/main" id="{69A4FC93-A18B-454F-81B6-304CF32F7A54}"/>
              </a:ext>
            </a:extLst>
          </p:cNvPr>
          <p:cNvSpPr>
            <a:spLocks noGrp="1"/>
          </p:cNvSpPr>
          <p:nvPr>
            <p:ph sz="half" idx="1"/>
          </p:nvPr>
        </p:nvSpPr>
        <p:spPr>
          <a:xfrm>
            <a:off x="3176954" y="1825625"/>
            <a:ext cx="8481646" cy="4235206"/>
          </a:xfrm>
        </p:spPr>
        <p:txBody>
          <a:bodyPr>
            <a:normAutofit lnSpcReduction="10000"/>
          </a:bodyPr>
          <a:lstStyle/>
          <a:p>
            <a:pPr marL="0" indent="0">
              <a:buNone/>
              <a:defRPr/>
            </a:pPr>
            <a:r>
              <a:rPr lang="fr-FR" dirty="0"/>
              <a:t>Reading the book </a:t>
            </a:r>
            <a:r>
              <a:rPr lang="fr-FR" sz="2800" dirty="0">
                <a:ln w="0"/>
              </a:rPr>
              <a:t>«</a:t>
            </a:r>
            <a:r>
              <a:rPr lang="fr-FR" dirty="0"/>
              <a:t>Manuel d’Histoire de France</a:t>
            </a:r>
            <a:r>
              <a:rPr lang="fr-FR" sz="2800" dirty="0">
                <a:ln w="0"/>
              </a:rPr>
              <a:t>»</a:t>
            </a:r>
            <a:r>
              <a:rPr lang="fr-FR" dirty="0"/>
              <a:t>,</a:t>
            </a:r>
            <a:r>
              <a:rPr lang="en-US" dirty="0"/>
              <a:t> I find a quote that I want to use.</a:t>
            </a:r>
          </a:p>
          <a:p>
            <a:pPr marL="0" indent="0">
              <a:buNone/>
              <a:defRPr/>
            </a:pPr>
            <a:r>
              <a:rPr lang="en-US" dirty="0"/>
              <a:t>But this quote comes from another work, entitled </a:t>
            </a:r>
            <a:r>
              <a:rPr lang="fr-FR" sz="2800" dirty="0">
                <a:ln w="0"/>
              </a:rPr>
              <a:t>«</a:t>
            </a:r>
            <a:r>
              <a:rPr lang="fr-FR" dirty="0"/>
              <a:t>Vie quotidienne au Moyen Age</a:t>
            </a:r>
            <a:r>
              <a:rPr lang="fr-FR" sz="2800" dirty="0">
                <a:ln w="0"/>
              </a:rPr>
              <a:t>»</a:t>
            </a:r>
            <a:r>
              <a:rPr lang="fr-FR" dirty="0"/>
              <a:t>. </a:t>
            </a:r>
          </a:p>
          <a:p>
            <a:pPr marL="0" indent="0">
              <a:buNone/>
              <a:defRPr/>
            </a:pPr>
            <a:endParaRPr lang="fr-FR" dirty="0"/>
          </a:p>
          <a:p>
            <a:pPr marL="0" indent="0">
              <a:buNone/>
              <a:defRPr/>
            </a:pPr>
            <a:r>
              <a:rPr lang="en-US" b="1" dirty="0"/>
              <a:t>Which source(s) should I mention?</a:t>
            </a:r>
            <a:endParaRPr lang="fr-FR" dirty="0"/>
          </a:p>
          <a:p>
            <a:pPr marL="514350" indent="-514350">
              <a:buFont typeface="+mj-lt"/>
              <a:buAutoNum type="arabicPeriod"/>
              <a:defRPr/>
            </a:pPr>
            <a:r>
              <a:rPr lang="fr-FR" dirty="0"/>
              <a:t>Manuel d’Histoire de France</a:t>
            </a:r>
          </a:p>
          <a:p>
            <a:pPr marL="514350" indent="-514350">
              <a:buFont typeface="+mj-lt"/>
              <a:buAutoNum type="arabicPeriod"/>
              <a:defRPr/>
            </a:pPr>
            <a:r>
              <a:rPr lang="fr-FR" dirty="0"/>
              <a:t>Vie quotidienne au Moyen-Age</a:t>
            </a:r>
          </a:p>
          <a:p>
            <a:pPr marL="514350" indent="-514350">
              <a:buFont typeface="+mj-lt"/>
              <a:buAutoNum type="arabicPeriod"/>
              <a:defRPr/>
            </a:pPr>
            <a:r>
              <a:rPr lang="fr-FR" dirty="0" err="1"/>
              <a:t>Both</a:t>
            </a:r>
            <a:endParaRPr lang="fr-FR" dirty="0"/>
          </a:p>
          <a:p>
            <a:pPr marL="0" indent="0">
              <a:buNone/>
              <a:defRPr/>
            </a:pPr>
            <a:endParaRPr lang="fr-FR" dirty="0"/>
          </a:p>
        </p:txBody>
      </p:sp>
      <p:sp>
        <p:nvSpPr>
          <p:cNvPr id="5" name="Espace réservé de la date 4">
            <a:extLst>
              <a:ext uri="{FF2B5EF4-FFF2-40B4-BE49-F238E27FC236}">
                <a16:creationId xmlns:a16="http://schemas.microsoft.com/office/drawing/2014/main" id="{38A2BF17-6557-4881-A850-091A5A70FBB9}"/>
              </a:ext>
            </a:extLst>
          </p:cNvPr>
          <p:cNvSpPr>
            <a:spLocks noGrp="1"/>
          </p:cNvSpPr>
          <p:nvPr>
            <p:ph type="dt" sz="half" idx="10"/>
          </p:nvPr>
        </p:nvSpPr>
        <p:spPr/>
        <p:txBody>
          <a:bodyPr/>
          <a:lstStyle/>
          <a:p>
            <a:r>
              <a:rPr lang="fr-FR"/>
              <a:t>2026 - january</a:t>
            </a:r>
          </a:p>
        </p:txBody>
      </p:sp>
      <p:sp>
        <p:nvSpPr>
          <p:cNvPr id="6" name="Espace réservé du pied de page 5">
            <a:extLst>
              <a:ext uri="{FF2B5EF4-FFF2-40B4-BE49-F238E27FC236}">
                <a16:creationId xmlns:a16="http://schemas.microsoft.com/office/drawing/2014/main" id="{1DC7C7FC-D2D3-4A70-8857-CD02F2B579EB}"/>
              </a:ext>
            </a:extLst>
          </p:cNvPr>
          <p:cNvSpPr>
            <a:spLocks noGrp="1"/>
          </p:cNvSpPr>
          <p:nvPr>
            <p:ph type="ftr" sz="quarter" idx="11"/>
          </p:nvPr>
        </p:nvSpPr>
        <p:spPr/>
        <p:txBody>
          <a:bodyPr/>
          <a:lstStyle/>
          <a:p>
            <a:r>
              <a:rPr lang="en-US"/>
              <a:t>180 min to avoid plagiarism - University Library - Grenoble</a:t>
            </a:r>
            <a:endParaRPr lang="fr-FR"/>
          </a:p>
        </p:txBody>
      </p:sp>
      <p:sp>
        <p:nvSpPr>
          <p:cNvPr id="7" name="Espace réservé du numéro de diapositive 6">
            <a:extLst>
              <a:ext uri="{FF2B5EF4-FFF2-40B4-BE49-F238E27FC236}">
                <a16:creationId xmlns:a16="http://schemas.microsoft.com/office/drawing/2014/main" id="{F2B7D9C0-790C-427A-857C-ECF7310312D0}"/>
              </a:ext>
            </a:extLst>
          </p:cNvPr>
          <p:cNvSpPr>
            <a:spLocks noGrp="1"/>
          </p:cNvSpPr>
          <p:nvPr>
            <p:ph type="sldNum" sz="quarter" idx="12"/>
          </p:nvPr>
        </p:nvSpPr>
        <p:spPr/>
        <p:txBody>
          <a:bodyPr/>
          <a:lstStyle/>
          <a:p>
            <a:fld id="{6474E713-7F12-496E-A4A6-B8564FFA33B6}" type="slidenum">
              <a:rPr lang="fr-FR" smtClean="0"/>
              <a:t>37</a:t>
            </a:fld>
            <a:endParaRPr lang="fr-FR"/>
          </a:p>
        </p:txBody>
      </p:sp>
      <p:pic>
        <p:nvPicPr>
          <p:cNvPr id="13" name="Image 12">
            <a:extLst>
              <a:ext uri="{FF2B5EF4-FFF2-40B4-BE49-F238E27FC236}">
                <a16:creationId xmlns:a16="http://schemas.microsoft.com/office/drawing/2014/main" id="{FF41839D-D56B-487E-BF69-DEBD318BB4CE}"/>
              </a:ext>
            </a:extLst>
          </p:cNvPr>
          <p:cNvPicPr>
            <a:picLocks noChangeAspect="1"/>
          </p:cNvPicPr>
          <p:nvPr/>
        </p:nvPicPr>
        <p:blipFill>
          <a:blip r:embed="rId2"/>
          <a:stretch>
            <a:fillRect/>
          </a:stretch>
        </p:blipFill>
        <p:spPr>
          <a:xfrm>
            <a:off x="838200" y="1825625"/>
            <a:ext cx="2233246" cy="4151642"/>
          </a:xfrm>
          <a:prstGeom prst="rect">
            <a:avLst/>
          </a:prstGeom>
        </p:spPr>
      </p:pic>
    </p:spTree>
    <p:extLst>
      <p:ext uri="{BB962C8B-B14F-4D97-AF65-F5344CB8AC3E}">
        <p14:creationId xmlns:p14="http://schemas.microsoft.com/office/powerpoint/2010/main" val="1737989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F7C3F-1E41-48E3-81C1-62CF47A932C8}"/>
              </a:ext>
            </a:extLst>
          </p:cNvPr>
          <p:cNvSpPr>
            <a:spLocks noGrp="1"/>
          </p:cNvSpPr>
          <p:nvPr>
            <p:ph type="title"/>
          </p:nvPr>
        </p:nvSpPr>
        <p:spPr/>
        <p:txBody>
          <a:bodyPr/>
          <a:lstStyle/>
          <a:p>
            <a:r>
              <a:rPr lang="fr-FR" dirty="0"/>
              <a:t>Question 7 : 2 options </a:t>
            </a:r>
          </a:p>
        </p:txBody>
      </p:sp>
      <p:sp>
        <p:nvSpPr>
          <p:cNvPr id="3" name="Espace réservé du contenu 2">
            <a:extLst>
              <a:ext uri="{FF2B5EF4-FFF2-40B4-BE49-F238E27FC236}">
                <a16:creationId xmlns:a16="http://schemas.microsoft.com/office/drawing/2014/main" id="{216B5184-3F33-4A58-BD3E-820BFA5A670D}"/>
              </a:ext>
            </a:extLst>
          </p:cNvPr>
          <p:cNvSpPr>
            <a:spLocks noGrp="1"/>
          </p:cNvSpPr>
          <p:nvPr>
            <p:ph sz="half" idx="1"/>
          </p:nvPr>
        </p:nvSpPr>
        <p:spPr>
          <a:xfrm>
            <a:off x="3294185" y="1584691"/>
            <a:ext cx="8452338" cy="4593371"/>
          </a:xfrm>
        </p:spPr>
        <p:txBody>
          <a:bodyPr>
            <a:noAutofit/>
          </a:bodyPr>
          <a:lstStyle/>
          <a:p>
            <a:pPr marL="0" indent="0" fontAlgn="t">
              <a:lnSpc>
                <a:spcPct val="100000"/>
              </a:lnSpc>
              <a:spcBef>
                <a:spcPts val="0"/>
              </a:spcBef>
              <a:buNone/>
            </a:pPr>
            <a:r>
              <a:rPr lang="en-US" b="1" dirty="0">
                <a:solidFill>
                  <a:srgbClr val="000000"/>
                </a:solidFill>
                <a:ea typeface="Arial" panose="020B0604020202020204" pitchFamily="34" charset="0"/>
                <a:cs typeface="Arial" panose="020B0604020202020204" pitchFamily="34" charset="0"/>
              </a:rPr>
              <a:t>If you went to check the original source</a:t>
            </a:r>
            <a:endParaRPr lang="en-US" dirty="0">
              <a:solidFill>
                <a:srgbClr val="000000"/>
              </a:solidFill>
              <a:ea typeface="Arial" panose="020B0604020202020204" pitchFamily="34" charset="0"/>
              <a:cs typeface="Arial" panose="020B0604020202020204" pitchFamily="34" charset="0"/>
            </a:endParaRPr>
          </a:p>
          <a:p>
            <a:pPr marL="0" indent="0" fontAlgn="t">
              <a:lnSpc>
                <a:spcPct val="100000"/>
              </a:lnSpc>
              <a:spcBef>
                <a:spcPts val="0"/>
              </a:spcBef>
              <a:buNone/>
            </a:pPr>
            <a:r>
              <a:rPr lang="fr-FR" sz="2400" dirty="0">
                <a:solidFill>
                  <a:srgbClr val="000000"/>
                </a:solidFill>
                <a:ea typeface="Arial" panose="020B0604020202020204" pitchFamily="34" charset="0"/>
                <a:cs typeface="Arial" panose="020B0604020202020204" pitchFamily="34" charset="0"/>
              </a:rPr>
              <a:t>➡️</a:t>
            </a:r>
            <a:r>
              <a:rPr lang="en-US" sz="2400" dirty="0">
                <a:solidFill>
                  <a:srgbClr val="000000"/>
                </a:solidFill>
                <a:ea typeface="Arial" panose="020B0604020202020204" pitchFamily="34" charset="0"/>
                <a:cs typeface="Arial" panose="020B0604020202020204" pitchFamily="34" charset="0"/>
              </a:rPr>
              <a:t>You can directly quote </a:t>
            </a:r>
            <a:r>
              <a:rPr lang="fr-FR" sz="2400" b="0" i="0" u="none" strike="noStrike" dirty="0">
                <a:solidFill>
                  <a:srgbClr val="000000"/>
                </a:solidFill>
                <a:effectLst/>
                <a:ea typeface="Arial" panose="020B0604020202020204" pitchFamily="34" charset="0"/>
                <a:cs typeface="Arial" panose="020B0604020202020204" pitchFamily="34" charset="0"/>
              </a:rPr>
              <a:t>« Vie quotidienne au Moyen Age »</a:t>
            </a:r>
          </a:p>
          <a:p>
            <a:pPr marL="0" indent="0" fontAlgn="t">
              <a:lnSpc>
                <a:spcPct val="100000"/>
              </a:lnSpc>
              <a:spcBef>
                <a:spcPts val="0"/>
              </a:spcBef>
              <a:buNone/>
            </a:pPr>
            <a:endParaRPr lang="fr-FR" sz="2400" b="0" i="0" u="none" strike="noStrike" dirty="0">
              <a:solidFill>
                <a:srgbClr val="000000"/>
              </a:solidFill>
              <a:effectLst/>
              <a:ea typeface="Arial" panose="020B0604020202020204" pitchFamily="34" charset="0"/>
              <a:cs typeface="Arial" panose="020B0604020202020204" pitchFamily="34" charset="0"/>
            </a:endParaRPr>
          </a:p>
          <a:p>
            <a:pPr marL="0" indent="0" fontAlgn="t">
              <a:lnSpc>
                <a:spcPct val="100000"/>
              </a:lnSpc>
              <a:spcBef>
                <a:spcPts val="0"/>
              </a:spcBef>
              <a:buNone/>
            </a:pPr>
            <a:endParaRPr lang="fr-FR" sz="2400" b="0" i="0" u="none" strike="noStrike" dirty="0">
              <a:solidFill>
                <a:srgbClr val="000000"/>
              </a:solidFill>
              <a:effectLst/>
              <a:ea typeface="Arial" panose="020B0604020202020204" pitchFamily="34" charset="0"/>
              <a:cs typeface="Arial" panose="020B0604020202020204" pitchFamily="34" charset="0"/>
            </a:endParaRPr>
          </a:p>
          <a:p>
            <a:pPr marL="0" indent="0" fontAlgn="t">
              <a:lnSpc>
                <a:spcPct val="100000"/>
              </a:lnSpc>
              <a:spcBef>
                <a:spcPts val="0"/>
              </a:spcBef>
              <a:buNone/>
            </a:pPr>
            <a:r>
              <a:rPr lang="en-US" b="1" dirty="0">
                <a:solidFill>
                  <a:srgbClr val="000000"/>
                </a:solidFill>
                <a:ea typeface="Arial" panose="020B0604020202020204" pitchFamily="34" charset="0"/>
                <a:cs typeface="Arial" panose="020B0604020202020204" pitchFamily="34" charset="0"/>
              </a:rPr>
              <a:t>If you didn't open the original source (didn’t or cannot)</a:t>
            </a:r>
            <a:endParaRPr lang="fr-FR" b="0" i="0" u="none" strike="noStrike" dirty="0">
              <a:solidFill>
                <a:srgbClr val="000000"/>
              </a:solidFill>
              <a:effectLst/>
              <a:ea typeface="Arial" panose="020B0604020202020204" pitchFamily="34" charset="0"/>
              <a:cs typeface="Arial" panose="020B0604020202020204" pitchFamily="34" charset="0"/>
            </a:endParaRPr>
          </a:p>
          <a:p>
            <a:pPr marL="0" indent="0" fontAlgn="t">
              <a:lnSpc>
                <a:spcPct val="100000"/>
              </a:lnSpc>
              <a:spcBef>
                <a:spcPts val="0"/>
              </a:spcBef>
              <a:buNone/>
            </a:pPr>
            <a:r>
              <a:rPr lang="fr-FR" sz="2400" dirty="0">
                <a:solidFill>
                  <a:srgbClr val="000000"/>
                </a:solidFill>
                <a:ea typeface="Arial" panose="020B0604020202020204" pitchFamily="34" charset="0"/>
                <a:cs typeface="Arial" panose="020B0604020202020204" pitchFamily="34" charset="0"/>
              </a:rPr>
              <a:t>➡️You </a:t>
            </a:r>
            <a:r>
              <a:rPr lang="fr-FR" sz="2400" dirty="0" err="1">
                <a:solidFill>
                  <a:srgbClr val="000000"/>
                </a:solidFill>
                <a:ea typeface="Arial" panose="020B0604020202020204" pitchFamily="34" charset="0"/>
                <a:cs typeface="Arial" panose="020B0604020202020204" pitchFamily="34" charset="0"/>
              </a:rPr>
              <a:t>quote</a:t>
            </a:r>
            <a:r>
              <a:rPr lang="fr-FR" sz="2400" dirty="0">
                <a:solidFill>
                  <a:srgbClr val="000000"/>
                </a:solidFill>
                <a:ea typeface="Arial" panose="020B0604020202020204" pitchFamily="34" charset="0"/>
                <a:cs typeface="Arial" panose="020B0604020202020204" pitchFamily="34" charset="0"/>
              </a:rPr>
              <a:t> </a:t>
            </a:r>
            <a:r>
              <a:rPr lang="fr-FR" sz="2400" b="0" i="0" u="none" strike="noStrike" dirty="0">
                <a:solidFill>
                  <a:srgbClr val="000000"/>
                </a:solidFill>
                <a:effectLst/>
                <a:ea typeface="Arial" panose="020B0604020202020204" pitchFamily="34" charset="0"/>
                <a:cs typeface="Arial" panose="020B0604020202020204" pitchFamily="34" charset="0"/>
              </a:rPr>
              <a:t>« Vie quotidienne au Moyen Age » </a:t>
            </a:r>
            <a:r>
              <a:rPr lang="fr-FR" sz="2400" b="0" i="0" u="none" strike="noStrike" dirty="0" err="1">
                <a:solidFill>
                  <a:srgbClr val="000000"/>
                </a:solidFill>
                <a:effectLst/>
                <a:ea typeface="Arial" panose="020B0604020202020204" pitchFamily="34" charset="0"/>
                <a:cs typeface="Arial" panose="020B0604020202020204" pitchFamily="34" charset="0"/>
              </a:rPr>
              <a:t>cited</a:t>
            </a:r>
            <a:r>
              <a:rPr lang="fr-FR" sz="2400" b="0" i="0" u="none" strike="noStrike" dirty="0">
                <a:solidFill>
                  <a:srgbClr val="000000"/>
                </a:solidFill>
                <a:effectLst/>
                <a:ea typeface="Arial" panose="020B0604020202020204" pitchFamily="34" charset="0"/>
                <a:cs typeface="Arial" panose="020B0604020202020204" pitchFamily="34" charset="0"/>
              </a:rPr>
              <a:t> by « Manuel d’histoire de France »</a:t>
            </a:r>
          </a:p>
          <a:p>
            <a:pPr marL="0" indent="0" fontAlgn="t">
              <a:lnSpc>
                <a:spcPct val="100000"/>
              </a:lnSpc>
              <a:spcBef>
                <a:spcPts val="0"/>
              </a:spcBef>
              <a:buNone/>
            </a:pPr>
            <a:endParaRPr lang="fr-FR" sz="2400" dirty="0">
              <a:solidFill>
                <a:srgbClr val="000000"/>
              </a:solidFill>
              <a:cs typeface="Arial" panose="020B0604020202020204" pitchFamily="34" charset="0"/>
            </a:endParaRPr>
          </a:p>
          <a:p>
            <a:pPr marL="0" indent="0" fontAlgn="t">
              <a:lnSpc>
                <a:spcPct val="100000"/>
              </a:lnSpc>
              <a:spcBef>
                <a:spcPts val="0"/>
              </a:spcBef>
              <a:buNone/>
            </a:pPr>
            <a:r>
              <a:rPr lang="en-US" sz="2400" dirty="0"/>
              <a:t>In text : mention both (source read and original source from which the quotation is) with a formula such as "cited in" or "cited by“). </a:t>
            </a:r>
          </a:p>
          <a:p>
            <a:pPr marL="0" indent="0" fontAlgn="t">
              <a:lnSpc>
                <a:spcPct val="100000"/>
              </a:lnSpc>
              <a:spcBef>
                <a:spcPts val="0"/>
              </a:spcBef>
              <a:buNone/>
            </a:pPr>
            <a:r>
              <a:rPr lang="en-US" sz="2400" dirty="0"/>
              <a:t>In your bibliography : only mention the source read. </a:t>
            </a:r>
            <a:endParaRPr lang="fr-FR" sz="2400" dirty="0"/>
          </a:p>
        </p:txBody>
      </p:sp>
      <p:sp>
        <p:nvSpPr>
          <p:cNvPr id="5" name="Espace réservé de la date 4">
            <a:extLst>
              <a:ext uri="{FF2B5EF4-FFF2-40B4-BE49-F238E27FC236}">
                <a16:creationId xmlns:a16="http://schemas.microsoft.com/office/drawing/2014/main" id="{605FBE33-C6DD-4175-9EF6-536833E37554}"/>
              </a:ext>
            </a:extLst>
          </p:cNvPr>
          <p:cNvSpPr>
            <a:spLocks noGrp="1"/>
          </p:cNvSpPr>
          <p:nvPr>
            <p:ph type="dt" sz="half" idx="10"/>
          </p:nvPr>
        </p:nvSpPr>
        <p:spPr/>
        <p:txBody>
          <a:bodyPr/>
          <a:lstStyle/>
          <a:p>
            <a:r>
              <a:rPr lang="fr-FR"/>
              <a:t>2026 - january</a:t>
            </a:r>
          </a:p>
        </p:txBody>
      </p:sp>
      <p:sp>
        <p:nvSpPr>
          <p:cNvPr id="6" name="Espace réservé du pied de page 5">
            <a:extLst>
              <a:ext uri="{FF2B5EF4-FFF2-40B4-BE49-F238E27FC236}">
                <a16:creationId xmlns:a16="http://schemas.microsoft.com/office/drawing/2014/main" id="{7FA8BD06-56A1-4F75-82E9-CAC373EEFCA0}"/>
              </a:ext>
            </a:extLst>
          </p:cNvPr>
          <p:cNvSpPr>
            <a:spLocks noGrp="1"/>
          </p:cNvSpPr>
          <p:nvPr>
            <p:ph type="ftr" sz="quarter" idx="11"/>
          </p:nvPr>
        </p:nvSpPr>
        <p:spPr/>
        <p:txBody>
          <a:bodyPr/>
          <a:lstStyle/>
          <a:p>
            <a:r>
              <a:rPr lang="en-US" dirty="0"/>
              <a:t>180 min to avoid plagiarism - University Library - Grenoble</a:t>
            </a:r>
            <a:endParaRPr lang="fr-FR" dirty="0"/>
          </a:p>
        </p:txBody>
      </p:sp>
      <p:sp>
        <p:nvSpPr>
          <p:cNvPr id="7" name="Espace réservé du numéro de diapositive 6">
            <a:extLst>
              <a:ext uri="{FF2B5EF4-FFF2-40B4-BE49-F238E27FC236}">
                <a16:creationId xmlns:a16="http://schemas.microsoft.com/office/drawing/2014/main" id="{6C431408-E2E3-4470-957E-6ADA2F11AE62}"/>
              </a:ext>
            </a:extLst>
          </p:cNvPr>
          <p:cNvSpPr>
            <a:spLocks noGrp="1"/>
          </p:cNvSpPr>
          <p:nvPr>
            <p:ph type="sldNum" sz="quarter" idx="12"/>
          </p:nvPr>
        </p:nvSpPr>
        <p:spPr/>
        <p:txBody>
          <a:bodyPr/>
          <a:lstStyle/>
          <a:p>
            <a:fld id="{6474E713-7F12-496E-A4A6-B8564FFA33B6}" type="slidenum">
              <a:rPr lang="fr-FR" smtClean="0"/>
              <a:t>38</a:t>
            </a:fld>
            <a:endParaRPr lang="fr-FR"/>
          </a:p>
        </p:txBody>
      </p:sp>
      <p:pic>
        <p:nvPicPr>
          <p:cNvPr id="12" name="Image 11">
            <a:extLst>
              <a:ext uri="{FF2B5EF4-FFF2-40B4-BE49-F238E27FC236}">
                <a16:creationId xmlns:a16="http://schemas.microsoft.com/office/drawing/2014/main" id="{FBC79CDD-E85F-4235-AA3A-F0236587A79E}"/>
              </a:ext>
            </a:extLst>
          </p:cNvPr>
          <p:cNvPicPr>
            <a:picLocks noChangeAspect="1"/>
          </p:cNvPicPr>
          <p:nvPr/>
        </p:nvPicPr>
        <p:blipFill>
          <a:blip r:embed="rId3"/>
          <a:stretch>
            <a:fillRect/>
          </a:stretch>
        </p:blipFill>
        <p:spPr>
          <a:xfrm>
            <a:off x="838200" y="1690688"/>
            <a:ext cx="2233246" cy="4151642"/>
          </a:xfrm>
          <a:prstGeom prst="rect">
            <a:avLst/>
          </a:prstGeom>
        </p:spPr>
      </p:pic>
    </p:spTree>
    <p:extLst>
      <p:ext uri="{BB962C8B-B14F-4D97-AF65-F5344CB8AC3E}">
        <p14:creationId xmlns:p14="http://schemas.microsoft.com/office/powerpoint/2010/main" val="2547848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501255" y="2196859"/>
            <a:ext cx="4421874" cy="3247978"/>
          </a:xfrm>
        </p:spPr>
        <p:txBody>
          <a:bodyPr>
            <a:normAutofit/>
          </a:bodyPr>
          <a:lstStyle/>
          <a:p>
            <a:pPr algn="ctr">
              <a:defRPr/>
            </a:pPr>
            <a:r>
              <a:rPr lang="fr-FR" dirty="0">
                <a:latin typeface="Verdana"/>
                <a:ea typeface="Verdana"/>
                <a:cs typeface="Verdana"/>
              </a:rPr>
              <a:t>PRESENTATION</a:t>
            </a:r>
            <a:br>
              <a:rPr lang="fr-FR" dirty="0">
                <a:latin typeface="Verdana"/>
                <a:ea typeface="Verdana"/>
                <a:cs typeface="Verdana"/>
              </a:rPr>
            </a:br>
            <a:br>
              <a:rPr lang="fr-FR" dirty="0">
                <a:latin typeface="Verdana"/>
                <a:ea typeface="Verdana"/>
                <a:cs typeface="Verdana"/>
              </a:rPr>
            </a:br>
            <a:r>
              <a:rPr lang="en-US" dirty="0">
                <a:latin typeface="Verdana"/>
                <a:ea typeface="Verdana"/>
                <a:cs typeface="Verdana"/>
              </a:rPr>
              <a:t>the UGA’s similarity detection tool</a:t>
            </a:r>
            <a:endParaRPr dirty="0"/>
          </a:p>
        </p:txBody>
      </p:sp>
      <p:pic>
        <p:nvPicPr>
          <p:cNvPr id="3" name="Image 2"/>
          <p:cNvPicPr>
            <a:picLocks noChangeAspect="1"/>
          </p:cNvPicPr>
          <p:nvPr/>
        </p:nvPicPr>
        <p:blipFill>
          <a:blip r:embed="rId3"/>
          <a:stretch/>
        </p:blipFill>
        <p:spPr bwMode="auto">
          <a:xfrm>
            <a:off x="7235710" y="3162300"/>
            <a:ext cx="3905250"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254143" y="0"/>
            <a:ext cx="12700286" cy="6858000"/>
          </a:xfrm>
          <a:prstGeom prst="rect">
            <a:avLst/>
          </a:prstGeom>
        </p:spPr>
      </p:pic>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4</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
        <p:nvSpPr>
          <p:cNvPr id="10" name="Espace réservé du contenu 9">
            <a:extLst>
              <a:ext uri="{FF2B5EF4-FFF2-40B4-BE49-F238E27FC236}">
                <a16:creationId xmlns:a16="http://schemas.microsoft.com/office/drawing/2014/main" id="{9C420974-2D6F-479B-B7E6-DCD060C3E557}"/>
              </a:ext>
            </a:extLst>
          </p:cNvPr>
          <p:cNvSpPr>
            <a:spLocks noGrp="1"/>
          </p:cNvSpPr>
          <p:nvPr>
            <p:ph sz="half" idx="1"/>
          </p:nvPr>
        </p:nvSpPr>
        <p:spPr>
          <a:xfrm>
            <a:off x="384132" y="1582184"/>
            <a:ext cx="11423736" cy="4405257"/>
          </a:xfrm>
          <a:solidFill>
            <a:srgbClr val="FFFFFF"/>
          </a:solidFill>
        </p:spPr>
        <p:txBody>
          <a:bodyPr>
            <a:normAutofit/>
          </a:bodyPr>
          <a:lstStyle/>
          <a:p>
            <a:pPr marL="0" indent="0">
              <a:lnSpc>
                <a:spcPct val="150000"/>
              </a:lnSpc>
              <a:buNone/>
            </a:pPr>
            <a:r>
              <a:rPr lang="fr-FR" b="1" dirty="0"/>
              <a:t>On a </a:t>
            </a:r>
            <a:r>
              <a:rPr lang="fr-FR" b="1" dirty="0" err="1"/>
              <a:t>scale</a:t>
            </a:r>
            <a:r>
              <a:rPr lang="fr-FR" b="1" dirty="0"/>
              <a:t> of 1 to 10, how </a:t>
            </a:r>
            <a:r>
              <a:rPr lang="fr-FR" b="1" dirty="0" err="1"/>
              <a:t>well</a:t>
            </a:r>
            <a:r>
              <a:rPr lang="fr-FR" b="1" dirty="0"/>
              <a:t> do </a:t>
            </a:r>
            <a:r>
              <a:rPr lang="fr-FR" b="1" dirty="0" err="1"/>
              <a:t>you</a:t>
            </a:r>
            <a:r>
              <a:rPr lang="fr-FR" b="1" dirty="0"/>
              <a:t> know </a:t>
            </a:r>
            <a:r>
              <a:rPr lang="fr-FR" b="1" dirty="0" err="1"/>
              <a:t>what</a:t>
            </a:r>
            <a:r>
              <a:rPr lang="fr-FR" b="1" dirty="0"/>
              <a:t> </a:t>
            </a:r>
            <a:r>
              <a:rPr lang="fr-FR" b="1" dirty="0" err="1"/>
              <a:t>plagiarism</a:t>
            </a:r>
            <a:r>
              <a:rPr lang="fr-FR" b="1" dirty="0"/>
              <a:t> </a:t>
            </a:r>
            <a:r>
              <a:rPr lang="fr-FR" b="1" dirty="0" err="1"/>
              <a:t>is</a:t>
            </a:r>
            <a:r>
              <a:rPr lang="fr-FR" b="1" dirty="0"/>
              <a:t>?</a:t>
            </a:r>
          </a:p>
          <a:p>
            <a:pPr marL="457200" lvl="1" indent="0">
              <a:lnSpc>
                <a:spcPct val="150000"/>
              </a:lnSpc>
              <a:buNone/>
            </a:pPr>
            <a:r>
              <a:rPr lang="fr-FR" dirty="0"/>
              <a:t>1-3 :	 I know </a:t>
            </a:r>
            <a:r>
              <a:rPr lang="fr-FR" dirty="0" err="1"/>
              <a:t>this</a:t>
            </a:r>
            <a:r>
              <a:rPr lang="fr-FR" dirty="0"/>
              <a:t> </a:t>
            </a:r>
            <a:r>
              <a:rPr lang="fr-FR" dirty="0" err="1"/>
              <a:t>word</a:t>
            </a:r>
            <a:r>
              <a:rPr lang="fr-FR" dirty="0"/>
              <a:t> </a:t>
            </a:r>
            <a:r>
              <a:rPr lang="fr-FR" dirty="0" err="1"/>
              <a:t>exists</a:t>
            </a:r>
            <a:endParaRPr lang="fr-FR" dirty="0"/>
          </a:p>
          <a:p>
            <a:pPr marL="457200" lvl="1" indent="0">
              <a:lnSpc>
                <a:spcPct val="150000"/>
              </a:lnSpc>
              <a:buNone/>
            </a:pPr>
            <a:r>
              <a:rPr lang="fr-FR" dirty="0"/>
              <a:t>4-6 :	 I can </a:t>
            </a:r>
            <a:r>
              <a:rPr lang="fr-FR" dirty="0" err="1"/>
              <a:t>give</a:t>
            </a:r>
            <a:r>
              <a:rPr lang="fr-FR" dirty="0"/>
              <a:t> a </a:t>
            </a:r>
            <a:r>
              <a:rPr lang="fr-FR" dirty="0" err="1"/>
              <a:t>definition</a:t>
            </a:r>
            <a:r>
              <a:rPr lang="fr-FR" dirty="0"/>
              <a:t> and </a:t>
            </a:r>
            <a:r>
              <a:rPr lang="fr-FR" dirty="0" err="1"/>
              <a:t>explain</a:t>
            </a:r>
            <a:r>
              <a:rPr lang="fr-FR" dirty="0"/>
              <a:t> </a:t>
            </a:r>
            <a:r>
              <a:rPr lang="fr-FR" dirty="0" err="1"/>
              <a:t>why</a:t>
            </a:r>
            <a:r>
              <a:rPr lang="fr-FR" dirty="0"/>
              <a:t> </a:t>
            </a:r>
            <a:r>
              <a:rPr lang="fr-FR" dirty="0" err="1"/>
              <a:t>it’s</a:t>
            </a:r>
            <a:r>
              <a:rPr lang="fr-FR" dirty="0"/>
              <a:t> </a:t>
            </a:r>
            <a:r>
              <a:rPr lang="fr-FR" dirty="0" err="1"/>
              <a:t>bad</a:t>
            </a:r>
            <a:r>
              <a:rPr lang="fr-FR" dirty="0"/>
              <a:t> </a:t>
            </a:r>
          </a:p>
          <a:p>
            <a:pPr marL="457200" lvl="1" indent="0">
              <a:lnSpc>
                <a:spcPct val="150000"/>
              </a:lnSpc>
              <a:buNone/>
            </a:pPr>
            <a:r>
              <a:rPr lang="fr-FR" dirty="0"/>
              <a:t>7-8 :	 I know </a:t>
            </a:r>
            <a:r>
              <a:rPr lang="fr-FR" dirty="0" err="1"/>
              <a:t>it’s</a:t>
            </a:r>
            <a:r>
              <a:rPr lang="fr-FR" dirty="0"/>
              <a:t> about </a:t>
            </a:r>
            <a:r>
              <a:rPr lang="fr-FR" dirty="0" err="1"/>
              <a:t>quoting</a:t>
            </a:r>
            <a:r>
              <a:rPr lang="fr-FR" dirty="0"/>
              <a:t> </a:t>
            </a:r>
            <a:r>
              <a:rPr lang="fr-FR" dirty="0" err="1"/>
              <a:t>others</a:t>
            </a:r>
            <a:r>
              <a:rPr lang="fr-FR" dirty="0"/>
              <a:t>’ </a:t>
            </a:r>
            <a:r>
              <a:rPr lang="fr-FR" dirty="0" err="1"/>
              <a:t>work</a:t>
            </a:r>
            <a:r>
              <a:rPr lang="fr-FR" dirty="0"/>
              <a:t> , but </a:t>
            </a:r>
            <a:r>
              <a:rPr lang="fr-FR" dirty="0" err="1"/>
              <a:t>bibliography</a:t>
            </a:r>
            <a:r>
              <a:rPr lang="fr-FR" dirty="0"/>
              <a:t> </a:t>
            </a:r>
            <a:r>
              <a:rPr lang="fr-FR" dirty="0" err="1"/>
              <a:t>is</a:t>
            </a:r>
            <a:r>
              <a:rPr lang="fr-FR" dirty="0"/>
              <a:t> </a:t>
            </a:r>
            <a:r>
              <a:rPr lang="fr-FR" dirty="0" err="1"/>
              <a:t>my</a:t>
            </a:r>
            <a:r>
              <a:rPr lang="fr-FR" dirty="0"/>
              <a:t> pet </a:t>
            </a:r>
            <a:r>
              <a:rPr lang="fr-FR" dirty="0" err="1"/>
              <a:t>peeve</a:t>
            </a:r>
            <a:endParaRPr lang="fr-FR" dirty="0"/>
          </a:p>
          <a:p>
            <a:pPr marL="457200" lvl="1" indent="0">
              <a:lnSpc>
                <a:spcPct val="150000"/>
              </a:lnSpc>
              <a:buNone/>
            </a:pPr>
            <a:r>
              <a:rPr lang="fr-FR" dirty="0"/>
              <a:t>9 :		 I </a:t>
            </a:r>
            <a:r>
              <a:rPr lang="fr-FR" dirty="0" err="1"/>
              <a:t>think</a:t>
            </a:r>
            <a:r>
              <a:rPr lang="fr-FR" dirty="0"/>
              <a:t> I know all the </a:t>
            </a:r>
            <a:r>
              <a:rPr lang="fr-FR" dirty="0" err="1"/>
              <a:t>rules</a:t>
            </a:r>
            <a:r>
              <a:rPr lang="fr-FR" dirty="0"/>
              <a:t> to </a:t>
            </a:r>
            <a:r>
              <a:rPr lang="fr-FR" dirty="0" err="1"/>
              <a:t>avoid</a:t>
            </a:r>
            <a:r>
              <a:rPr lang="fr-FR" dirty="0"/>
              <a:t> </a:t>
            </a:r>
            <a:r>
              <a:rPr lang="fr-FR" dirty="0" err="1"/>
              <a:t>plagiarism</a:t>
            </a:r>
            <a:endParaRPr lang="fr-FR" dirty="0"/>
          </a:p>
          <a:p>
            <a:pPr marL="457200" lvl="1" indent="0">
              <a:lnSpc>
                <a:spcPct val="150000"/>
              </a:lnSpc>
              <a:buNone/>
            </a:pPr>
            <a:r>
              <a:rPr lang="fr-FR" dirty="0"/>
              <a:t>10 :	 </a:t>
            </a:r>
            <a:r>
              <a:rPr lang="fr-FR" dirty="0" err="1"/>
              <a:t>I’m</a:t>
            </a:r>
            <a:r>
              <a:rPr lang="fr-FR" dirty="0"/>
              <a:t> at a </a:t>
            </a:r>
            <a:r>
              <a:rPr lang="fr-FR" dirty="0" err="1"/>
              <a:t>scientific</a:t>
            </a:r>
            <a:r>
              <a:rPr lang="fr-FR" dirty="0"/>
              <a:t> </a:t>
            </a:r>
            <a:r>
              <a:rPr lang="fr-FR" dirty="0" err="1"/>
              <a:t>chair’s</a:t>
            </a:r>
            <a:r>
              <a:rPr lang="fr-FR" dirty="0"/>
              <a:t> </a:t>
            </a:r>
            <a:r>
              <a:rPr lang="fr-FR" dirty="0" err="1"/>
              <a:t>level</a:t>
            </a:r>
            <a:r>
              <a:rPr lang="fr-FR" dirty="0"/>
              <a:t> of </a:t>
            </a:r>
            <a:r>
              <a:rPr lang="fr-FR" dirty="0" err="1"/>
              <a:t>plagiarism</a:t>
            </a:r>
            <a:r>
              <a:rPr lang="fr-FR" dirty="0"/>
              <a:t> </a:t>
            </a:r>
            <a:r>
              <a:rPr lang="fr-FR" dirty="0" err="1"/>
              <a:t>detection</a:t>
            </a:r>
            <a:r>
              <a:rPr lang="fr-FR" dirty="0"/>
              <a:t> </a:t>
            </a:r>
            <a:endParaRPr lang="fr-FR" sz="2800" dirty="0"/>
          </a:p>
        </p:txBody>
      </p:sp>
      <p:sp>
        <p:nvSpPr>
          <p:cNvPr id="15" name="Titre 14">
            <a:extLst>
              <a:ext uri="{FF2B5EF4-FFF2-40B4-BE49-F238E27FC236}">
                <a16:creationId xmlns:a16="http://schemas.microsoft.com/office/drawing/2014/main" id="{C731AD76-D4C4-4955-9DAC-EA91126F7147}"/>
              </a:ext>
            </a:extLst>
          </p:cNvPr>
          <p:cNvSpPr>
            <a:spLocks noGrp="1"/>
          </p:cNvSpPr>
          <p:nvPr>
            <p:ph type="title"/>
          </p:nvPr>
        </p:nvSpPr>
        <p:spPr/>
        <p:txBody>
          <a:bodyPr/>
          <a:lstStyle/>
          <a:p>
            <a:r>
              <a:rPr lang="fr-FR" dirty="0"/>
              <a:t>1/</a:t>
            </a:r>
          </a:p>
        </p:txBody>
      </p:sp>
    </p:spTree>
    <p:extLst>
      <p:ext uri="{BB962C8B-B14F-4D97-AF65-F5344CB8AC3E}">
        <p14:creationId xmlns:p14="http://schemas.microsoft.com/office/powerpoint/2010/main" val="3637336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a:extLst>
              <a:ext uri="{FF2B5EF4-FFF2-40B4-BE49-F238E27FC236}">
                <a16:creationId xmlns:a16="http://schemas.microsoft.com/office/drawing/2014/main" id="{BF9FB97B-6AD2-468D-A28C-3286037C5856}"/>
              </a:ext>
            </a:extLst>
          </p:cNvPr>
          <p:cNvSpPr>
            <a:spLocks noGrp="1"/>
          </p:cNvSpPr>
          <p:nvPr>
            <p:ph type="title"/>
          </p:nvPr>
        </p:nvSpPr>
        <p:spPr/>
        <p:txBody>
          <a:bodyPr/>
          <a:lstStyle/>
          <a:p>
            <a:r>
              <a:rPr lang="fr-FR" dirty="0" err="1"/>
              <a:t>Compilatio</a:t>
            </a:r>
            <a:r>
              <a:rPr lang="fr-FR" dirty="0"/>
              <a:t> : connexion</a:t>
            </a:r>
          </a:p>
        </p:txBody>
      </p:sp>
      <p:sp>
        <p:nvSpPr>
          <p:cNvPr id="2" name="Espace réservé du contenu 1">
            <a:extLst>
              <a:ext uri="{FF2B5EF4-FFF2-40B4-BE49-F238E27FC236}">
                <a16:creationId xmlns:a16="http://schemas.microsoft.com/office/drawing/2014/main" id="{CBEADC6B-494D-4F25-BCAE-588D3BF852E6}"/>
              </a:ext>
            </a:extLst>
          </p:cNvPr>
          <p:cNvSpPr>
            <a:spLocks noGrp="1"/>
          </p:cNvSpPr>
          <p:nvPr>
            <p:ph idx="1"/>
          </p:nvPr>
        </p:nvSpPr>
        <p:spPr>
          <a:xfrm>
            <a:off x="884481" y="1390732"/>
            <a:ext cx="9520797" cy="970615"/>
          </a:xfrm>
        </p:spPr>
        <p:txBody>
          <a:bodyPr>
            <a:normAutofit/>
          </a:bodyPr>
          <a:lstStyle/>
          <a:p>
            <a:r>
              <a:rPr lang="fr-FR" sz="2000" dirty="0">
                <a:hlinkClick r:id="rId3"/>
              </a:rPr>
              <a:t>https://intranet.univ-grenoble-alpes.fr/applications/toutes-les-applications/</a:t>
            </a:r>
            <a:r>
              <a:rPr lang="fr-FR" sz="2000" dirty="0"/>
              <a:t> </a:t>
            </a:r>
          </a:p>
          <a:p>
            <a:r>
              <a:rPr lang="fr-FR" sz="2000" dirty="0">
                <a:hlinkClick r:id="rId4"/>
              </a:rPr>
              <a:t>https://www.compilatio.net/</a:t>
            </a:r>
            <a:r>
              <a:rPr lang="fr-FR" sz="2000" dirty="0"/>
              <a:t> </a:t>
            </a:r>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40</a:t>
            </a:fld>
            <a:endParaRPr lang="fr-FR"/>
          </a:p>
        </p:txBody>
      </p:sp>
      <p:pic>
        <p:nvPicPr>
          <p:cNvPr id="9" name="Image 8">
            <a:extLst>
              <a:ext uri="{FF2B5EF4-FFF2-40B4-BE49-F238E27FC236}">
                <a16:creationId xmlns:a16="http://schemas.microsoft.com/office/drawing/2014/main" id="{C5A5B42B-D896-4DE0-83D8-595BEA50BA5E}"/>
              </a:ext>
            </a:extLst>
          </p:cNvPr>
          <p:cNvPicPr>
            <a:picLocks noChangeAspect="1"/>
          </p:cNvPicPr>
          <p:nvPr/>
        </p:nvPicPr>
        <p:blipFill rotWithShape="1">
          <a:blip r:embed="rId5"/>
          <a:srcRect l="3326" t="3603" r="3033" b="29241"/>
          <a:stretch/>
        </p:blipFill>
        <p:spPr>
          <a:xfrm>
            <a:off x="4783978" y="2318721"/>
            <a:ext cx="3288934" cy="3540903"/>
          </a:xfrm>
          <a:prstGeom prst="rect">
            <a:avLst/>
          </a:prstGeom>
        </p:spPr>
      </p:pic>
      <p:pic>
        <p:nvPicPr>
          <p:cNvPr id="7" name="Image 6">
            <a:extLst>
              <a:ext uri="{FF2B5EF4-FFF2-40B4-BE49-F238E27FC236}">
                <a16:creationId xmlns:a16="http://schemas.microsoft.com/office/drawing/2014/main" id="{80887655-EB65-4253-A2BE-3AE31E150141}"/>
              </a:ext>
            </a:extLst>
          </p:cNvPr>
          <p:cNvPicPr>
            <a:picLocks noChangeAspect="1"/>
          </p:cNvPicPr>
          <p:nvPr/>
        </p:nvPicPr>
        <p:blipFill>
          <a:blip r:embed="rId6"/>
          <a:stretch>
            <a:fillRect/>
          </a:stretch>
        </p:blipFill>
        <p:spPr>
          <a:xfrm>
            <a:off x="8280356" y="3713877"/>
            <a:ext cx="3602028" cy="1753391"/>
          </a:xfrm>
          <a:prstGeom prst="rect">
            <a:avLst/>
          </a:prstGeom>
        </p:spPr>
      </p:pic>
      <p:pic>
        <p:nvPicPr>
          <p:cNvPr id="15" name="Image 14">
            <a:extLst>
              <a:ext uri="{FF2B5EF4-FFF2-40B4-BE49-F238E27FC236}">
                <a16:creationId xmlns:a16="http://schemas.microsoft.com/office/drawing/2014/main" id="{5F8F11B8-F802-4B18-B81A-9082E7235D81}"/>
              </a:ext>
            </a:extLst>
          </p:cNvPr>
          <p:cNvPicPr>
            <a:picLocks noChangeAspect="1"/>
          </p:cNvPicPr>
          <p:nvPr/>
        </p:nvPicPr>
        <p:blipFill>
          <a:blip r:embed="rId7"/>
          <a:stretch>
            <a:fillRect/>
          </a:stretch>
        </p:blipFill>
        <p:spPr>
          <a:xfrm>
            <a:off x="309616" y="3303506"/>
            <a:ext cx="3617220" cy="2926911"/>
          </a:xfrm>
          <a:prstGeom prst="rect">
            <a:avLst/>
          </a:prstGeom>
        </p:spPr>
      </p:pic>
      <p:pic>
        <p:nvPicPr>
          <p:cNvPr id="17" name="Image 16">
            <a:extLst>
              <a:ext uri="{FF2B5EF4-FFF2-40B4-BE49-F238E27FC236}">
                <a16:creationId xmlns:a16="http://schemas.microsoft.com/office/drawing/2014/main" id="{3144E6B1-4688-48FE-BFB0-9773F030E06D}"/>
              </a:ext>
            </a:extLst>
          </p:cNvPr>
          <p:cNvPicPr>
            <a:picLocks noChangeAspect="1"/>
          </p:cNvPicPr>
          <p:nvPr/>
        </p:nvPicPr>
        <p:blipFill rotWithShape="1">
          <a:blip r:embed="rId8"/>
          <a:srcRect l="58334" b="84664"/>
          <a:stretch/>
        </p:blipFill>
        <p:spPr>
          <a:xfrm>
            <a:off x="521066" y="2348029"/>
            <a:ext cx="3194321" cy="783004"/>
          </a:xfrm>
          <a:prstGeom prst="rect">
            <a:avLst/>
          </a:prstGeom>
        </p:spPr>
      </p:pic>
      <p:cxnSp>
        <p:nvCxnSpPr>
          <p:cNvPr id="19" name="Connecteur droit avec flèche 18">
            <a:extLst>
              <a:ext uri="{FF2B5EF4-FFF2-40B4-BE49-F238E27FC236}">
                <a16:creationId xmlns:a16="http://schemas.microsoft.com/office/drawing/2014/main" id="{7DA4E1E3-0373-417E-B7B9-5A89B926027D}"/>
              </a:ext>
            </a:extLst>
          </p:cNvPr>
          <p:cNvCxnSpPr>
            <a:cxnSpLocks/>
          </p:cNvCxnSpPr>
          <p:nvPr/>
        </p:nvCxnSpPr>
        <p:spPr>
          <a:xfrm flipH="1">
            <a:off x="1195754" y="3131033"/>
            <a:ext cx="1090246" cy="2202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Espace réservé du contenu 1">
            <a:extLst>
              <a:ext uri="{FF2B5EF4-FFF2-40B4-BE49-F238E27FC236}">
                <a16:creationId xmlns:a16="http://schemas.microsoft.com/office/drawing/2014/main" id="{D2E894A9-E2A7-4941-A987-738BB12F66A3}"/>
              </a:ext>
            </a:extLst>
          </p:cNvPr>
          <p:cNvSpPr txBox="1">
            <a:spLocks/>
          </p:cNvSpPr>
          <p:nvPr/>
        </p:nvSpPr>
        <p:spPr bwMode="auto">
          <a:xfrm>
            <a:off x="4038601" y="3429000"/>
            <a:ext cx="562924" cy="662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ou</a:t>
            </a:r>
            <a:endParaRPr lang="fr-FR" sz="2000" dirty="0"/>
          </a:p>
        </p:txBody>
      </p:sp>
      <p:cxnSp>
        <p:nvCxnSpPr>
          <p:cNvPr id="24" name="Connecteur : en arc 23">
            <a:extLst>
              <a:ext uri="{FF2B5EF4-FFF2-40B4-BE49-F238E27FC236}">
                <a16:creationId xmlns:a16="http://schemas.microsoft.com/office/drawing/2014/main" id="{1A5899AB-C8E7-4F09-B946-A722EA164ED4}"/>
              </a:ext>
            </a:extLst>
          </p:cNvPr>
          <p:cNvCxnSpPr>
            <a:cxnSpLocks/>
          </p:cNvCxnSpPr>
          <p:nvPr/>
        </p:nvCxnSpPr>
        <p:spPr>
          <a:xfrm>
            <a:off x="8280356" y="2668281"/>
            <a:ext cx="2049220" cy="1019908"/>
          </a:xfrm>
          <a:prstGeom prst="curvedConnector3">
            <a:avLst>
              <a:gd name="adj1" fmla="val 10148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737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a:extLst>
              <a:ext uri="{FF2B5EF4-FFF2-40B4-BE49-F238E27FC236}">
                <a16:creationId xmlns:a16="http://schemas.microsoft.com/office/drawing/2014/main" id="{BF9FB97B-6AD2-468D-A28C-3286037C5856}"/>
              </a:ext>
            </a:extLst>
          </p:cNvPr>
          <p:cNvSpPr>
            <a:spLocks noGrp="1"/>
          </p:cNvSpPr>
          <p:nvPr>
            <p:ph type="title"/>
          </p:nvPr>
        </p:nvSpPr>
        <p:spPr/>
        <p:txBody>
          <a:bodyPr/>
          <a:lstStyle/>
          <a:p>
            <a:r>
              <a:rPr lang="fr-FR" dirty="0" err="1"/>
              <a:t>Compilatio</a:t>
            </a:r>
            <a:r>
              <a:rPr lang="fr-FR" dirty="0"/>
              <a:t> : Test documents</a:t>
            </a:r>
          </a:p>
        </p:txBody>
      </p:sp>
      <p:sp>
        <p:nvSpPr>
          <p:cNvPr id="2" name="Espace réservé du contenu 1">
            <a:extLst>
              <a:ext uri="{FF2B5EF4-FFF2-40B4-BE49-F238E27FC236}">
                <a16:creationId xmlns:a16="http://schemas.microsoft.com/office/drawing/2014/main" id="{CBEADC6B-494D-4F25-BCAE-588D3BF852E6}"/>
              </a:ext>
            </a:extLst>
          </p:cNvPr>
          <p:cNvSpPr>
            <a:spLocks noGrp="1"/>
          </p:cNvSpPr>
          <p:nvPr>
            <p:ph idx="1"/>
          </p:nvPr>
        </p:nvSpPr>
        <p:spPr>
          <a:xfrm>
            <a:off x="838200" y="1825625"/>
            <a:ext cx="10802814" cy="4351338"/>
          </a:xfrm>
        </p:spPr>
        <p:txBody>
          <a:bodyPr>
            <a:normAutofit/>
          </a:bodyPr>
          <a:lstStyle/>
          <a:p>
            <a:r>
              <a:rPr lang="fr-FR" dirty="0" err="1"/>
              <a:t>Used</a:t>
            </a:r>
            <a:r>
              <a:rPr lang="fr-FR" dirty="0"/>
              <a:t> by </a:t>
            </a:r>
            <a:r>
              <a:rPr lang="fr-FR" dirty="0" err="1"/>
              <a:t>some</a:t>
            </a:r>
            <a:r>
              <a:rPr lang="fr-FR" dirty="0"/>
              <a:t> </a:t>
            </a:r>
            <a:r>
              <a:rPr lang="fr-FR" dirty="0" err="1"/>
              <a:t>journals</a:t>
            </a:r>
            <a:r>
              <a:rPr lang="fr-FR" dirty="0"/>
              <a:t> : </a:t>
            </a:r>
            <a:r>
              <a:rPr lang="fr-FR" dirty="0">
                <a:hlinkClick r:id="rId3"/>
              </a:rPr>
              <a:t>https://revuehybrides.org/normes-de-publications/</a:t>
            </a:r>
            <a:r>
              <a:rPr lang="fr-FR" dirty="0"/>
              <a:t> </a:t>
            </a:r>
          </a:p>
          <a:p>
            <a:r>
              <a:rPr lang="fr-FR" dirty="0"/>
              <a:t>How </a:t>
            </a:r>
            <a:r>
              <a:rPr lang="fr-FR" dirty="0" err="1"/>
              <a:t>does</a:t>
            </a:r>
            <a:r>
              <a:rPr lang="fr-FR" dirty="0"/>
              <a:t> </a:t>
            </a:r>
            <a:r>
              <a:rPr lang="fr-FR" dirty="0" err="1"/>
              <a:t>it</a:t>
            </a:r>
            <a:r>
              <a:rPr lang="fr-FR" dirty="0"/>
              <a:t> </a:t>
            </a:r>
            <a:r>
              <a:rPr lang="fr-FR" dirty="0" err="1"/>
              <a:t>work</a:t>
            </a:r>
            <a:r>
              <a:rPr lang="fr-FR" dirty="0"/>
              <a:t>? It </a:t>
            </a:r>
            <a:r>
              <a:rPr lang="fr-FR" b="1" dirty="0" err="1"/>
              <a:t>detects</a:t>
            </a:r>
            <a:r>
              <a:rPr lang="fr-FR" b="1" dirty="0"/>
              <a:t> </a:t>
            </a:r>
            <a:r>
              <a:rPr lang="fr-FR" b="1" dirty="0" err="1"/>
              <a:t>similarities</a:t>
            </a:r>
            <a:r>
              <a:rPr lang="fr-FR" b="1" dirty="0"/>
              <a:t> </a:t>
            </a:r>
            <a:r>
              <a:rPr lang="fr-FR" dirty="0" err="1"/>
              <a:t>from</a:t>
            </a:r>
            <a:r>
              <a:rPr lang="fr-FR" dirty="0"/>
              <a:t> </a:t>
            </a:r>
            <a:r>
              <a:rPr lang="fr-FR" dirty="0" err="1"/>
              <a:t>other</a:t>
            </a:r>
            <a:r>
              <a:rPr lang="fr-FR" dirty="0"/>
              <a:t> </a:t>
            </a:r>
            <a:r>
              <a:rPr lang="fr-FR" dirty="0" err="1"/>
              <a:t>texts</a:t>
            </a:r>
            <a:r>
              <a:rPr lang="fr-FR" dirty="0"/>
              <a:t> and shows </a:t>
            </a:r>
            <a:r>
              <a:rPr lang="fr-FR" dirty="0" err="1"/>
              <a:t>them</a:t>
            </a:r>
            <a:r>
              <a:rPr lang="fr-FR" dirty="0"/>
              <a:t> in </a:t>
            </a:r>
            <a:r>
              <a:rPr lang="fr-FR" dirty="0" err="1"/>
              <a:t>your</a:t>
            </a:r>
            <a:r>
              <a:rPr lang="fr-FR" dirty="0"/>
              <a:t> </a:t>
            </a:r>
            <a:r>
              <a:rPr lang="fr-FR" dirty="0" err="1"/>
              <a:t>work</a:t>
            </a:r>
            <a:r>
              <a:rPr lang="fr-FR" dirty="0"/>
              <a:t> </a:t>
            </a:r>
            <a:r>
              <a:rPr lang="fr-FR" dirty="0" err="1"/>
              <a:t>with</a:t>
            </a:r>
            <a:r>
              <a:rPr lang="fr-FR" dirty="0"/>
              <a:t> a </a:t>
            </a:r>
            <a:r>
              <a:rPr lang="fr-FR" b="1" dirty="0"/>
              <a:t>percentage</a:t>
            </a:r>
          </a:p>
          <a:p>
            <a:pPr marL="0" indent="0">
              <a:buNone/>
            </a:pPr>
            <a:endParaRPr lang="fr-FR" dirty="0"/>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41</a:t>
            </a:fld>
            <a:endParaRPr lang="fr-FR"/>
          </a:p>
        </p:txBody>
      </p:sp>
      <p:pic>
        <p:nvPicPr>
          <p:cNvPr id="6" name="Image 5"/>
          <p:cNvPicPr>
            <a:picLocks noChangeAspect="1"/>
          </p:cNvPicPr>
          <p:nvPr/>
        </p:nvPicPr>
        <p:blipFill>
          <a:blip r:embed="rId4"/>
          <a:stretch/>
        </p:blipFill>
        <p:spPr bwMode="auto">
          <a:xfrm>
            <a:off x="3717552" y="4001294"/>
            <a:ext cx="5044109" cy="19978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a:extLst>
              <a:ext uri="{FF2B5EF4-FFF2-40B4-BE49-F238E27FC236}">
                <a16:creationId xmlns:a16="http://schemas.microsoft.com/office/drawing/2014/main" id="{BF9FB97B-6AD2-468D-A28C-3286037C5856}"/>
              </a:ext>
            </a:extLst>
          </p:cNvPr>
          <p:cNvSpPr>
            <a:spLocks noGrp="1"/>
          </p:cNvSpPr>
          <p:nvPr>
            <p:ph type="title"/>
          </p:nvPr>
        </p:nvSpPr>
        <p:spPr/>
        <p:txBody>
          <a:bodyPr/>
          <a:lstStyle/>
          <a:p>
            <a:r>
              <a:rPr lang="fr-FR" dirty="0" err="1"/>
              <a:t>Compilatio</a:t>
            </a:r>
            <a:r>
              <a:rPr lang="fr-FR" dirty="0"/>
              <a:t> </a:t>
            </a:r>
            <a:r>
              <a:rPr lang="fr-FR" dirty="0" err="1"/>
              <a:t>references</a:t>
            </a:r>
            <a:r>
              <a:rPr lang="fr-FR" dirty="0"/>
              <a:t>’ </a:t>
            </a:r>
            <a:r>
              <a:rPr lang="fr-FR" dirty="0" err="1"/>
              <a:t>library</a:t>
            </a:r>
            <a:r>
              <a:rPr lang="fr-FR" dirty="0"/>
              <a:t> (</a:t>
            </a:r>
            <a:r>
              <a:rPr lang="fr-FR" dirty="0" err="1"/>
              <a:t>definition</a:t>
            </a:r>
            <a:r>
              <a:rPr lang="fr-FR" dirty="0"/>
              <a:t>)</a:t>
            </a:r>
          </a:p>
        </p:txBody>
      </p:sp>
      <p:sp>
        <p:nvSpPr>
          <p:cNvPr id="2" name="Espace réservé du contenu 1">
            <a:extLst>
              <a:ext uri="{FF2B5EF4-FFF2-40B4-BE49-F238E27FC236}">
                <a16:creationId xmlns:a16="http://schemas.microsoft.com/office/drawing/2014/main" id="{CBEADC6B-494D-4F25-BCAE-588D3BF852E6}"/>
              </a:ext>
            </a:extLst>
          </p:cNvPr>
          <p:cNvSpPr>
            <a:spLocks noGrp="1"/>
          </p:cNvSpPr>
          <p:nvPr>
            <p:ph idx="1"/>
          </p:nvPr>
        </p:nvSpPr>
        <p:spPr>
          <a:xfrm>
            <a:off x="3581400" y="1825625"/>
            <a:ext cx="7684477" cy="3883513"/>
          </a:xfrm>
        </p:spPr>
        <p:txBody>
          <a:bodyPr/>
          <a:lstStyle/>
          <a:p>
            <a:pPr>
              <a:spcAft>
                <a:spcPts val="1200"/>
              </a:spcAft>
            </a:pPr>
            <a:r>
              <a:rPr lang="fr-FR" dirty="0" err="1"/>
              <a:t>Compilatio</a:t>
            </a:r>
            <a:r>
              <a:rPr lang="fr-FR" dirty="0"/>
              <a:t> </a:t>
            </a:r>
            <a:r>
              <a:rPr lang="fr-FR" dirty="0" err="1"/>
              <a:t>detect</a:t>
            </a:r>
            <a:r>
              <a:rPr lang="fr-FR" dirty="0"/>
              <a:t> </a:t>
            </a:r>
            <a:r>
              <a:rPr lang="fr-FR" dirty="0" err="1"/>
              <a:t>similarities</a:t>
            </a:r>
            <a:r>
              <a:rPr lang="fr-FR" dirty="0"/>
              <a:t> </a:t>
            </a:r>
            <a:r>
              <a:rPr lang="fr-FR" dirty="0" err="1"/>
              <a:t>with</a:t>
            </a:r>
            <a:r>
              <a:rPr lang="fr-FR" dirty="0"/>
              <a:t> </a:t>
            </a:r>
            <a:r>
              <a:rPr lang="fr-FR" dirty="0" err="1"/>
              <a:t>text</a:t>
            </a:r>
            <a:r>
              <a:rPr lang="fr-FR" dirty="0"/>
              <a:t> avalable on the </a:t>
            </a:r>
            <a:r>
              <a:rPr lang="fr-FR" dirty="0" err="1"/>
              <a:t>references’library</a:t>
            </a:r>
            <a:r>
              <a:rPr lang="fr-FR" dirty="0"/>
              <a:t> and online documentation (web, </a:t>
            </a:r>
            <a:r>
              <a:rPr lang="fr-FR" dirty="0" err="1"/>
              <a:t>unkowned</a:t>
            </a:r>
            <a:r>
              <a:rPr lang="fr-FR" dirty="0"/>
              <a:t> </a:t>
            </a:r>
            <a:r>
              <a:rPr lang="fr-FR" dirty="0" err="1"/>
              <a:t>perimeter</a:t>
            </a:r>
            <a:r>
              <a:rPr lang="fr-FR" dirty="0"/>
              <a:t>)</a:t>
            </a:r>
          </a:p>
          <a:p>
            <a:pPr>
              <a:spcAft>
                <a:spcPts val="1200"/>
              </a:spcAft>
            </a:pPr>
            <a:r>
              <a:rPr lang="fr-FR" b="1" dirty="0"/>
              <a:t>You can </a:t>
            </a:r>
            <a:r>
              <a:rPr lang="fr-FR" b="1" dirty="0" err="1"/>
              <a:t>add</a:t>
            </a:r>
            <a:r>
              <a:rPr lang="fr-FR" b="1" dirty="0"/>
              <a:t> documents </a:t>
            </a:r>
            <a:r>
              <a:rPr lang="fr-FR" dirty="0"/>
              <a:t>to the </a:t>
            </a:r>
            <a:r>
              <a:rPr lang="fr-FR" dirty="0" err="1"/>
              <a:t>references</a:t>
            </a:r>
            <a:r>
              <a:rPr lang="fr-FR" dirty="0"/>
              <a:t>’ </a:t>
            </a:r>
            <a:r>
              <a:rPr lang="fr-FR" dirty="0" err="1"/>
              <a:t>library</a:t>
            </a:r>
            <a:endParaRPr lang="fr-FR" dirty="0"/>
          </a:p>
          <a:p>
            <a:pPr>
              <a:spcAft>
                <a:spcPts val="1200"/>
              </a:spcAft>
            </a:pPr>
            <a:r>
              <a:rPr lang="fr-FR" dirty="0" err="1"/>
              <a:t>Thesis</a:t>
            </a:r>
            <a:r>
              <a:rPr lang="fr-FR" dirty="0"/>
              <a:t> on the </a:t>
            </a:r>
            <a:r>
              <a:rPr lang="fr-FR" dirty="0" err="1"/>
              <a:t>references</a:t>
            </a:r>
            <a:r>
              <a:rPr lang="fr-FR" dirty="0"/>
              <a:t>’ </a:t>
            </a:r>
            <a:r>
              <a:rPr lang="fr-FR" dirty="0" err="1"/>
              <a:t>library</a:t>
            </a:r>
            <a:r>
              <a:rPr lang="fr-FR" dirty="0"/>
              <a:t> ? </a:t>
            </a:r>
            <a:r>
              <a:rPr lang="fr-FR" b="1" dirty="0"/>
              <a:t>100% self-</a:t>
            </a:r>
            <a:r>
              <a:rPr lang="fr-FR" b="1" dirty="0" err="1"/>
              <a:t>plagiarism</a:t>
            </a:r>
            <a:r>
              <a:rPr lang="fr-FR" b="1" dirty="0"/>
              <a:t> </a:t>
            </a:r>
            <a:r>
              <a:rPr lang="fr-FR" b="1" dirty="0" err="1"/>
              <a:t>result</a:t>
            </a:r>
            <a:r>
              <a:rPr lang="fr-FR" dirty="0"/>
              <a:t>!</a:t>
            </a:r>
          </a:p>
        </p:txBody>
      </p:sp>
      <p:sp>
        <p:nvSpPr>
          <p:cNvPr id="3" name="Espace réservé de la date 2"/>
          <p:cNvSpPr>
            <a:spLocks noGrp="1"/>
          </p:cNvSpPr>
          <p:nvPr>
            <p:ph type="dt" sz="half" idx="10"/>
          </p:nvPr>
        </p:nvSpPr>
        <p:spPr bwMode="auto"/>
        <p:txBody>
          <a:bodyPr/>
          <a:lstStyle/>
          <a:p>
            <a:pPr>
              <a:defRPr/>
            </a:pPr>
            <a:r>
              <a:rPr lang="fr-FR"/>
              <a:t>2026 - january</a:t>
            </a:r>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5" name="Espace réservé du numéro de diapositive 4"/>
          <p:cNvSpPr>
            <a:spLocks noGrp="1"/>
          </p:cNvSpPr>
          <p:nvPr>
            <p:ph type="sldNum" sz="quarter" idx="12"/>
          </p:nvPr>
        </p:nvSpPr>
        <p:spPr bwMode="auto"/>
        <p:txBody>
          <a:bodyPr/>
          <a:lstStyle/>
          <a:p>
            <a:pPr>
              <a:defRPr/>
            </a:pPr>
            <a:fld id="{282AAA50-1E89-B34C-8477-5F736D4F2309}" type="slidenum">
              <a:rPr lang="fr-FR"/>
              <a:t>42</a:t>
            </a:fld>
            <a:endParaRPr lang="fr-FR"/>
          </a:p>
        </p:txBody>
      </p:sp>
      <p:pic>
        <p:nvPicPr>
          <p:cNvPr id="7" name="Image 6">
            <a:extLst>
              <a:ext uri="{FF2B5EF4-FFF2-40B4-BE49-F238E27FC236}">
                <a16:creationId xmlns:a16="http://schemas.microsoft.com/office/drawing/2014/main" id="{979F0F41-64E4-4359-9D2A-419A05F01F4C}"/>
              </a:ext>
            </a:extLst>
          </p:cNvPr>
          <p:cNvPicPr>
            <a:picLocks noChangeAspect="1"/>
          </p:cNvPicPr>
          <p:nvPr/>
        </p:nvPicPr>
        <p:blipFill rotWithShape="1">
          <a:blip r:embed="rId3"/>
          <a:srcRect r="82165" b="38170"/>
          <a:stretch/>
        </p:blipFill>
        <p:spPr bwMode="auto">
          <a:xfrm>
            <a:off x="726706" y="1870075"/>
            <a:ext cx="2520586" cy="3461046"/>
          </a:xfrm>
          <a:prstGeom prst="rect">
            <a:avLst/>
          </a:prstGeom>
        </p:spPr>
      </p:pic>
      <p:sp>
        <p:nvSpPr>
          <p:cNvPr id="6" name="Rectangle 5">
            <a:extLst>
              <a:ext uri="{FF2B5EF4-FFF2-40B4-BE49-F238E27FC236}">
                <a16:creationId xmlns:a16="http://schemas.microsoft.com/office/drawing/2014/main" id="{BD74CCC8-539E-45FF-8BBF-53E877A103FB}"/>
              </a:ext>
            </a:extLst>
          </p:cNvPr>
          <p:cNvSpPr/>
          <p:nvPr/>
        </p:nvSpPr>
        <p:spPr>
          <a:xfrm>
            <a:off x="726706" y="3645877"/>
            <a:ext cx="2520586" cy="492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2153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536700" y="2374900"/>
            <a:ext cx="3733800" cy="1917700"/>
          </a:xfrm>
        </p:spPr>
        <p:txBody>
          <a:bodyPr>
            <a:normAutofit/>
          </a:bodyPr>
          <a:lstStyle/>
          <a:p>
            <a:pPr>
              <a:defRPr/>
            </a:pPr>
            <a:r>
              <a:rPr lang="fr-FR" dirty="0">
                <a:latin typeface="Verdana"/>
                <a:ea typeface="Verdana"/>
                <a:cs typeface="Verdana"/>
              </a:rPr>
              <a:t>PENALTIES AND PROTECTION</a:t>
            </a:r>
            <a:endParaRPr dirty="0"/>
          </a:p>
        </p:txBody>
      </p:sp>
      <p:pic>
        <p:nvPicPr>
          <p:cNvPr id="3" name="Image 2"/>
          <p:cNvPicPr>
            <a:picLocks noChangeAspect="1"/>
          </p:cNvPicPr>
          <p:nvPr/>
        </p:nvPicPr>
        <p:blipFill>
          <a:blip r:embed="rId3"/>
          <a:stretch/>
        </p:blipFill>
        <p:spPr bwMode="auto">
          <a:xfrm>
            <a:off x="6441973" y="2126637"/>
            <a:ext cx="3999323" cy="24142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a:extLst>
              <a:ext uri="{FF2B5EF4-FFF2-40B4-BE49-F238E27FC236}">
                <a16:creationId xmlns:a16="http://schemas.microsoft.com/office/drawing/2014/main" id="{2DA5C2E8-30CB-4169-9714-094EAEEEF544}"/>
              </a:ext>
            </a:extLst>
          </p:cNvPr>
          <p:cNvSpPr>
            <a:spLocks noGrp="1"/>
          </p:cNvSpPr>
          <p:nvPr>
            <p:ph type="title"/>
          </p:nvPr>
        </p:nvSpPr>
        <p:spPr/>
        <p:txBody>
          <a:bodyPr/>
          <a:lstStyle/>
          <a:p>
            <a:r>
              <a:rPr lang="fr-FR" dirty="0"/>
              <a:t>Case </a:t>
            </a:r>
            <a:r>
              <a:rPr lang="fr-FR" dirty="0" err="1"/>
              <a:t>study</a:t>
            </a:r>
            <a:r>
              <a:rPr lang="fr-FR" dirty="0"/>
              <a:t> 3</a:t>
            </a:r>
          </a:p>
        </p:txBody>
      </p:sp>
      <p:sp>
        <p:nvSpPr>
          <p:cNvPr id="5" name="Espace réservé du contenu 4"/>
          <p:cNvSpPr>
            <a:spLocks noGrp="1"/>
          </p:cNvSpPr>
          <p:nvPr>
            <p:ph sz="half" idx="1"/>
          </p:nvPr>
        </p:nvSpPr>
        <p:spPr bwMode="auto"/>
        <p:txBody>
          <a:bodyPr>
            <a:normAutofit fontScale="92500" lnSpcReduction="20000"/>
          </a:bodyPr>
          <a:lstStyle/>
          <a:p>
            <a:pPr marL="0" indent="0">
              <a:buNone/>
              <a:defRPr/>
            </a:pPr>
            <a:r>
              <a:rPr lang="en-US" dirty="0"/>
              <a:t>3 students brainstorm together for an assignment, they all must submit an individual duty.
</a:t>
            </a:r>
            <a:r>
              <a:rPr lang="en-US" b="1" dirty="0"/>
              <a:t>Everyone writes their homework individually, but the three assignments have very similar parts (almost identical).</a:t>
            </a:r>
          </a:p>
          <a:p>
            <a:pPr marL="0" indent="0">
              <a:buNone/>
              <a:defRPr/>
            </a:pPr>
            <a:endParaRPr lang="en-US" dirty="0"/>
          </a:p>
          <a:p>
            <a:pPr marL="514350" indent="-514350">
              <a:buFont typeface="+mj-lt"/>
              <a:buAutoNum type="arabicPeriod"/>
              <a:defRPr/>
            </a:pPr>
            <a:r>
              <a:rPr lang="en-US" dirty="0"/>
              <a:t>This is plagiarism
This is not plagiarism</a:t>
            </a:r>
            <a:endParaRPr lang="fr-FR" dirty="0"/>
          </a:p>
        </p:txBody>
      </p:sp>
      <p:sp>
        <p:nvSpPr>
          <p:cNvPr id="6" name="Espace réservé du contenu 5"/>
          <p:cNvSpPr>
            <a:spLocks noGrp="1"/>
          </p:cNvSpPr>
          <p:nvPr>
            <p:ph sz="half" idx="2"/>
          </p:nvPr>
        </p:nvSpPr>
        <p:spPr bwMode="auto"/>
        <p:txBody>
          <a:bodyPr>
            <a:normAutofit fontScale="92500" lnSpcReduction="20000"/>
          </a:bodyPr>
          <a:lstStyle/>
          <a:p>
            <a:pPr marL="0" indent="0">
              <a:buNone/>
              <a:defRPr/>
            </a:pPr>
            <a:r>
              <a:rPr lang="en-US" dirty="0"/>
              <a:t>3 students have a common assignment to submit.
The teacher informs them that he has detected plagiarism. All the plagiarized excerpts are found in the section written by 1 student. </a:t>
            </a:r>
          </a:p>
          <a:p>
            <a:pPr marL="0" indent="0">
              <a:buNone/>
              <a:defRPr/>
            </a:pPr>
            <a:r>
              <a:rPr lang="en-US" dirty="0"/>
              <a:t>The others 2 students argue that they were not aware of the plagiarism. </a:t>
            </a:r>
            <a:r>
              <a:rPr lang="en-US" b="1" dirty="0"/>
              <a:t>Can they be accused of plagiarism?</a:t>
            </a:r>
          </a:p>
          <a:p>
            <a:pPr marL="514350" indent="-514350">
              <a:buFont typeface="+mj-lt"/>
              <a:buAutoNum type="arabicPeriod"/>
              <a:defRPr/>
            </a:pPr>
            <a:r>
              <a:rPr lang="en-US" dirty="0"/>
              <a:t>Yes
No</a:t>
            </a:r>
          </a:p>
        </p:txBody>
      </p:sp>
      <p:sp>
        <p:nvSpPr>
          <p:cNvPr id="3" name="Espace réservé de la date 2"/>
          <p:cNvSpPr>
            <a:spLocks noGrp="1"/>
          </p:cNvSpPr>
          <p:nvPr>
            <p:ph type="dt" sz="half" idx="10"/>
          </p:nvPr>
        </p:nvSpPr>
        <p:spPr bwMode="auto"/>
        <p:txBody>
          <a:bodyPr/>
          <a:lstStyle/>
          <a:p>
            <a:pPr>
              <a:defRPr/>
            </a:pPr>
            <a:r>
              <a:rPr lang="fr-FR"/>
              <a:t>2026 - january</a:t>
            </a:r>
            <a:endParaRPr lang="fr-FR" dirty="0"/>
          </a:p>
        </p:txBody>
      </p:sp>
      <p:sp>
        <p:nvSpPr>
          <p:cNvPr id="4" name="Espace réservé du pied de page 3"/>
          <p:cNvSpPr>
            <a:spLocks noGrp="1"/>
          </p:cNvSpPr>
          <p:nvPr>
            <p:ph type="ftr" sz="quarter" idx="11"/>
          </p:nvPr>
        </p:nvSpPr>
        <p:spPr bwMode="auto"/>
        <p:txBody>
          <a:bodyPr/>
          <a:lstStyle/>
          <a:p>
            <a:pPr>
              <a:defRPr/>
            </a:pPr>
            <a:r>
              <a:rPr lang="en-US"/>
              <a:t>180 min to avoid plagiarism - University Library - Grenoble</a:t>
            </a:r>
            <a:endParaRPr/>
          </a:p>
        </p:txBody>
      </p:sp>
      <p:sp>
        <p:nvSpPr>
          <p:cNvPr id="19" name="Espace réservé du numéro de diapositive 8"/>
          <p:cNvSpPr>
            <a:spLocks noGrp="1"/>
          </p:cNvSpPr>
          <p:nvPr>
            <p:ph type="sldNum" sz="quarter" idx="12"/>
          </p:nvPr>
        </p:nvSpPr>
        <p:spPr bwMode="auto"/>
        <p:txBody>
          <a:bodyPr/>
          <a:lstStyle/>
          <a:p>
            <a:pPr>
              <a:defRPr/>
            </a:pPr>
            <a:fld id="{282AAA50-1E89-B34C-8477-5F736D4F2309}" type="slidenum">
              <a:rPr lang="fr-F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defRPr/>
            </a:pPr>
            <a:r>
              <a:rPr lang="fr-FR" dirty="0" err="1">
                <a:latin typeface="Montserrat"/>
              </a:rPr>
              <a:t>UGA’s</a:t>
            </a:r>
            <a:r>
              <a:rPr lang="fr-FR" dirty="0">
                <a:latin typeface="Montserrat"/>
              </a:rPr>
              <a:t> Rules and Penalties</a:t>
            </a:r>
            <a:endParaRPr dirty="0"/>
          </a:p>
        </p:txBody>
      </p:sp>
      <p:pic>
        <p:nvPicPr>
          <p:cNvPr id="7" name="Espace réservé du contenu 9"/>
          <p:cNvPicPr>
            <a:picLocks noGrp="1" noChangeAspect="1"/>
          </p:cNvPicPr>
          <p:nvPr>
            <p:ph sz="half" idx="1"/>
          </p:nvPr>
        </p:nvPicPr>
        <p:blipFill>
          <a:blip r:embed="rId3"/>
          <a:stretch/>
        </p:blipFill>
        <p:spPr bwMode="auto">
          <a:xfrm>
            <a:off x="503681" y="4330345"/>
            <a:ext cx="5181600" cy="1711953"/>
          </a:xfrm>
          <a:prstGeom prst="rect">
            <a:avLst/>
          </a:prstGeom>
          <a:ln>
            <a:solidFill>
              <a:schemeClr val="tx1"/>
            </a:solidFill>
          </a:ln>
        </p:spPr>
      </p:pic>
      <p:sp>
        <p:nvSpPr>
          <p:cNvPr id="4" name="Espace réservé du contenu 3"/>
          <p:cNvSpPr>
            <a:spLocks noGrp="1"/>
          </p:cNvSpPr>
          <p:nvPr>
            <p:ph sz="half" idx="2"/>
          </p:nvPr>
        </p:nvSpPr>
        <p:spPr bwMode="auto">
          <a:xfrm>
            <a:off x="6172199" y="1825625"/>
            <a:ext cx="5598591" cy="4351338"/>
          </a:xfrm>
        </p:spPr>
        <p:txBody>
          <a:bodyPr>
            <a:noAutofit/>
          </a:bodyPr>
          <a:lstStyle/>
          <a:p>
            <a:pPr marL="0" indent="0">
              <a:buNone/>
              <a:defRPr/>
            </a:pPr>
            <a:r>
              <a:rPr lang="en-US" sz="2000" b="1" dirty="0"/>
              <a:t>If the Disciplinary Section is referred to by the university departments:</a:t>
            </a:r>
            <a:endParaRPr sz="2000" b="1" dirty="0"/>
          </a:p>
          <a:p>
            <a:pPr>
              <a:defRPr/>
            </a:pPr>
            <a:r>
              <a:rPr lang="fr-FR" sz="2000" dirty="0"/>
              <a:t>The </a:t>
            </a:r>
            <a:r>
              <a:rPr lang="fr-FR" sz="2000" b="1" dirty="0"/>
              <a:t>investigation </a:t>
            </a:r>
            <a:r>
              <a:rPr lang="fr-FR" sz="2000" b="1" dirty="0" err="1"/>
              <a:t>committee</a:t>
            </a:r>
            <a:r>
              <a:rPr lang="fr-FR" sz="2000" b="1" dirty="0"/>
              <a:t> </a:t>
            </a:r>
            <a:r>
              <a:rPr lang="fr-FR" sz="2000" dirty="0" err="1"/>
              <a:t>will</a:t>
            </a:r>
            <a:r>
              <a:rPr lang="fr-FR" sz="2000" dirty="0"/>
              <a:t> </a:t>
            </a:r>
            <a:r>
              <a:rPr lang="fr-FR" sz="2000" dirty="0" err="1"/>
              <a:t>inspect</a:t>
            </a:r>
            <a:r>
              <a:rPr lang="fr-FR" sz="2000" dirty="0"/>
              <a:t> the case (max. time </a:t>
            </a:r>
            <a:r>
              <a:rPr lang="fr-FR" sz="2000" dirty="0" err="1"/>
              <a:t>limit</a:t>
            </a:r>
            <a:r>
              <a:rPr lang="fr-FR" sz="2000" dirty="0"/>
              <a:t> : 2 </a:t>
            </a:r>
            <a:r>
              <a:rPr lang="fr-FR" sz="2000" dirty="0" err="1"/>
              <a:t>months</a:t>
            </a:r>
            <a:r>
              <a:rPr lang="fr-FR" sz="2000" dirty="0"/>
              <a:t>) : the </a:t>
            </a:r>
            <a:r>
              <a:rPr lang="fr-FR" sz="2000" dirty="0" err="1"/>
              <a:t>summoned</a:t>
            </a:r>
            <a:r>
              <a:rPr lang="fr-FR" sz="2000" dirty="0"/>
              <a:t> </a:t>
            </a:r>
            <a:r>
              <a:rPr lang="fr-FR" sz="2000" b="1" dirty="0" err="1"/>
              <a:t>student</a:t>
            </a:r>
            <a:r>
              <a:rPr lang="fr-FR" sz="2000" b="1" dirty="0"/>
              <a:t> </a:t>
            </a:r>
            <a:r>
              <a:rPr lang="fr-FR" sz="2000" b="1" dirty="0" err="1"/>
              <a:t>may</a:t>
            </a:r>
            <a:r>
              <a:rPr lang="fr-FR" sz="2000" b="1" dirty="0"/>
              <a:t> </a:t>
            </a:r>
            <a:r>
              <a:rPr lang="fr-FR" sz="2000" b="1" dirty="0" err="1"/>
              <a:t>be</a:t>
            </a:r>
            <a:r>
              <a:rPr lang="fr-FR" sz="2000" b="1" dirty="0"/>
              <a:t> </a:t>
            </a:r>
            <a:r>
              <a:rPr lang="fr-FR" sz="2000" b="1" dirty="0" err="1"/>
              <a:t>assisted</a:t>
            </a:r>
            <a:r>
              <a:rPr lang="fr-FR" sz="2000" dirty="0"/>
              <a:t>, and the section </a:t>
            </a:r>
            <a:r>
              <a:rPr lang="fr-FR" sz="2000" dirty="0" err="1"/>
              <a:t>may</a:t>
            </a:r>
            <a:r>
              <a:rPr lang="fr-FR" sz="2000" dirty="0"/>
              <a:t> </a:t>
            </a:r>
            <a:r>
              <a:rPr lang="fr-FR" sz="2000" dirty="0" err="1"/>
              <a:t>hear</a:t>
            </a:r>
            <a:r>
              <a:rPr lang="fr-FR" sz="2000" dirty="0"/>
              <a:t> </a:t>
            </a:r>
            <a:r>
              <a:rPr lang="fr-FR" sz="2000" dirty="0" err="1"/>
              <a:t>witnesses</a:t>
            </a:r>
            <a:r>
              <a:rPr lang="fr-FR" sz="2000" dirty="0"/>
              <a:t>.</a:t>
            </a:r>
          </a:p>
          <a:p>
            <a:pPr>
              <a:defRPr/>
            </a:pPr>
            <a:r>
              <a:rPr lang="en-US" sz="2000" b="1" dirty="0"/>
              <a:t>The chair </a:t>
            </a:r>
            <a:r>
              <a:rPr lang="en-US" sz="2000" dirty="0"/>
              <a:t>will take the matter under </a:t>
            </a:r>
            <a:r>
              <a:rPr lang="en-US" sz="2000" b="1" dirty="0"/>
              <a:t>advisement</a:t>
            </a:r>
            <a:r>
              <a:rPr lang="en-US" sz="2000" dirty="0"/>
              <a:t>. The decision must be justified (and can be –or not- posted within the institution)</a:t>
            </a:r>
            <a:endParaRPr sz="2000" dirty="0"/>
          </a:p>
          <a:p>
            <a:pPr>
              <a:defRPr/>
            </a:pPr>
            <a:r>
              <a:rPr lang="en-US" sz="2000" dirty="0"/>
              <a:t>The decision takes effect on the day it is notified.</a:t>
            </a:r>
            <a:endParaRPr sz="2000" dirty="0"/>
          </a:p>
          <a:p>
            <a:pPr>
              <a:defRPr/>
            </a:pPr>
            <a:r>
              <a:rPr lang="fr-FR" sz="2000" dirty="0"/>
              <a:t>A </a:t>
            </a:r>
            <a:r>
              <a:rPr lang="fr-FR" sz="2000" b="1" dirty="0"/>
              <a:t>recourse </a:t>
            </a:r>
            <a:r>
              <a:rPr lang="fr-FR" sz="2000" b="1" dirty="0" err="1"/>
              <a:t>before</a:t>
            </a:r>
            <a:r>
              <a:rPr lang="fr-FR" sz="2000" b="1" dirty="0"/>
              <a:t> the Administrative Court </a:t>
            </a:r>
            <a:r>
              <a:rPr lang="fr-FR" sz="2000" dirty="0" err="1"/>
              <a:t>is</a:t>
            </a:r>
            <a:r>
              <a:rPr lang="fr-FR" sz="2000" dirty="0"/>
              <a:t> possible.</a:t>
            </a:r>
            <a:endParaRPr sz="2000" dirty="0"/>
          </a:p>
        </p:txBody>
      </p:sp>
      <p:sp>
        <p:nvSpPr>
          <p:cNvPr id="3" name="Espace réservé de la date 2"/>
          <p:cNvSpPr>
            <a:spLocks noGrp="1"/>
          </p:cNvSpPr>
          <p:nvPr>
            <p:ph type="dt" sz="half" idx="10"/>
          </p:nvPr>
        </p:nvSpPr>
        <p:spPr bwMode="auto"/>
        <p:txBody>
          <a:bodyPr/>
          <a:lstStyle/>
          <a:p>
            <a:pPr>
              <a:defRPr/>
            </a:pPr>
            <a:r>
              <a:rPr lang="fr-FR"/>
              <a:t>2026 - january</a:t>
            </a:r>
            <a:endParaRPr lang="fr-FR" dirty="0"/>
          </a:p>
        </p:txBody>
      </p:sp>
      <p:sp>
        <p:nvSpPr>
          <p:cNvPr id="5" name="Espace réservé du pied de page 4"/>
          <p:cNvSpPr>
            <a:spLocks noGrp="1"/>
          </p:cNvSpPr>
          <p:nvPr>
            <p:ph type="ftr" sz="quarter" idx="11"/>
          </p:nvPr>
        </p:nvSpPr>
        <p:spPr bwMode="auto"/>
        <p:txBody>
          <a:bodyPr/>
          <a:lstStyle/>
          <a:p>
            <a:pPr>
              <a:defRPr/>
            </a:pPr>
            <a:r>
              <a:rPr lang="en-US" sz="1100"/>
              <a:t>180 min to avoid plagiarism - University Library - Grenoble</a:t>
            </a:r>
            <a:endParaRPr lang="fr-FR"/>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45</a:t>
            </a:fld>
            <a:endParaRPr lang="fr-FR"/>
          </a:p>
        </p:txBody>
      </p:sp>
      <p:sp>
        <p:nvSpPr>
          <p:cNvPr id="8" name="ZoneTexte 7"/>
          <p:cNvSpPr txBox="1"/>
          <p:nvPr/>
        </p:nvSpPr>
        <p:spPr bwMode="auto">
          <a:xfrm>
            <a:off x="503680" y="1671678"/>
            <a:ext cx="5181601"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ü"/>
              <a:defRPr/>
            </a:pPr>
            <a:r>
              <a:rPr lang="fr-FR" sz="2400" b="1" dirty="0" err="1"/>
              <a:t>Disciplinary</a:t>
            </a:r>
            <a:r>
              <a:rPr lang="fr-FR" sz="2400" b="1" dirty="0"/>
              <a:t> Section  </a:t>
            </a:r>
            <a:r>
              <a:rPr lang="fr-FR" sz="2400" dirty="0"/>
              <a:t>for </a:t>
            </a:r>
            <a:r>
              <a:rPr lang="fr-FR" sz="2400" dirty="0" err="1"/>
              <a:t>students</a:t>
            </a:r>
            <a:endParaRPr lang="fr-FR" sz="2400" dirty="0"/>
          </a:p>
          <a:p>
            <a:pPr marL="342900" indent="-342900">
              <a:lnSpc>
                <a:spcPct val="150000"/>
              </a:lnSpc>
              <a:buFont typeface="Wingdings" panose="05000000000000000000" pitchFamily="2" charset="2"/>
              <a:buChar char="ü"/>
              <a:defRPr/>
            </a:pPr>
            <a:r>
              <a:rPr lang="fr-FR" sz="2400" dirty="0" err="1"/>
              <a:t>UGA’s</a:t>
            </a:r>
            <a:r>
              <a:rPr lang="fr-FR" sz="2400" dirty="0"/>
              <a:t> </a:t>
            </a:r>
            <a:r>
              <a:rPr lang="fr-FR" sz="2400" b="1" dirty="0"/>
              <a:t>Scientific </a:t>
            </a:r>
            <a:r>
              <a:rPr lang="fr-FR" sz="2400" b="1" dirty="0" err="1"/>
              <a:t>integrity</a:t>
            </a:r>
            <a:r>
              <a:rPr lang="fr-FR" sz="2400" b="1" dirty="0"/>
              <a:t> </a:t>
            </a:r>
            <a:r>
              <a:rPr lang="fr-FR" sz="2400" b="1" dirty="0" err="1"/>
              <a:t>committee</a:t>
            </a:r>
            <a:r>
              <a:rPr lang="fr-FR" sz="2400" b="1" dirty="0"/>
              <a:t> </a:t>
            </a:r>
          </a:p>
          <a:p>
            <a:pPr marL="342900" indent="-342900">
              <a:lnSpc>
                <a:spcPct val="150000"/>
              </a:lnSpc>
              <a:buFont typeface="Wingdings" panose="05000000000000000000" pitchFamily="2" charset="2"/>
              <a:buChar char="ü"/>
              <a:defRPr/>
            </a:pPr>
            <a:r>
              <a:rPr lang="fr-FR" sz="2400" b="1" dirty="0"/>
              <a:t>PhD</a:t>
            </a:r>
            <a:r>
              <a:rPr lang="fr-FR" sz="2400" dirty="0"/>
              <a:t> </a:t>
            </a:r>
            <a:r>
              <a:rPr lang="fr-FR" sz="2400" b="1" dirty="0" err="1"/>
              <a:t>student</a:t>
            </a:r>
            <a:r>
              <a:rPr lang="fr-FR" sz="2400" b="1" dirty="0"/>
              <a:t> </a:t>
            </a:r>
            <a:r>
              <a:rPr lang="fr-FR" sz="2400" b="1" dirty="0" err="1"/>
              <a:t>pledge</a:t>
            </a:r>
            <a:endParaRPr lang="fr-FR" sz="2400" b="1" dirty="0"/>
          </a:p>
        </p:txBody>
      </p:sp>
      <p:sp>
        <p:nvSpPr>
          <p:cNvPr id="9" name="ZoneTexte 8"/>
          <p:cNvSpPr txBox="1"/>
          <p:nvPr/>
        </p:nvSpPr>
        <p:spPr bwMode="auto">
          <a:xfrm>
            <a:off x="503681" y="3717431"/>
            <a:ext cx="4654884" cy="523220"/>
          </a:xfrm>
          <a:prstGeom prst="rect">
            <a:avLst/>
          </a:prstGeom>
          <a:noFill/>
        </p:spPr>
        <p:txBody>
          <a:bodyPr wrap="square" rtlCol="0">
            <a:spAutoFit/>
          </a:bodyPr>
          <a:lstStyle/>
          <a:p>
            <a:pPr>
              <a:defRPr/>
            </a:pPr>
            <a:r>
              <a:rPr lang="fr-FR" sz="2800" dirty="0"/>
              <a:t>Rules of </a:t>
            </a:r>
            <a:r>
              <a:rPr lang="fr-FR" sz="2800" dirty="0" err="1"/>
              <a:t>procedure’s</a:t>
            </a:r>
            <a:r>
              <a:rPr lang="fr-FR" sz="2800" dirty="0"/>
              <a:t> </a:t>
            </a:r>
            <a:r>
              <a:rPr lang="en-US" sz="2800" dirty="0"/>
              <a:t>excerpts :</a:t>
            </a:r>
            <a:endParaRPr lang="fr-F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normAutofit fontScale="90000"/>
          </a:bodyPr>
          <a:lstStyle/>
          <a:p>
            <a:pPr>
              <a:defRPr/>
            </a:pPr>
            <a:r>
              <a:rPr lang="en-US" sz="4800" dirty="0"/>
              <a:t>Academic consequences of non-compliance with the law</a:t>
            </a:r>
            <a:endParaRPr lang="fr-FR" dirty="0"/>
          </a:p>
        </p:txBody>
      </p:sp>
      <p:sp>
        <p:nvSpPr>
          <p:cNvPr id="8" name="Espace réservé du contenu 7"/>
          <p:cNvSpPr>
            <a:spLocks noGrp="1"/>
          </p:cNvSpPr>
          <p:nvPr>
            <p:ph idx="1"/>
          </p:nvPr>
        </p:nvSpPr>
        <p:spPr bwMode="auto">
          <a:xfrm>
            <a:off x="838200" y="1758156"/>
            <a:ext cx="10515600" cy="4530725"/>
          </a:xfrm>
        </p:spPr>
        <p:txBody>
          <a:bodyPr>
            <a:noAutofit/>
          </a:bodyPr>
          <a:lstStyle/>
          <a:p>
            <a:pPr marL="0" indent="0">
              <a:lnSpc>
                <a:spcPct val="100000"/>
              </a:lnSpc>
              <a:spcBef>
                <a:spcPts val="0"/>
              </a:spcBef>
              <a:buNone/>
              <a:defRPr/>
            </a:pPr>
            <a:r>
              <a:rPr lang="en-US" sz="2400" dirty="0">
                <a:ln w="0"/>
              </a:rPr>
              <a:t>The National Council for Higher Education and Research (CNESER) provides for a </a:t>
            </a:r>
            <a:r>
              <a:rPr lang="fr-FR" sz="2400" b="0" i="0" u="none" strike="noStrike" dirty="0">
                <a:solidFill>
                  <a:srgbClr val="000000"/>
                </a:solidFill>
                <a:effectLst/>
                <a:ea typeface="Arial" panose="020B0604020202020204" pitchFamily="34" charset="0"/>
                <a:cs typeface="Arial" panose="020B0604020202020204" pitchFamily="34" charset="0"/>
              </a:rPr>
              <a:t>«</a:t>
            </a:r>
            <a:r>
              <a:rPr lang="en-US" sz="2400" dirty="0">
                <a:ln w="0"/>
              </a:rPr>
              <a:t>disciplinary training</a:t>
            </a:r>
            <a:r>
              <a:rPr lang="fr-FR" sz="2400" b="0" i="0" u="none" strike="noStrike" dirty="0">
                <a:solidFill>
                  <a:srgbClr val="000000"/>
                </a:solidFill>
                <a:effectLst/>
                <a:ea typeface="Arial" panose="020B0604020202020204" pitchFamily="34" charset="0"/>
                <a:cs typeface="Arial" panose="020B0604020202020204" pitchFamily="34" charset="0"/>
              </a:rPr>
              <a:t> »</a:t>
            </a:r>
            <a:r>
              <a:rPr lang="en-US" sz="2400" dirty="0">
                <a:ln w="0"/>
              </a:rPr>
              <a:t> in charge of judging university decisions in cases of academic plagiarism.</a:t>
            </a:r>
          </a:p>
          <a:p>
            <a:pPr marL="0" indent="0">
              <a:lnSpc>
                <a:spcPct val="100000"/>
              </a:lnSpc>
              <a:spcBef>
                <a:spcPts val="0"/>
              </a:spcBef>
              <a:buNone/>
              <a:defRPr/>
            </a:pPr>
            <a:r>
              <a:rPr lang="en-US" sz="2000" dirty="0">
                <a:ln w="0"/>
              </a:rPr>
              <a:t> </a:t>
            </a:r>
          </a:p>
          <a:p>
            <a:pPr marL="0" indent="0">
              <a:lnSpc>
                <a:spcPct val="150000"/>
              </a:lnSpc>
              <a:spcBef>
                <a:spcPts val="0"/>
              </a:spcBef>
              <a:buNone/>
              <a:defRPr/>
            </a:pPr>
            <a:r>
              <a:rPr lang="en-US" sz="2000" dirty="0">
                <a:ln w="0"/>
              </a:rPr>
              <a:t> </a:t>
            </a:r>
            <a:r>
              <a:rPr lang="en-US" sz="2400" dirty="0">
                <a:ln w="0"/>
              </a:rPr>
              <a:t>Appeal to </a:t>
            </a:r>
            <a:r>
              <a:rPr lang="en-US" sz="2400" b="1" dirty="0">
                <a:ln w="0"/>
              </a:rPr>
              <a:t>the administrative court </a:t>
            </a:r>
            <a:r>
              <a:rPr lang="en-US" sz="2400" dirty="0">
                <a:ln w="0"/>
              </a:rPr>
              <a:t>(Jan 2021), decisions taken :</a:t>
            </a:r>
          </a:p>
          <a:p>
            <a:pPr lvl="1">
              <a:lnSpc>
                <a:spcPct val="150000"/>
              </a:lnSpc>
              <a:spcBef>
                <a:spcPts val="0"/>
              </a:spcBef>
              <a:buFont typeface="Wingdings" panose="05000000000000000000" pitchFamily="2" charset="2"/>
              <a:buChar char="ü"/>
              <a:defRPr/>
            </a:pPr>
            <a:r>
              <a:rPr lang="en-US" sz="2000" dirty="0">
                <a:ln w="0"/>
              </a:rPr>
              <a:t>One year period of exclusion from any public institution of higher education for having plagiarized seven pages from an internet source / work submitted as part of a master's seminar (File 1050 12/01/2017)
Two years of exclusion from the school - plagiarism (file 1187 14/06/2018)
thesis cancelled by the CNESER on 13/02/2020</a:t>
            </a:r>
          </a:p>
        </p:txBody>
      </p:sp>
      <p:sp>
        <p:nvSpPr>
          <p:cNvPr id="4" name="Espace réservé de la date 3"/>
          <p:cNvSpPr>
            <a:spLocks noGrp="1"/>
          </p:cNvSpPr>
          <p:nvPr>
            <p:ph type="dt" sz="half" idx="10"/>
          </p:nvPr>
        </p:nvSpPr>
        <p:spPr bwMode="auto"/>
        <p:txBody>
          <a:bodyPr/>
          <a:lstStyle/>
          <a:p>
            <a:pPr>
              <a:defRPr/>
            </a:pPr>
            <a:r>
              <a:rPr lang="fr-FR" dirty="0"/>
              <a:t>2026 - </a:t>
            </a:r>
            <a:r>
              <a:rPr lang="fr-FR" dirty="0" err="1"/>
              <a:t>january</a:t>
            </a:r>
            <a:endParaRPr lang="fr-FR" dirty="0"/>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46</a:t>
            </a:fld>
            <a:endParaRPr lang="fr-FR"/>
          </a:p>
        </p:txBody>
      </p:sp>
    </p:spTree>
    <p:extLst>
      <p:ext uri="{BB962C8B-B14F-4D97-AF65-F5344CB8AC3E}">
        <p14:creationId xmlns:p14="http://schemas.microsoft.com/office/powerpoint/2010/main" val="2888375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normAutofit fontScale="90000"/>
          </a:bodyPr>
          <a:lstStyle/>
          <a:p>
            <a:pPr>
              <a:defRPr/>
            </a:pPr>
            <a:r>
              <a:rPr lang="en-US" sz="4800" dirty="0"/>
              <a:t>Legal consequences of non-compliance with the law</a:t>
            </a:r>
            <a:endParaRPr lang="fr-FR" dirty="0"/>
          </a:p>
        </p:txBody>
      </p:sp>
      <p:sp>
        <p:nvSpPr>
          <p:cNvPr id="9" name="Espace réservé du contenu 8"/>
          <p:cNvSpPr>
            <a:spLocks noGrp="1"/>
          </p:cNvSpPr>
          <p:nvPr>
            <p:ph idx="1"/>
          </p:nvPr>
        </p:nvSpPr>
        <p:spPr bwMode="auto"/>
        <p:txBody>
          <a:bodyPr>
            <a:normAutofit/>
          </a:bodyPr>
          <a:lstStyle/>
          <a:p>
            <a:pPr marL="0" indent="0">
              <a:lnSpc>
                <a:spcPct val="150000"/>
              </a:lnSpc>
              <a:buNone/>
              <a:defRPr/>
            </a:pPr>
            <a:r>
              <a:rPr lang="fr-FR" sz="2400" b="0" i="0" u="none" strike="noStrike" dirty="0">
                <a:solidFill>
                  <a:srgbClr val="000000"/>
                </a:solidFill>
                <a:effectLst/>
                <a:ea typeface="Arial" panose="020B0604020202020204" pitchFamily="34" charset="0"/>
                <a:cs typeface="Arial" panose="020B0604020202020204" pitchFamily="34" charset="0"/>
              </a:rPr>
              <a:t>«</a:t>
            </a:r>
            <a:r>
              <a:rPr lang="en-US" sz="2400" b="1" dirty="0">
                <a:ln w="0"/>
              </a:rPr>
              <a:t>Counterfeiting offence</a:t>
            </a:r>
            <a:r>
              <a:rPr lang="fr-FR" sz="2400" b="0" i="0" u="none" strike="noStrike" dirty="0">
                <a:solidFill>
                  <a:srgbClr val="000000"/>
                </a:solidFill>
                <a:effectLst/>
                <a:ea typeface="Arial" panose="020B0604020202020204" pitchFamily="34" charset="0"/>
                <a:cs typeface="Arial" panose="020B0604020202020204" pitchFamily="34" charset="0"/>
              </a:rPr>
              <a:t>» </a:t>
            </a:r>
            <a:r>
              <a:rPr lang="en-US" sz="2400" dirty="0">
                <a:ln w="0"/>
              </a:rPr>
              <a:t>if </a:t>
            </a:r>
            <a:r>
              <a:rPr lang="fr-FR" sz="2400" b="0" i="0" u="none" strike="noStrike" dirty="0">
                <a:solidFill>
                  <a:srgbClr val="000000"/>
                </a:solidFill>
                <a:effectLst/>
                <a:ea typeface="Arial" panose="020B0604020202020204" pitchFamily="34" charset="0"/>
                <a:cs typeface="Arial" panose="020B0604020202020204" pitchFamily="34" charset="0"/>
              </a:rPr>
              <a:t>« </a:t>
            </a:r>
            <a:r>
              <a:rPr lang="en-US" sz="2400" dirty="0">
                <a:ln w="0"/>
              </a:rPr>
              <a:t>reproduction, representation or distribution, by any means whatsoever, of an intellectual work in violation of the author's rights.</a:t>
            </a:r>
            <a:r>
              <a:rPr lang="fr-FR" sz="2400" b="0" i="0" u="none" strike="noStrike" dirty="0">
                <a:solidFill>
                  <a:srgbClr val="000000"/>
                </a:solidFill>
                <a:effectLst/>
                <a:ea typeface="Arial" panose="020B0604020202020204" pitchFamily="34" charset="0"/>
                <a:cs typeface="Arial" panose="020B0604020202020204" pitchFamily="34" charset="0"/>
              </a:rPr>
              <a:t> » (</a:t>
            </a:r>
            <a:r>
              <a:rPr lang="en-US" sz="2400" dirty="0">
                <a:ln w="0"/>
              </a:rPr>
              <a:t>Article L335.3 of the Intellectual Property Code)</a:t>
            </a:r>
          </a:p>
          <a:p>
            <a:pPr lvl="1">
              <a:lnSpc>
                <a:spcPct val="150000"/>
              </a:lnSpc>
              <a:buFont typeface="Wingdings" panose="05000000000000000000" pitchFamily="2" charset="2"/>
              <a:buChar char="ü"/>
              <a:defRPr/>
            </a:pPr>
            <a:r>
              <a:rPr lang="en-US" dirty="0">
                <a:ln w="0"/>
              </a:rPr>
              <a:t> Maximum sentence of 3 years imprisonment + €300,000 fine. 
 Damages pronounced against the plagiarist in order to compensate the author for the economic and moral prejudice</a:t>
            </a:r>
            <a:endParaRPr lang="fr-FR" sz="3200" dirty="0"/>
          </a:p>
        </p:txBody>
      </p:sp>
      <p:sp>
        <p:nvSpPr>
          <p:cNvPr id="4" name="Espace réservé de la date 3"/>
          <p:cNvSpPr>
            <a:spLocks noGrp="1"/>
          </p:cNvSpPr>
          <p:nvPr>
            <p:ph type="dt" sz="half" idx="10"/>
          </p:nvPr>
        </p:nvSpPr>
        <p:spPr bwMode="auto"/>
        <p:txBody>
          <a:bodyPr/>
          <a:lstStyle/>
          <a:p>
            <a:pPr>
              <a:defRPr/>
            </a:pPr>
            <a:r>
              <a:rPr lang="fr-FR"/>
              <a:t>2026 - january</a:t>
            </a:r>
            <a:endParaRPr lang="fr-FR" dirty="0"/>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dirty="0"/>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normAutofit/>
          </a:bodyPr>
          <a:lstStyle/>
          <a:p>
            <a:pPr>
              <a:defRPr/>
            </a:pPr>
            <a:r>
              <a:rPr lang="en-US" sz="4800" dirty="0"/>
              <a:t>Protect the results of my work ? How</a:t>
            </a:r>
            <a:endParaRPr lang="fr-FR" dirty="0"/>
          </a:p>
        </p:txBody>
      </p:sp>
      <p:sp>
        <p:nvSpPr>
          <p:cNvPr id="9" name="Espace réservé du contenu 8"/>
          <p:cNvSpPr>
            <a:spLocks noGrp="1"/>
          </p:cNvSpPr>
          <p:nvPr>
            <p:ph idx="1"/>
          </p:nvPr>
        </p:nvSpPr>
        <p:spPr bwMode="auto"/>
        <p:txBody>
          <a:bodyPr>
            <a:normAutofit/>
          </a:bodyPr>
          <a:lstStyle/>
          <a:p>
            <a:pPr>
              <a:defRPr/>
            </a:pPr>
            <a:r>
              <a:rPr lang="en-US" sz="2200" dirty="0">
                <a:ln w="0"/>
              </a:rPr>
              <a:t>French moral’s rights : paternity protected by default</a:t>
            </a:r>
          </a:p>
          <a:p>
            <a:pPr>
              <a:defRPr/>
            </a:pPr>
            <a:r>
              <a:rPr lang="en-US" sz="2200" dirty="0">
                <a:ln w="0"/>
              </a:rPr>
              <a:t>CC-BY : Allow you to reuse (not an editor’s favorite), </a:t>
            </a:r>
          </a:p>
        </p:txBody>
      </p:sp>
      <p:sp>
        <p:nvSpPr>
          <p:cNvPr id="4" name="Espace réservé de la date 3"/>
          <p:cNvSpPr>
            <a:spLocks noGrp="1"/>
          </p:cNvSpPr>
          <p:nvPr>
            <p:ph type="dt" sz="half" idx="10"/>
          </p:nvPr>
        </p:nvSpPr>
        <p:spPr bwMode="auto"/>
        <p:txBody>
          <a:bodyPr/>
          <a:lstStyle/>
          <a:p>
            <a:pPr>
              <a:defRPr/>
            </a:pPr>
            <a:r>
              <a:rPr lang="fr-FR"/>
              <a:t>2026 - january</a:t>
            </a:r>
            <a:endParaRPr lang="fr-FR" dirty="0"/>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dirty="0"/>
          </a:p>
        </p:txBody>
      </p:sp>
      <p:sp>
        <p:nvSpPr>
          <p:cNvPr id="6" name="Espace réservé du numéro de diapositive 5"/>
          <p:cNvSpPr>
            <a:spLocks noGrp="1"/>
          </p:cNvSpPr>
          <p:nvPr>
            <p:ph type="sldNum" sz="quarter" idx="12"/>
          </p:nvPr>
        </p:nvSpPr>
        <p:spPr bwMode="auto"/>
        <p:txBody>
          <a:bodyPr/>
          <a:lstStyle/>
          <a:p>
            <a:pPr>
              <a:defRPr/>
            </a:pPr>
            <a:fld id="{282AAA50-1E89-B34C-8477-5F736D4F2309}" type="slidenum">
              <a:rPr lang="fr-FR"/>
              <a:t>48</a:t>
            </a:fld>
            <a:endParaRPr lang="fr-FR"/>
          </a:p>
        </p:txBody>
      </p:sp>
    </p:spTree>
    <p:extLst>
      <p:ext uri="{BB962C8B-B14F-4D97-AF65-F5344CB8AC3E}">
        <p14:creationId xmlns:p14="http://schemas.microsoft.com/office/powerpoint/2010/main" val="1182270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1"/>
          <p:cNvSpPr/>
          <p:nvPr/>
        </p:nvSpPr>
        <p:spPr bwMode="auto">
          <a:xfrm>
            <a:off x="1048618" y="6111378"/>
            <a:ext cx="9384250" cy="345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000" u="sng">
                <a:solidFill>
                  <a:schemeClr val="tx1"/>
                </a:solidFill>
                <a:hlinkClick r:id="rId3" tooltip="https://irafpa.org/methodes/instruire-un-plagiat/vade-mecum-du-plagie/2021/04/22"/>
              </a:rPr>
              <a:t>https://irafpa.org/methodes/instruire-un-plagiat/vade-mecum-du-plagie/2021/04/22</a:t>
            </a:r>
            <a:r>
              <a:rPr lang="fr-FR" sz="1000">
                <a:solidFill>
                  <a:schemeClr val="tx1"/>
                </a:solidFill>
              </a:rPr>
              <a:t> [consulté le 02/05/2023)]</a:t>
            </a:r>
            <a:endParaRPr lang="fr-FR" sz="1000" u="sng">
              <a:solidFill>
                <a:schemeClr val="tx1"/>
              </a:solidFill>
            </a:endParaRPr>
          </a:p>
        </p:txBody>
      </p:sp>
      <p:sp>
        <p:nvSpPr>
          <p:cNvPr id="4" name="ZoneTexte 3"/>
          <p:cNvSpPr txBox="1"/>
          <p:nvPr/>
        </p:nvSpPr>
        <p:spPr bwMode="auto">
          <a:xfrm>
            <a:off x="1049647" y="1084497"/>
            <a:ext cx="2865857" cy="369332"/>
          </a:xfrm>
          <a:prstGeom prst="rect">
            <a:avLst/>
          </a:prstGeom>
          <a:noFill/>
          <a:ln>
            <a:solidFill>
              <a:schemeClr val="tx1"/>
            </a:solidFill>
          </a:ln>
        </p:spPr>
        <p:txBody>
          <a:bodyPr wrap="square" rtlCol="0">
            <a:spAutoFit/>
          </a:bodyPr>
          <a:lstStyle/>
          <a:p>
            <a:pPr>
              <a:defRPr/>
            </a:pPr>
            <a:r>
              <a:rPr lang="fr-FR" dirty="0"/>
              <a:t>You have been </a:t>
            </a:r>
            <a:r>
              <a:rPr lang="fr-FR" dirty="0" err="1"/>
              <a:t>plagiarised</a:t>
            </a:r>
            <a:endParaRPr dirty="0"/>
          </a:p>
        </p:txBody>
      </p:sp>
      <p:cxnSp>
        <p:nvCxnSpPr>
          <p:cNvPr id="10" name="Connecteur droit avec flèche 9"/>
          <p:cNvCxnSpPr>
            <a:cxnSpLocks/>
          </p:cNvCxnSpPr>
          <p:nvPr/>
        </p:nvCxnSpPr>
        <p:spPr bwMode="auto">
          <a:xfrm>
            <a:off x="2169993" y="1352335"/>
            <a:ext cx="0" cy="708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bwMode="auto">
          <a:xfrm>
            <a:off x="1241946" y="2060812"/>
            <a:ext cx="1856096" cy="369332"/>
          </a:xfrm>
          <a:prstGeom prst="rect">
            <a:avLst/>
          </a:prstGeom>
          <a:noFill/>
          <a:ln>
            <a:solidFill>
              <a:schemeClr val="tx1"/>
            </a:solidFill>
          </a:ln>
        </p:spPr>
        <p:txBody>
          <a:bodyPr wrap="square" rtlCol="0">
            <a:spAutoFit/>
          </a:bodyPr>
          <a:lstStyle/>
          <a:p>
            <a:pPr>
              <a:defRPr/>
            </a:pPr>
            <a:r>
              <a:rPr lang="fr-FR" dirty="0"/>
              <a:t>You </a:t>
            </a:r>
            <a:r>
              <a:rPr lang="fr-FR" dirty="0" err="1"/>
              <a:t>denounce</a:t>
            </a:r>
            <a:endParaRPr dirty="0"/>
          </a:p>
        </p:txBody>
      </p:sp>
      <p:cxnSp>
        <p:nvCxnSpPr>
          <p:cNvPr id="14" name="Connecteur droit 13"/>
          <p:cNvCxnSpPr>
            <a:cxnSpLocks/>
          </p:cNvCxnSpPr>
          <p:nvPr/>
        </p:nvCxnSpPr>
        <p:spPr bwMode="auto">
          <a:xfrm>
            <a:off x="3289110" y="221093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cxnSpLocks/>
            <a:stCxn id="12" idx="3"/>
            <a:endCxn id="12" idx="3"/>
          </p:cNvCxnSpPr>
          <p:nvPr/>
        </p:nvCxnSpPr>
        <p:spPr bwMode="auto">
          <a:xfrm>
            <a:off x="3098042" y="224547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a:stCxn id="12" idx="3"/>
          </p:cNvCxnSpPr>
          <p:nvPr/>
        </p:nvCxnSpPr>
        <p:spPr bwMode="auto">
          <a:xfrm flipV="1">
            <a:off x="3098042" y="1705530"/>
            <a:ext cx="1828799" cy="539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bwMode="auto">
          <a:xfrm>
            <a:off x="4899546" y="1506814"/>
            <a:ext cx="3562065" cy="369332"/>
          </a:xfrm>
          <a:prstGeom prst="rect">
            <a:avLst/>
          </a:prstGeom>
          <a:noFill/>
          <a:ln>
            <a:solidFill>
              <a:schemeClr val="tx1"/>
            </a:solidFill>
          </a:ln>
        </p:spPr>
        <p:txBody>
          <a:bodyPr wrap="square" rtlCol="0">
            <a:spAutoFit/>
          </a:bodyPr>
          <a:lstStyle/>
          <a:p>
            <a:pPr>
              <a:defRPr/>
            </a:pPr>
            <a:r>
              <a:rPr lang="fr-FR" dirty="0" err="1"/>
              <a:t>When</a:t>
            </a:r>
            <a:r>
              <a:rPr lang="fr-FR" dirty="0"/>
              <a:t> ? A.S.A.P.</a:t>
            </a:r>
            <a:endParaRPr dirty="0"/>
          </a:p>
        </p:txBody>
      </p:sp>
      <p:cxnSp>
        <p:nvCxnSpPr>
          <p:cNvPr id="29" name="Connecteur droit avec flèche 28"/>
          <p:cNvCxnSpPr>
            <a:cxnSpLocks/>
            <a:stCxn id="12" idx="3"/>
            <a:endCxn id="30" idx="1"/>
          </p:cNvCxnSpPr>
          <p:nvPr/>
        </p:nvCxnSpPr>
        <p:spPr bwMode="auto">
          <a:xfrm>
            <a:off x="3098042" y="2245478"/>
            <a:ext cx="1828799" cy="2448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bwMode="auto">
          <a:xfrm>
            <a:off x="4926841" y="2305643"/>
            <a:ext cx="5810627" cy="369332"/>
          </a:xfrm>
          <a:prstGeom prst="rect">
            <a:avLst/>
          </a:prstGeom>
          <a:noFill/>
          <a:ln>
            <a:solidFill>
              <a:schemeClr val="tx1"/>
            </a:solidFill>
          </a:ln>
        </p:spPr>
        <p:txBody>
          <a:bodyPr wrap="square" rtlCol="0">
            <a:spAutoFit/>
          </a:bodyPr>
          <a:lstStyle/>
          <a:p>
            <a:pPr>
              <a:defRPr/>
            </a:pPr>
            <a:r>
              <a:rPr lang="en-US" dirty="0"/>
              <a:t>You seek support both within and outside the system</a:t>
            </a:r>
            <a:endParaRPr dirty="0"/>
          </a:p>
        </p:txBody>
      </p:sp>
      <p:sp>
        <p:nvSpPr>
          <p:cNvPr id="36" name="ZoneTexte 35"/>
          <p:cNvSpPr txBox="1"/>
          <p:nvPr/>
        </p:nvSpPr>
        <p:spPr bwMode="auto">
          <a:xfrm>
            <a:off x="1228298" y="3450355"/>
            <a:ext cx="1883391" cy="369332"/>
          </a:xfrm>
          <a:prstGeom prst="rect">
            <a:avLst/>
          </a:prstGeom>
          <a:noFill/>
          <a:ln>
            <a:solidFill>
              <a:schemeClr val="tx1"/>
            </a:solidFill>
          </a:ln>
        </p:spPr>
        <p:txBody>
          <a:bodyPr wrap="square" rtlCol="0">
            <a:spAutoFit/>
          </a:bodyPr>
          <a:lstStyle/>
          <a:p>
            <a:pPr>
              <a:defRPr/>
            </a:pPr>
            <a:r>
              <a:rPr lang="fr-FR" dirty="0"/>
              <a:t>To </a:t>
            </a:r>
            <a:r>
              <a:rPr lang="fr-FR" dirty="0" err="1"/>
              <a:t>whom</a:t>
            </a:r>
            <a:r>
              <a:rPr lang="fr-FR" dirty="0"/>
              <a:t>?</a:t>
            </a:r>
            <a:endParaRPr dirty="0"/>
          </a:p>
        </p:txBody>
      </p:sp>
      <p:cxnSp>
        <p:nvCxnSpPr>
          <p:cNvPr id="38" name="Connecteur droit avec flèche 37"/>
          <p:cNvCxnSpPr>
            <a:cxnSpLocks/>
            <a:endCxn id="36" idx="0"/>
          </p:cNvCxnSpPr>
          <p:nvPr/>
        </p:nvCxnSpPr>
        <p:spPr bwMode="auto">
          <a:xfrm>
            <a:off x="2156345" y="2490309"/>
            <a:ext cx="13649" cy="9600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bwMode="auto">
          <a:xfrm>
            <a:off x="3500838" y="2936433"/>
            <a:ext cx="1398708" cy="369332"/>
          </a:xfrm>
          <a:prstGeom prst="rect">
            <a:avLst/>
          </a:prstGeom>
          <a:noFill/>
          <a:ln>
            <a:solidFill>
              <a:schemeClr val="tx1"/>
            </a:solidFill>
          </a:ln>
        </p:spPr>
        <p:txBody>
          <a:bodyPr wrap="square" rtlCol="0">
            <a:spAutoFit/>
          </a:bodyPr>
          <a:lstStyle/>
          <a:p>
            <a:pPr>
              <a:defRPr/>
            </a:pPr>
            <a:r>
              <a:rPr lang="fr-FR"/>
              <a:t>Article</a:t>
            </a:r>
            <a:endParaRPr/>
          </a:p>
        </p:txBody>
      </p:sp>
      <p:sp>
        <p:nvSpPr>
          <p:cNvPr id="46" name="ZoneTexte 45"/>
          <p:cNvSpPr txBox="1"/>
          <p:nvPr/>
        </p:nvSpPr>
        <p:spPr bwMode="auto">
          <a:xfrm>
            <a:off x="3507139" y="3425749"/>
            <a:ext cx="1378948" cy="369332"/>
          </a:xfrm>
          <a:prstGeom prst="rect">
            <a:avLst/>
          </a:prstGeom>
          <a:noFill/>
          <a:ln>
            <a:solidFill>
              <a:schemeClr val="tx1"/>
            </a:solidFill>
          </a:ln>
        </p:spPr>
        <p:txBody>
          <a:bodyPr wrap="square" rtlCol="0">
            <a:spAutoFit/>
          </a:bodyPr>
          <a:lstStyle/>
          <a:p>
            <a:pPr>
              <a:defRPr/>
            </a:pPr>
            <a:r>
              <a:rPr lang="fr-FR" dirty="0" err="1"/>
              <a:t>Conference</a:t>
            </a:r>
            <a:endParaRPr dirty="0"/>
          </a:p>
        </p:txBody>
      </p:sp>
      <p:sp>
        <p:nvSpPr>
          <p:cNvPr id="47" name="ZoneTexte 46"/>
          <p:cNvSpPr txBox="1"/>
          <p:nvPr/>
        </p:nvSpPr>
        <p:spPr bwMode="auto">
          <a:xfrm>
            <a:off x="3500838" y="3983993"/>
            <a:ext cx="1398708" cy="369332"/>
          </a:xfrm>
          <a:prstGeom prst="rect">
            <a:avLst/>
          </a:prstGeom>
          <a:noFill/>
          <a:ln>
            <a:solidFill>
              <a:schemeClr val="tx1"/>
            </a:solidFill>
          </a:ln>
        </p:spPr>
        <p:txBody>
          <a:bodyPr wrap="square" rtlCol="0">
            <a:spAutoFit/>
          </a:bodyPr>
          <a:lstStyle/>
          <a:p>
            <a:pPr>
              <a:defRPr/>
            </a:pPr>
            <a:r>
              <a:rPr lang="fr-FR" dirty="0" err="1"/>
              <a:t>Thesis</a:t>
            </a:r>
            <a:endParaRPr dirty="0"/>
          </a:p>
        </p:txBody>
      </p:sp>
      <p:sp>
        <p:nvSpPr>
          <p:cNvPr id="48" name="ZoneTexte 47"/>
          <p:cNvSpPr txBox="1"/>
          <p:nvPr/>
        </p:nvSpPr>
        <p:spPr bwMode="auto">
          <a:xfrm>
            <a:off x="5331317" y="3927384"/>
            <a:ext cx="3418766" cy="369332"/>
          </a:xfrm>
          <a:prstGeom prst="rect">
            <a:avLst/>
          </a:prstGeom>
          <a:noFill/>
          <a:ln>
            <a:solidFill>
              <a:schemeClr val="tx1"/>
            </a:solidFill>
          </a:ln>
        </p:spPr>
        <p:txBody>
          <a:bodyPr wrap="square" rtlCol="0">
            <a:spAutoFit/>
          </a:bodyPr>
          <a:lstStyle/>
          <a:p>
            <a:pPr>
              <a:defRPr/>
            </a:pPr>
            <a:r>
              <a:rPr lang="fr-FR" dirty="0"/>
              <a:t>Academic institutions</a:t>
            </a:r>
            <a:endParaRPr dirty="0"/>
          </a:p>
        </p:txBody>
      </p:sp>
      <p:sp>
        <p:nvSpPr>
          <p:cNvPr id="49" name="ZoneTexte 48"/>
          <p:cNvSpPr txBox="1"/>
          <p:nvPr/>
        </p:nvSpPr>
        <p:spPr bwMode="auto">
          <a:xfrm>
            <a:off x="5324117" y="3442575"/>
            <a:ext cx="5016072" cy="369332"/>
          </a:xfrm>
          <a:prstGeom prst="rect">
            <a:avLst/>
          </a:prstGeom>
          <a:noFill/>
          <a:ln>
            <a:solidFill>
              <a:schemeClr val="tx1"/>
            </a:solidFill>
          </a:ln>
        </p:spPr>
        <p:txBody>
          <a:bodyPr wrap="square" rtlCol="0">
            <a:spAutoFit/>
          </a:bodyPr>
          <a:lstStyle/>
          <a:p>
            <a:pPr>
              <a:defRPr/>
            </a:pPr>
            <a:r>
              <a:rPr lang="fr-FR" dirty="0"/>
              <a:t>Scientific </a:t>
            </a:r>
            <a:r>
              <a:rPr lang="fr-FR" dirty="0" err="1"/>
              <a:t>directors</a:t>
            </a:r>
            <a:r>
              <a:rPr lang="fr-FR" dirty="0"/>
              <a:t> of the </a:t>
            </a:r>
            <a:r>
              <a:rPr lang="fr-FR" dirty="0" err="1"/>
              <a:t>conference</a:t>
            </a:r>
            <a:endParaRPr dirty="0"/>
          </a:p>
        </p:txBody>
      </p:sp>
      <p:sp>
        <p:nvSpPr>
          <p:cNvPr id="50" name="ZoneTexte 49"/>
          <p:cNvSpPr txBox="1"/>
          <p:nvPr/>
        </p:nvSpPr>
        <p:spPr bwMode="auto">
          <a:xfrm>
            <a:off x="5302341" y="2875556"/>
            <a:ext cx="6524318" cy="369332"/>
          </a:xfrm>
          <a:prstGeom prst="rect">
            <a:avLst/>
          </a:prstGeom>
          <a:noFill/>
          <a:ln>
            <a:solidFill>
              <a:schemeClr val="tx1"/>
            </a:solidFill>
          </a:ln>
        </p:spPr>
        <p:txBody>
          <a:bodyPr wrap="square" rtlCol="0">
            <a:spAutoFit/>
          </a:bodyPr>
          <a:lstStyle/>
          <a:p>
            <a:pPr>
              <a:defRPr/>
            </a:pPr>
            <a:r>
              <a:rPr lang="fr-FR" dirty="0"/>
              <a:t>Scientific (Academic) or Editorial (</a:t>
            </a:r>
            <a:r>
              <a:rPr lang="fr-FR" dirty="0" err="1"/>
              <a:t>Journals</a:t>
            </a:r>
            <a:r>
              <a:rPr lang="fr-FR" dirty="0"/>
              <a:t>) </a:t>
            </a:r>
            <a:r>
              <a:rPr lang="fr-FR" dirty="0" err="1"/>
              <a:t>Committee</a:t>
            </a:r>
            <a:endParaRPr dirty="0"/>
          </a:p>
        </p:txBody>
      </p:sp>
      <p:sp>
        <p:nvSpPr>
          <p:cNvPr id="51" name="ZoneTexte 50"/>
          <p:cNvSpPr txBox="1"/>
          <p:nvPr/>
        </p:nvSpPr>
        <p:spPr bwMode="auto">
          <a:xfrm>
            <a:off x="1228298" y="4513799"/>
            <a:ext cx="7820167" cy="369332"/>
          </a:xfrm>
          <a:prstGeom prst="rect">
            <a:avLst/>
          </a:prstGeom>
          <a:noFill/>
          <a:ln>
            <a:solidFill>
              <a:schemeClr val="tx1"/>
            </a:solidFill>
          </a:ln>
        </p:spPr>
        <p:txBody>
          <a:bodyPr wrap="square" rtlCol="0">
            <a:spAutoFit/>
          </a:bodyPr>
          <a:lstStyle/>
          <a:p>
            <a:pPr>
              <a:defRPr/>
            </a:pPr>
            <a:r>
              <a:rPr lang="fr-FR" dirty="0"/>
              <a:t>State </a:t>
            </a:r>
            <a:r>
              <a:rPr lang="fr-FR" dirty="0" err="1"/>
              <a:t>your</a:t>
            </a:r>
            <a:r>
              <a:rPr lang="fr-FR" dirty="0"/>
              <a:t> complaint </a:t>
            </a:r>
            <a:r>
              <a:rPr lang="fr-FR" dirty="0" err="1"/>
              <a:t>with</a:t>
            </a:r>
            <a:r>
              <a:rPr lang="fr-FR" dirty="0"/>
              <a:t> the </a:t>
            </a:r>
            <a:r>
              <a:rPr lang="fr-FR" dirty="0" err="1"/>
              <a:t>greatest</a:t>
            </a:r>
            <a:r>
              <a:rPr lang="fr-FR" dirty="0"/>
              <a:t> </a:t>
            </a:r>
            <a:r>
              <a:rPr lang="fr-FR" dirty="0" err="1"/>
              <a:t>precision</a:t>
            </a:r>
            <a:r>
              <a:rPr lang="fr-FR" dirty="0"/>
              <a:t> possible</a:t>
            </a:r>
            <a:endParaRPr dirty="0"/>
          </a:p>
        </p:txBody>
      </p:sp>
      <p:cxnSp>
        <p:nvCxnSpPr>
          <p:cNvPr id="53" name="Connecteur droit avec flèche 52"/>
          <p:cNvCxnSpPr>
            <a:cxnSpLocks/>
          </p:cNvCxnSpPr>
          <p:nvPr/>
        </p:nvCxnSpPr>
        <p:spPr bwMode="auto">
          <a:xfrm flipH="1">
            <a:off x="3173944" y="4921767"/>
            <a:ext cx="1931158" cy="614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cxnSpLocks/>
          </p:cNvCxnSpPr>
          <p:nvPr/>
        </p:nvCxnSpPr>
        <p:spPr bwMode="auto">
          <a:xfrm>
            <a:off x="5138382" y="4911924"/>
            <a:ext cx="1542196" cy="6996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bwMode="auto">
          <a:xfrm>
            <a:off x="1607023" y="5585023"/>
            <a:ext cx="2511187" cy="369332"/>
          </a:xfrm>
          <a:prstGeom prst="rect">
            <a:avLst/>
          </a:prstGeom>
          <a:noFill/>
          <a:ln>
            <a:solidFill>
              <a:schemeClr val="tx1"/>
            </a:solidFill>
          </a:ln>
        </p:spPr>
        <p:txBody>
          <a:bodyPr wrap="square" rtlCol="0">
            <a:spAutoFit/>
          </a:bodyPr>
          <a:lstStyle/>
          <a:p>
            <a:pPr>
              <a:defRPr/>
            </a:pPr>
            <a:r>
              <a:rPr lang="fr-FR" dirty="0"/>
              <a:t>Amiable solution </a:t>
            </a:r>
          </a:p>
        </p:txBody>
      </p:sp>
      <p:sp>
        <p:nvSpPr>
          <p:cNvPr id="57" name="ZoneTexte 56"/>
          <p:cNvSpPr txBox="1"/>
          <p:nvPr/>
        </p:nvSpPr>
        <p:spPr bwMode="auto">
          <a:xfrm>
            <a:off x="5967483" y="5599429"/>
            <a:ext cx="2098344" cy="369332"/>
          </a:xfrm>
          <a:prstGeom prst="rect">
            <a:avLst/>
          </a:prstGeom>
          <a:noFill/>
          <a:ln>
            <a:solidFill>
              <a:schemeClr val="tx1"/>
            </a:solidFill>
          </a:ln>
        </p:spPr>
        <p:txBody>
          <a:bodyPr wrap="square" rtlCol="0">
            <a:spAutoFit/>
          </a:bodyPr>
          <a:lstStyle/>
          <a:p>
            <a:pPr>
              <a:defRPr/>
            </a:pPr>
            <a:r>
              <a:rPr lang="fr-FR" dirty="0" err="1"/>
              <a:t>legal</a:t>
            </a:r>
            <a:r>
              <a:rPr lang="fr-FR" dirty="0"/>
              <a:t> action</a:t>
            </a:r>
          </a:p>
        </p:txBody>
      </p:sp>
      <p:cxnSp>
        <p:nvCxnSpPr>
          <p:cNvPr id="60" name="Connecteur droit avec flèche 59"/>
          <p:cNvCxnSpPr>
            <a:cxnSpLocks/>
          </p:cNvCxnSpPr>
          <p:nvPr/>
        </p:nvCxnSpPr>
        <p:spPr bwMode="auto">
          <a:xfrm flipV="1">
            <a:off x="4886087" y="3130009"/>
            <a:ext cx="416255" cy="5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cxnSpLocks/>
            <a:stCxn id="46" idx="3"/>
            <a:endCxn id="49" idx="1"/>
          </p:cNvCxnSpPr>
          <p:nvPr/>
        </p:nvCxnSpPr>
        <p:spPr bwMode="auto">
          <a:xfrm>
            <a:off x="4886087" y="3610415"/>
            <a:ext cx="438030" cy="16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cxnSpLocks/>
          </p:cNvCxnSpPr>
          <p:nvPr/>
        </p:nvCxnSpPr>
        <p:spPr bwMode="auto">
          <a:xfrm>
            <a:off x="4901859" y="4154695"/>
            <a:ext cx="441168" cy="16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p:cNvCxnSpPr>
          <p:nvPr/>
        </p:nvCxnSpPr>
        <p:spPr bwMode="auto">
          <a:xfrm>
            <a:off x="2156345" y="3798046"/>
            <a:ext cx="13648" cy="6931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cxnSpLocks/>
            <a:stCxn id="36" idx="3"/>
          </p:cNvCxnSpPr>
          <p:nvPr/>
        </p:nvCxnSpPr>
        <p:spPr bwMode="auto">
          <a:xfrm flipV="1">
            <a:off x="3111689" y="3197187"/>
            <a:ext cx="389149" cy="437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a:stCxn id="36" idx="3"/>
            <a:endCxn id="46" idx="1"/>
          </p:cNvCxnSpPr>
          <p:nvPr/>
        </p:nvCxnSpPr>
        <p:spPr bwMode="auto">
          <a:xfrm flipV="1">
            <a:off x="3111689" y="3610415"/>
            <a:ext cx="395450" cy="24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cxnSpLocks/>
            <a:stCxn id="36" idx="3"/>
            <a:endCxn id="47" idx="1"/>
          </p:cNvCxnSpPr>
          <p:nvPr/>
        </p:nvCxnSpPr>
        <p:spPr bwMode="auto">
          <a:xfrm>
            <a:off x="3111689" y="3635021"/>
            <a:ext cx="389149" cy="533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re 7">
            <a:extLst>
              <a:ext uri="{FF2B5EF4-FFF2-40B4-BE49-F238E27FC236}">
                <a16:creationId xmlns:a16="http://schemas.microsoft.com/office/drawing/2014/main" id="{A18C2CC1-2668-4C57-AEC3-01F1552376A1}"/>
              </a:ext>
            </a:extLst>
          </p:cNvPr>
          <p:cNvSpPr>
            <a:spLocks noGrp="1"/>
          </p:cNvSpPr>
          <p:nvPr>
            <p:ph type="title"/>
          </p:nvPr>
        </p:nvSpPr>
        <p:spPr>
          <a:xfrm>
            <a:off x="838200" y="26489"/>
            <a:ext cx="10515600" cy="1001575"/>
          </a:xfrm>
        </p:spPr>
        <p:txBody>
          <a:bodyPr/>
          <a:lstStyle/>
          <a:p>
            <a:r>
              <a:rPr lang="fr-FR" dirty="0"/>
              <a:t>		</a:t>
            </a:r>
            <a:r>
              <a:rPr lang="fr-FR" dirty="0" err="1"/>
              <a:t>Victim</a:t>
            </a:r>
            <a:r>
              <a:rPr lang="fr-FR" dirty="0"/>
              <a:t> of </a:t>
            </a:r>
            <a:r>
              <a:rPr lang="fr-FR" dirty="0" err="1"/>
              <a:t>plagiarism</a:t>
            </a:r>
            <a:endParaRPr lang="fr-FR" dirty="0"/>
          </a:p>
        </p:txBody>
      </p:sp>
      <p:sp>
        <p:nvSpPr>
          <p:cNvPr id="3" name="Espace réservé de la date 2">
            <a:extLst>
              <a:ext uri="{FF2B5EF4-FFF2-40B4-BE49-F238E27FC236}">
                <a16:creationId xmlns:a16="http://schemas.microsoft.com/office/drawing/2014/main" id="{BA2246A7-9927-4B21-ABD6-69B391FDBF97}"/>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t>2026 - january</a:t>
            </a:r>
          </a:p>
        </p:txBody>
      </p:sp>
      <p:sp>
        <p:nvSpPr>
          <p:cNvPr id="6" name="Espace réservé du pied de page 5"/>
          <p:cNvSpPr>
            <a:spLocks noGrp="1"/>
          </p:cNvSpPr>
          <p:nvPr>
            <p:ph type="ftr" sz="quarter" idx="11"/>
          </p:nvPr>
        </p:nvSpPr>
        <p:spPr bwMode="auto"/>
        <p:txBody>
          <a:bodyPr/>
          <a:lstStyle/>
          <a:p>
            <a:pPr>
              <a:defRPr/>
            </a:pPr>
            <a:r>
              <a:rPr lang="en-US" dirty="0"/>
              <a:t>180 min to avoid plagiarism - University Library - Grenoble</a:t>
            </a:r>
            <a:endParaRPr lang="fr-FR" dirty="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254143" y="0"/>
            <a:ext cx="12700286" cy="6858000"/>
          </a:xfrm>
          <a:prstGeom prst="rect">
            <a:avLst/>
          </a:prstGeom>
        </p:spPr>
      </p:pic>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5</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
        <p:nvSpPr>
          <p:cNvPr id="10" name="Espace réservé du contenu 9">
            <a:extLst>
              <a:ext uri="{FF2B5EF4-FFF2-40B4-BE49-F238E27FC236}">
                <a16:creationId xmlns:a16="http://schemas.microsoft.com/office/drawing/2014/main" id="{9C420974-2D6F-479B-B7E6-DCD060C3E557}"/>
              </a:ext>
            </a:extLst>
          </p:cNvPr>
          <p:cNvSpPr>
            <a:spLocks noGrp="1"/>
          </p:cNvSpPr>
          <p:nvPr>
            <p:ph sz="half" idx="1"/>
          </p:nvPr>
        </p:nvSpPr>
        <p:spPr>
          <a:xfrm>
            <a:off x="3212123" y="1920997"/>
            <a:ext cx="5767754" cy="3016006"/>
          </a:xfrm>
          <a:solidFill>
            <a:srgbClr val="FFFFFF"/>
          </a:solidFill>
        </p:spPr>
        <p:txBody>
          <a:bodyPr>
            <a:normAutofit fontScale="92500"/>
          </a:bodyPr>
          <a:lstStyle/>
          <a:p>
            <a:pPr marL="0" indent="0">
              <a:lnSpc>
                <a:spcPct val="150000"/>
              </a:lnSpc>
              <a:buNone/>
            </a:pPr>
            <a:r>
              <a:rPr lang="fr-FR" b="1" dirty="0"/>
              <a:t>I </a:t>
            </a:r>
            <a:r>
              <a:rPr lang="fr-FR" b="1" dirty="0" err="1"/>
              <a:t>am</a:t>
            </a:r>
            <a:r>
              <a:rPr lang="fr-FR" b="1" dirty="0"/>
              <a:t> confident I can </a:t>
            </a:r>
            <a:r>
              <a:rPr lang="fr-FR" b="1" dirty="0" err="1"/>
              <a:t>detect</a:t>
            </a:r>
            <a:r>
              <a:rPr lang="fr-FR" b="1" dirty="0"/>
              <a:t> </a:t>
            </a:r>
            <a:r>
              <a:rPr lang="fr-FR" b="1" dirty="0" err="1"/>
              <a:t>plagiarism</a:t>
            </a:r>
            <a:r>
              <a:rPr lang="fr-FR" b="1" dirty="0"/>
              <a:t> :</a:t>
            </a:r>
          </a:p>
          <a:p>
            <a:pPr marL="971550" lvl="1" indent="-514350">
              <a:lnSpc>
                <a:spcPct val="150000"/>
              </a:lnSpc>
              <a:buFont typeface="+mj-lt"/>
              <a:buAutoNum type="arabicPeriod"/>
            </a:pPr>
            <a:r>
              <a:rPr lang="fr-FR" sz="2800" dirty="0" err="1"/>
              <a:t>Absolutely</a:t>
            </a:r>
            <a:r>
              <a:rPr lang="fr-FR" sz="2800" dirty="0"/>
              <a:t> not</a:t>
            </a:r>
          </a:p>
          <a:p>
            <a:pPr marL="971550" lvl="1" indent="-514350">
              <a:lnSpc>
                <a:spcPct val="150000"/>
              </a:lnSpc>
              <a:buFont typeface="+mj-lt"/>
              <a:buAutoNum type="arabicPeriod"/>
            </a:pPr>
            <a:r>
              <a:rPr lang="fr-FR" sz="2800" dirty="0"/>
              <a:t>In </a:t>
            </a:r>
            <a:r>
              <a:rPr lang="fr-FR" sz="2800" dirty="0" err="1"/>
              <a:t>my</a:t>
            </a:r>
            <a:r>
              <a:rPr lang="fr-FR" sz="2800" dirty="0"/>
              <a:t> </a:t>
            </a:r>
            <a:r>
              <a:rPr lang="fr-FR" sz="2800" dirty="0" err="1"/>
              <a:t>own</a:t>
            </a:r>
            <a:r>
              <a:rPr lang="fr-FR" sz="2800" dirty="0"/>
              <a:t> </a:t>
            </a:r>
            <a:r>
              <a:rPr lang="fr-FR" sz="2800" dirty="0" err="1"/>
              <a:t>work</a:t>
            </a:r>
            <a:endParaRPr lang="fr-FR" sz="2800" dirty="0"/>
          </a:p>
          <a:p>
            <a:pPr marL="971550" lvl="1" indent="-514350">
              <a:lnSpc>
                <a:spcPct val="150000"/>
              </a:lnSpc>
              <a:buFont typeface="+mj-lt"/>
              <a:buAutoNum type="arabicPeriod"/>
            </a:pPr>
            <a:r>
              <a:rPr lang="fr-FR" sz="2800" dirty="0"/>
              <a:t>In </a:t>
            </a:r>
            <a:r>
              <a:rPr lang="fr-FR" sz="2800" dirty="0" err="1"/>
              <a:t>others</a:t>
            </a:r>
            <a:r>
              <a:rPr lang="fr-FR" sz="2800" dirty="0"/>
              <a:t>’ </a:t>
            </a:r>
            <a:r>
              <a:rPr lang="fr-FR" sz="2800" dirty="0" err="1"/>
              <a:t>work</a:t>
            </a:r>
            <a:endParaRPr lang="fr-FR" sz="2800" dirty="0"/>
          </a:p>
        </p:txBody>
      </p:sp>
      <p:sp>
        <p:nvSpPr>
          <p:cNvPr id="15" name="Titre 14">
            <a:extLst>
              <a:ext uri="{FF2B5EF4-FFF2-40B4-BE49-F238E27FC236}">
                <a16:creationId xmlns:a16="http://schemas.microsoft.com/office/drawing/2014/main" id="{C731AD76-D4C4-4955-9DAC-EA91126F7147}"/>
              </a:ext>
            </a:extLst>
          </p:cNvPr>
          <p:cNvSpPr>
            <a:spLocks noGrp="1"/>
          </p:cNvSpPr>
          <p:nvPr>
            <p:ph type="title"/>
          </p:nvPr>
        </p:nvSpPr>
        <p:spPr/>
        <p:txBody>
          <a:bodyPr/>
          <a:lstStyle/>
          <a:p>
            <a:r>
              <a:rPr lang="fr-FR" dirty="0"/>
              <a:t>2/</a:t>
            </a:r>
          </a:p>
        </p:txBody>
      </p:sp>
    </p:spTree>
    <p:extLst>
      <p:ext uri="{BB962C8B-B14F-4D97-AF65-F5344CB8AC3E}">
        <p14:creationId xmlns:p14="http://schemas.microsoft.com/office/powerpoint/2010/main" val="582265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536699" y="2374900"/>
            <a:ext cx="3534065" cy="1917700"/>
          </a:xfrm>
        </p:spPr>
        <p:txBody>
          <a:bodyPr>
            <a:normAutofit/>
          </a:bodyPr>
          <a:lstStyle/>
          <a:p>
            <a:pPr>
              <a:defRPr/>
            </a:pPr>
            <a:r>
              <a:rPr lang="fr-FR" dirty="0">
                <a:latin typeface="Verdana"/>
                <a:ea typeface="Verdana"/>
                <a:cs typeface="Verdana"/>
              </a:rPr>
              <a:t>A LITTLE HELP</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p:cNvPicPr>
            <a:picLocks noChangeAspect="1"/>
          </p:cNvPicPr>
          <p:nvPr/>
        </p:nvPicPr>
        <p:blipFill>
          <a:blip r:embed="rId3"/>
          <a:stretch/>
        </p:blipFill>
        <p:spPr bwMode="auto">
          <a:xfrm>
            <a:off x="918625" y="1556645"/>
            <a:ext cx="3363724" cy="4304838"/>
          </a:xfrm>
          <a:prstGeom prst="rect">
            <a:avLst/>
          </a:prstGeom>
        </p:spPr>
      </p:pic>
      <p:sp>
        <p:nvSpPr>
          <p:cNvPr id="2" name="Titre 1"/>
          <p:cNvSpPr>
            <a:spLocks noGrp="1"/>
          </p:cNvSpPr>
          <p:nvPr>
            <p:ph type="title"/>
          </p:nvPr>
        </p:nvSpPr>
        <p:spPr bwMode="auto"/>
        <p:txBody>
          <a:bodyPr>
            <a:normAutofit/>
          </a:bodyPr>
          <a:lstStyle/>
          <a:p>
            <a:pPr>
              <a:defRPr/>
            </a:pPr>
            <a:r>
              <a:rPr lang="fr-FR" dirty="0"/>
              <a:t>In Grenoble </a:t>
            </a:r>
            <a:r>
              <a:rPr lang="fr-FR" dirty="0" err="1"/>
              <a:t>university</a:t>
            </a:r>
            <a:r>
              <a:rPr lang="fr-FR" dirty="0"/>
              <a:t> </a:t>
            </a:r>
            <a:r>
              <a:rPr lang="fr-FR" dirty="0" err="1"/>
              <a:t>Libraries</a:t>
            </a:r>
            <a:endParaRPr dirty="0"/>
          </a:p>
        </p:txBody>
      </p:sp>
      <p:sp>
        <p:nvSpPr>
          <p:cNvPr id="4" name="Espace réservé du contenu 3"/>
          <p:cNvSpPr>
            <a:spLocks noGrp="1"/>
          </p:cNvSpPr>
          <p:nvPr>
            <p:ph sz="half" idx="2"/>
          </p:nvPr>
        </p:nvSpPr>
        <p:spPr bwMode="auto">
          <a:xfrm>
            <a:off x="4595446" y="1639887"/>
            <a:ext cx="7209692" cy="4351338"/>
          </a:xfrm>
          <a:prstGeom prst="rect">
            <a:avLst/>
          </a:prstGeom>
        </p:spPr>
        <p:txBody>
          <a:bodyPr>
            <a:normAutofit fontScale="92500" lnSpcReduction="10000"/>
          </a:bodyPr>
          <a:lstStyle/>
          <a:p>
            <a:pPr>
              <a:lnSpc>
                <a:spcPct val="110000"/>
              </a:lnSpc>
              <a:defRPr/>
            </a:pPr>
            <a:r>
              <a:rPr lang="fr-FR" sz="2400" b="1" dirty="0"/>
              <a:t>A question? </a:t>
            </a:r>
            <a:r>
              <a:rPr lang="fr-FR" sz="2400" dirty="0"/>
              <a:t>Online live chat</a:t>
            </a:r>
          </a:p>
          <a:p>
            <a:pPr>
              <a:lnSpc>
                <a:spcPct val="110000"/>
              </a:lnSpc>
              <a:defRPr/>
            </a:pPr>
            <a:r>
              <a:rPr lang="en-US" sz="2400" b="1" dirty="0"/>
              <a:t>Help &amp; Advice ? </a:t>
            </a:r>
            <a:r>
              <a:rPr lang="en-US" sz="2400" dirty="0"/>
              <a:t>About documentary research, bibliographic reporting, etc.: book a librarian !</a:t>
            </a:r>
          </a:p>
          <a:p>
            <a:pPr marL="0" lvl="0" indent="0">
              <a:lnSpc>
                <a:spcPct val="110000"/>
              </a:lnSpc>
              <a:buNone/>
              <a:defRPr/>
            </a:pPr>
            <a:r>
              <a:rPr lang="fr-FR" sz="2400" b="1" dirty="0" err="1"/>
              <a:t>Usefull</a:t>
            </a:r>
            <a:r>
              <a:rPr lang="fr-FR" sz="2400" b="1" dirty="0"/>
              <a:t> info :</a:t>
            </a:r>
          </a:p>
          <a:p>
            <a:pPr marL="0" lvl="0" indent="0">
              <a:lnSpc>
                <a:spcPct val="110000"/>
              </a:lnSpc>
              <a:buNone/>
              <a:defRPr/>
            </a:pPr>
            <a:r>
              <a:rPr lang="fr-FR" sz="2400" b="1" dirty="0"/>
              <a:t>Our courses : </a:t>
            </a:r>
            <a:r>
              <a:rPr lang="fr-FR" sz="2400" dirty="0"/>
              <a:t>Entrer dans la communauté des chercheurs, </a:t>
            </a:r>
            <a:r>
              <a:rPr lang="fr-FR" sz="2400" u="sng" dirty="0">
                <a:hlinkClick r:id="rId4"/>
              </a:rPr>
              <a:t>https://adum.fr/script/formations.pl</a:t>
            </a:r>
            <a:endParaRPr lang="fr-FR" sz="2400" dirty="0"/>
          </a:p>
          <a:p>
            <a:pPr marL="457189" indent="-457200">
              <a:lnSpc>
                <a:spcPct val="110000"/>
              </a:lnSpc>
              <a:defRPr/>
            </a:pPr>
            <a:r>
              <a:rPr lang="fr-FR" sz="2400" dirty="0"/>
              <a:t>B1«  préparer le dépôt et la diffusion de sa thèse »</a:t>
            </a:r>
          </a:p>
          <a:p>
            <a:pPr marL="457189" indent="-457200">
              <a:lnSpc>
                <a:spcPct val="110000"/>
              </a:lnSpc>
              <a:defRPr/>
            </a:pPr>
            <a:r>
              <a:rPr lang="fr-FR" sz="2400" u="sng" dirty="0">
                <a:hlinkClick r:id="rId5"/>
              </a:rPr>
              <a:t>Zotero workshop</a:t>
            </a:r>
            <a:r>
              <a:rPr lang="fr-FR" sz="2400" dirty="0"/>
              <a:t>…</a:t>
            </a:r>
            <a:endParaRPr sz="2400" dirty="0"/>
          </a:p>
          <a:p>
            <a:pPr marL="0" indent="0">
              <a:lnSpc>
                <a:spcPct val="110000"/>
              </a:lnSpc>
              <a:buNone/>
              <a:defRPr/>
            </a:pPr>
            <a:r>
              <a:rPr lang="fr-FR" sz="2400" dirty="0"/>
              <a:t>URFIST courses : </a:t>
            </a:r>
            <a:r>
              <a:rPr lang="fr-FR" sz="2400" dirty="0">
                <a:hlinkClick r:id="rId6"/>
              </a:rPr>
              <a:t>https://sygefor.reseau-urfist.fr/#/program/lyon</a:t>
            </a:r>
            <a:r>
              <a:rPr lang="fr-FR" sz="2400" dirty="0"/>
              <a:t> </a:t>
            </a:r>
            <a:endParaRPr sz="2400" dirty="0"/>
          </a:p>
        </p:txBody>
      </p:sp>
      <p:sp>
        <p:nvSpPr>
          <p:cNvPr id="3" name="Espace réservé de la date 2">
            <a:extLst>
              <a:ext uri="{FF2B5EF4-FFF2-40B4-BE49-F238E27FC236}">
                <a16:creationId xmlns:a16="http://schemas.microsoft.com/office/drawing/2014/main" id="{1A1FB912-19E0-4F66-AE8F-1973B958D24E}"/>
              </a:ext>
            </a:extLst>
          </p:cNvPr>
          <p:cNvSpPr>
            <a:spLocks noGrp="1"/>
          </p:cNvSpPr>
          <p:nvPr>
            <p:ph type="dt" sz="half" idx="10"/>
          </p:nvPr>
        </p:nvSpPr>
        <p:spPr/>
        <p:txBody>
          <a:bodyPr/>
          <a:lstStyle/>
          <a:p>
            <a:pPr>
              <a:defRPr/>
            </a:pPr>
            <a:r>
              <a:rPr lang="fr-FR"/>
              <a:t>2026 - january</a:t>
            </a:r>
          </a:p>
        </p:txBody>
      </p:sp>
      <p:sp>
        <p:nvSpPr>
          <p:cNvPr id="6" name="Espace réservé du pied de page 5"/>
          <p:cNvSpPr>
            <a:spLocks noGrp="1"/>
          </p:cNvSpPr>
          <p:nvPr>
            <p:ph type="ftr" sz="quarter" idx="11"/>
          </p:nvPr>
        </p:nvSpPr>
        <p:spPr bwMode="auto"/>
        <p:txBody>
          <a:bodyPr/>
          <a:lstStyle/>
          <a:p>
            <a:pPr>
              <a:defRPr/>
            </a:pPr>
            <a:r>
              <a:rPr lang="en-US" dirty="0"/>
              <a:t>180 min to avoid plagiarism - University Library - Grenoble</a:t>
            </a:r>
            <a:endParaRPr lang="fr-FR" dirty="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51</a:t>
            </a:fld>
            <a:endParaRPr lang="fr-FR"/>
          </a:p>
        </p:txBody>
      </p:sp>
      <p:pic>
        <p:nvPicPr>
          <p:cNvPr id="9" name="Image 8"/>
          <p:cNvPicPr>
            <a:picLocks noChangeAspect="1"/>
          </p:cNvPicPr>
          <p:nvPr/>
        </p:nvPicPr>
        <p:blipFill>
          <a:blip r:embed="rId7"/>
          <a:stretch/>
        </p:blipFill>
        <p:spPr bwMode="auto">
          <a:xfrm>
            <a:off x="10970473" y="4644232"/>
            <a:ext cx="1147762" cy="1147762"/>
          </a:xfrm>
          <a:prstGeom prst="rect">
            <a:avLst/>
          </a:prstGeom>
        </p:spPr>
      </p:pic>
      <p:sp>
        <p:nvSpPr>
          <p:cNvPr id="11" name="Rectangle 10">
            <a:extLst>
              <a:ext uri="{FF2B5EF4-FFF2-40B4-BE49-F238E27FC236}">
                <a16:creationId xmlns:a16="http://schemas.microsoft.com/office/drawing/2014/main" id="{F90AD6BA-E04A-4969-936B-7CCEBCE3142F}"/>
              </a:ext>
            </a:extLst>
          </p:cNvPr>
          <p:cNvSpPr/>
          <p:nvPr/>
        </p:nvSpPr>
        <p:spPr>
          <a:xfrm>
            <a:off x="949569" y="3903785"/>
            <a:ext cx="1078523" cy="246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re 8"/>
          <p:cNvSpPr>
            <a:spLocks noGrp="1"/>
          </p:cNvSpPr>
          <p:nvPr>
            <p:ph type="title"/>
          </p:nvPr>
        </p:nvSpPr>
        <p:spPr bwMode="auto"/>
        <p:txBody>
          <a:bodyPr/>
          <a:lstStyle/>
          <a:p>
            <a:pPr>
              <a:defRPr/>
            </a:pPr>
            <a:r>
              <a:rPr lang="fr-FR" dirty="0"/>
              <a:t>Sites and guides</a:t>
            </a:r>
            <a:br>
              <a:rPr lang="fr-FR" b="1" dirty="0"/>
            </a:br>
            <a:endParaRPr lang="fr-FR" dirty="0"/>
          </a:p>
        </p:txBody>
      </p:sp>
      <p:sp>
        <p:nvSpPr>
          <p:cNvPr id="10" name="Espace réservé du contenu 9"/>
          <p:cNvSpPr>
            <a:spLocks noGrp="1"/>
          </p:cNvSpPr>
          <p:nvPr>
            <p:ph idx="1"/>
          </p:nvPr>
        </p:nvSpPr>
        <p:spPr bwMode="auto"/>
        <p:txBody>
          <a:bodyPr>
            <a:normAutofit/>
          </a:bodyPr>
          <a:lstStyle/>
          <a:p>
            <a:pPr marL="457200" lvl="0" indent="-457200">
              <a:lnSpc>
                <a:spcPct val="120000"/>
              </a:lnSpc>
              <a:defRPr/>
            </a:pPr>
            <a:r>
              <a:rPr lang="fr-FR" sz="2400" dirty="0"/>
              <a:t>On the </a:t>
            </a:r>
            <a:r>
              <a:rPr lang="fr-FR" sz="2400" dirty="0" err="1"/>
              <a:t>Turnitin</a:t>
            </a:r>
            <a:r>
              <a:rPr lang="fr-FR" sz="2400" dirty="0"/>
              <a:t> </a:t>
            </a:r>
            <a:r>
              <a:rPr lang="fr-FR" sz="2400" dirty="0" err="1"/>
              <a:t>website</a:t>
            </a:r>
            <a:r>
              <a:rPr lang="fr-FR" sz="2400" dirty="0"/>
              <a:t>: </a:t>
            </a:r>
            <a:r>
              <a:rPr lang="fr-FR" sz="2400" u="sng" dirty="0">
                <a:hlinkClick r:id="rId3" tooltip="https://guides.turnitin.com/hc/en-us/categories/22037225052173-Academic-integrity-tools"/>
              </a:rPr>
              <a:t>https://guides.turnitin.com/hc/en-us/categories/22037225052173-Academic-integrity-tools</a:t>
            </a:r>
            <a:r>
              <a:rPr lang="fr-FR" sz="2400" dirty="0"/>
              <a:t> </a:t>
            </a:r>
            <a:endParaRPr dirty="0"/>
          </a:p>
          <a:p>
            <a:pPr marL="457200" indent="-457200">
              <a:lnSpc>
                <a:spcPct val="120000"/>
              </a:lnSpc>
              <a:defRPr/>
            </a:pPr>
            <a:r>
              <a:rPr lang="fr-FR" sz="2400" dirty="0"/>
              <a:t>Les quiz sur le site de l’Université de Montréal: </a:t>
            </a:r>
            <a:r>
              <a:rPr lang="fr-FR" sz="2400" u="sng" dirty="0">
                <a:hlinkClick r:id="rId4" tooltip="https://integrite.umontreal.ca/accueil"/>
              </a:rPr>
              <a:t>Intégrité, fraude et plagiat</a:t>
            </a:r>
            <a:endParaRPr lang="fr-FR" sz="2400" dirty="0"/>
          </a:p>
          <a:p>
            <a:pPr marL="457200" indent="-457200">
              <a:lnSpc>
                <a:spcPct val="120000"/>
              </a:lnSpc>
              <a:defRPr/>
            </a:pPr>
            <a:r>
              <a:rPr lang="fr-FR" sz="2400" dirty="0" err="1">
                <a:cs typeface="Calibri"/>
              </a:rPr>
              <a:t>Harvard's</a:t>
            </a:r>
            <a:r>
              <a:rPr lang="fr-FR" sz="2400" dirty="0">
                <a:cs typeface="Calibri"/>
              </a:rPr>
              <a:t> </a:t>
            </a:r>
            <a:r>
              <a:rPr lang="fr-FR" sz="2400" dirty="0" err="1">
                <a:cs typeface="Calibri"/>
              </a:rPr>
              <a:t>advice</a:t>
            </a:r>
            <a:r>
              <a:rPr lang="fr-FR" sz="2400" dirty="0">
                <a:cs typeface="Calibri"/>
              </a:rPr>
              <a:t>: </a:t>
            </a:r>
            <a:r>
              <a:rPr lang="fr-FR" sz="2400" u="sng" dirty="0">
                <a:cs typeface="Calibri"/>
                <a:hlinkClick r:id="rId5" tooltip="https://usingsources.fas.harvard.edu/avoiding-plagiarism-0"/>
              </a:rPr>
              <a:t>https://usingsources.fas.harvard.edu/avoiding-plagiarism-0</a:t>
            </a:r>
            <a:endParaRPr lang="fr-FR" sz="2400" dirty="0">
              <a:cs typeface="Calibri"/>
            </a:endParaRPr>
          </a:p>
          <a:p>
            <a:pPr marL="457200" lvl="0" indent="-457200">
              <a:lnSpc>
                <a:spcPct val="120000"/>
              </a:lnSpc>
              <a:defRPr/>
            </a:pPr>
            <a:r>
              <a:rPr lang="fr-FR" sz="2400" dirty="0"/>
              <a:t>About patents: </a:t>
            </a:r>
            <a:r>
              <a:rPr lang="fr-FR" sz="2400" u="sng" dirty="0">
                <a:hlinkClick r:id="rId6" tooltip="https://callisto-formation.fr/course/view.php?id=192"/>
              </a:rPr>
              <a:t>https://callisto-formation.fr/course/view.php?id=192</a:t>
            </a:r>
            <a:r>
              <a:rPr lang="fr-FR" sz="2400" dirty="0"/>
              <a:t>  </a:t>
            </a:r>
            <a:r>
              <a:rPr lang="fr-FR" sz="2400" dirty="0" err="1"/>
              <a:t>with</a:t>
            </a:r>
            <a:r>
              <a:rPr lang="fr-FR" sz="2400" dirty="0"/>
              <a:t> exercices !</a:t>
            </a:r>
            <a:endParaRPr dirty="0"/>
          </a:p>
          <a:p>
            <a:pPr marL="457200" lvl="0" indent="-457200">
              <a:lnSpc>
                <a:spcPct val="120000"/>
              </a:lnSpc>
              <a:defRPr/>
            </a:pPr>
            <a:r>
              <a:rPr lang="en-US" sz="2600" dirty="0"/>
              <a:t>EPFL practical page and the Rational Bibliographic: guide to writing bibliographic references </a:t>
            </a:r>
            <a:r>
              <a:rPr lang="fr-FR" sz="2400" dirty="0">
                <a:hlinkClick r:id="rId7"/>
              </a:rPr>
              <a:t>[</a:t>
            </a:r>
            <a:r>
              <a:rPr lang="fr-FR" sz="2400" dirty="0" err="1">
                <a:hlinkClick r:id="rId7"/>
              </a:rPr>
              <a:t>pdf</a:t>
            </a:r>
            <a:r>
              <a:rPr lang="fr-FR" sz="2400" dirty="0">
                <a:hlinkClick r:id="rId7"/>
              </a:rPr>
              <a:t>, French and English] </a:t>
            </a:r>
            <a:endParaRPr lang="fr-FR" dirty="0">
              <a:cs typeface="Calibri"/>
            </a:endParaRPr>
          </a:p>
          <a:p>
            <a:pPr>
              <a:defRPr/>
            </a:pPr>
            <a:endParaRPr lang="fr-FR" dirty="0"/>
          </a:p>
        </p:txBody>
      </p:sp>
      <p:sp>
        <p:nvSpPr>
          <p:cNvPr id="2" name="Espace réservé de la date 1">
            <a:extLst>
              <a:ext uri="{FF2B5EF4-FFF2-40B4-BE49-F238E27FC236}">
                <a16:creationId xmlns:a16="http://schemas.microsoft.com/office/drawing/2014/main" id="{A9377474-D6A4-4987-96DC-30B6302ADEDE}"/>
              </a:ext>
            </a:extLst>
          </p:cNvPr>
          <p:cNvSpPr>
            <a:spLocks noGrp="1"/>
          </p:cNvSpPr>
          <p:nvPr>
            <p:ph type="dt" sz="half" idx="10"/>
          </p:nvPr>
        </p:nvSpPr>
        <p:spPr/>
        <p:txBody>
          <a:bodyPr/>
          <a:lstStyle/>
          <a:p>
            <a:pPr>
              <a:defRPr/>
            </a:pPr>
            <a:r>
              <a:rPr lang="fr-FR"/>
              <a:t>2026 - january</a:t>
            </a:r>
          </a:p>
        </p:txBody>
      </p:sp>
      <p:sp>
        <p:nvSpPr>
          <p:cNvPr id="3" name="Espace réservé du pied de page 2"/>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4" name="Espace réservé du numéro de diapositive 3"/>
          <p:cNvSpPr>
            <a:spLocks noGrp="1"/>
          </p:cNvSpPr>
          <p:nvPr>
            <p:ph type="sldNum" sz="quarter" idx="12"/>
          </p:nvPr>
        </p:nvSpPr>
        <p:spPr bwMode="auto"/>
        <p:txBody>
          <a:bodyPr/>
          <a:lstStyle/>
          <a:p>
            <a:pPr>
              <a:defRPr/>
            </a:pPr>
            <a:fld id="{282AAA50-1E89-B34C-8477-5F736D4F2309}" type="slidenum">
              <a:rPr lang="fr-F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1089803" y="761999"/>
            <a:ext cx="10134601" cy="5472561"/>
          </a:xfrm>
          <a:prstGeom prst="rect">
            <a:avLst/>
          </a:prstGeom>
        </p:spPr>
      </p:pic>
      <p:sp>
        <p:nvSpPr>
          <p:cNvPr id="2" name="Titre 1"/>
          <p:cNvSpPr>
            <a:spLocks noGrp="1"/>
          </p:cNvSpPr>
          <p:nvPr>
            <p:ph type="title"/>
          </p:nvPr>
        </p:nvSpPr>
        <p:spPr bwMode="auto">
          <a:xfrm>
            <a:off x="3289788" y="2400661"/>
            <a:ext cx="5612423" cy="2056678"/>
          </a:xfrm>
          <a:solidFill>
            <a:srgbClr val="FFFFFF">
              <a:alpha val="69804"/>
            </a:srgbClr>
          </a:solidFill>
        </p:spPr>
        <p:txBody>
          <a:bodyPr>
            <a:normAutofit fontScale="90000"/>
          </a:bodyPr>
          <a:lstStyle/>
          <a:p>
            <a:pPr algn="ctr">
              <a:defRPr/>
            </a:pPr>
            <a:r>
              <a:rPr lang="fr-FR" sz="7200" spc="300" dirty="0">
                <a:latin typeface="+mn-lt"/>
              </a:rPr>
              <a:t>Self </a:t>
            </a:r>
            <a:r>
              <a:rPr lang="fr-FR" sz="7200" spc="300" dirty="0" err="1">
                <a:latin typeface="+mn-lt"/>
              </a:rPr>
              <a:t>evaluation</a:t>
            </a:r>
            <a:endParaRPr sz="7200" spc="300" dirty="0">
              <a:latin typeface="+mn-lt"/>
            </a:endParaRPr>
          </a:p>
        </p:txBody>
      </p:sp>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53</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Tree>
    <p:extLst>
      <p:ext uri="{BB962C8B-B14F-4D97-AF65-F5344CB8AC3E}">
        <p14:creationId xmlns:p14="http://schemas.microsoft.com/office/powerpoint/2010/main" val="3996297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254143" y="0"/>
            <a:ext cx="12700286" cy="6858000"/>
          </a:xfrm>
          <a:prstGeom prst="rect">
            <a:avLst/>
          </a:prstGeom>
        </p:spPr>
      </p:pic>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54</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
        <p:nvSpPr>
          <p:cNvPr id="10" name="Espace réservé du contenu 9">
            <a:extLst>
              <a:ext uri="{FF2B5EF4-FFF2-40B4-BE49-F238E27FC236}">
                <a16:creationId xmlns:a16="http://schemas.microsoft.com/office/drawing/2014/main" id="{9C420974-2D6F-479B-B7E6-DCD060C3E557}"/>
              </a:ext>
            </a:extLst>
          </p:cNvPr>
          <p:cNvSpPr>
            <a:spLocks noGrp="1"/>
          </p:cNvSpPr>
          <p:nvPr>
            <p:ph sz="half" idx="1"/>
          </p:nvPr>
        </p:nvSpPr>
        <p:spPr>
          <a:xfrm>
            <a:off x="384132" y="1582184"/>
            <a:ext cx="11423736" cy="4405257"/>
          </a:xfrm>
          <a:solidFill>
            <a:srgbClr val="FFFFFF"/>
          </a:solidFill>
        </p:spPr>
        <p:txBody>
          <a:bodyPr>
            <a:normAutofit/>
          </a:bodyPr>
          <a:lstStyle/>
          <a:p>
            <a:pPr marL="0" indent="0">
              <a:lnSpc>
                <a:spcPct val="150000"/>
              </a:lnSpc>
              <a:buNone/>
            </a:pPr>
            <a:r>
              <a:rPr lang="fr-FR" b="1" dirty="0"/>
              <a:t>On a </a:t>
            </a:r>
            <a:r>
              <a:rPr lang="fr-FR" b="1" dirty="0" err="1"/>
              <a:t>scale</a:t>
            </a:r>
            <a:r>
              <a:rPr lang="fr-FR" b="1" dirty="0"/>
              <a:t> of 1 to 10, </a:t>
            </a:r>
            <a:r>
              <a:rPr lang="fr-FR" b="1" dirty="0" err="1"/>
              <a:t>you</a:t>
            </a:r>
            <a:r>
              <a:rPr lang="fr-FR" b="1" dirty="0"/>
              <a:t> </a:t>
            </a:r>
            <a:r>
              <a:rPr lang="fr-FR" b="1" dirty="0" err="1"/>
              <a:t>now</a:t>
            </a:r>
            <a:r>
              <a:rPr lang="fr-FR" b="1" dirty="0"/>
              <a:t> know </a:t>
            </a:r>
            <a:r>
              <a:rPr lang="fr-FR" b="1" dirty="0" err="1"/>
              <a:t>what</a:t>
            </a:r>
            <a:r>
              <a:rPr lang="fr-FR" b="1" dirty="0"/>
              <a:t> </a:t>
            </a:r>
            <a:r>
              <a:rPr lang="fr-FR" b="1" dirty="0" err="1"/>
              <a:t>plagiarism</a:t>
            </a:r>
            <a:r>
              <a:rPr lang="fr-FR" b="1" dirty="0"/>
              <a:t> </a:t>
            </a:r>
            <a:r>
              <a:rPr lang="fr-FR" b="1" dirty="0" err="1"/>
              <a:t>is</a:t>
            </a:r>
            <a:r>
              <a:rPr lang="fr-FR" b="1" dirty="0"/>
              <a:t>:</a:t>
            </a:r>
          </a:p>
          <a:p>
            <a:pPr marL="457200" lvl="1" indent="0">
              <a:lnSpc>
                <a:spcPct val="150000"/>
              </a:lnSpc>
              <a:buNone/>
            </a:pPr>
            <a:r>
              <a:rPr lang="fr-FR" dirty="0"/>
              <a:t>1-3 :	 I </a:t>
            </a:r>
            <a:r>
              <a:rPr lang="fr-FR" dirty="0" err="1"/>
              <a:t>still</a:t>
            </a:r>
            <a:r>
              <a:rPr lang="fr-FR" dirty="0"/>
              <a:t> </a:t>
            </a:r>
            <a:r>
              <a:rPr lang="fr-FR" dirty="0" err="1"/>
              <a:t>don’t</a:t>
            </a:r>
            <a:r>
              <a:rPr lang="fr-FR" dirty="0"/>
              <a:t> </a:t>
            </a:r>
            <a:r>
              <a:rPr lang="fr-FR" dirty="0" err="1"/>
              <a:t>get</a:t>
            </a:r>
            <a:r>
              <a:rPr lang="fr-FR" dirty="0"/>
              <a:t> </a:t>
            </a:r>
            <a:r>
              <a:rPr lang="fr-FR" dirty="0" err="1"/>
              <a:t>it</a:t>
            </a:r>
            <a:r>
              <a:rPr lang="fr-FR" dirty="0"/>
              <a:t> </a:t>
            </a:r>
          </a:p>
          <a:p>
            <a:pPr marL="457200" lvl="1" indent="0">
              <a:lnSpc>
                <a:spcPct val="150000"/>
              </a:lnSpc>
              <a:buNone/>
            </a:pPr>
            <a:r>
              <a:rPr lang="fr-FR" dirty="0"/>
              <a:t>4-6 :	 I can </a:t>
            </a:r>
            <a:r>
              <a:rPr lang="fr-FR" dirty="0" err="1"/>
              <a:t>define</a:t>
            </a:r>
            <a:r>
              <a:rPr lang="fr-FR" dirty="0"/>
              <a:t> and </a:t>
            </a:r>
            <a:r>
              <a:rPr lang="fr-FR" dirty="0" err="1"/>
              <a:t>explain</a:t>
            </a:r>
            <a:r>
              <a:rPr lang="fr-FR" dirty="0"/>
              <a:t> </a:t>
            </a:r>
            <a:r>
              <a:rPr lang="fr-FR" dirty="0" err="1"/>
              <a:t>it</a:t>
            </a:r>
            <a:r>
              <a:rPr lang="fr-FR" dirty="0"/>
              <a:t>, but </a:t>
            </a:r>
            <a:r>
              <a:rPr lang="fr-FR" dirty="0" err="1"/>
              <a:t>avoiding</a:t>
            </a:r>
            <a:r>
              <a:rPr lang="fr-FR" dirty="0"/>
              <a:t> </a:t>
            </a:r>
            <a:r>
              <a:rPr lang="fr-FR" dirty="0" err="1"/>
              <a:t>it</a:t>
            </a:r>
            <a:r>
              <a:rPr lang="fr-FR" dirty="0"/>
              <a:t> </a:t>
            </a:r>
            <a:r>
              <a:rPr lang="fr-FR" dirty="0" err="1"/>
              <a:t>will</a:t>
            </a:r>
            <a:r>
              <a:rPr lang="fr-FR" dirty="0"/>
              <a:t> </a:t>
            </a:r>
            <a:r>
              <a:rPr lang="fr-FR" dirty="0" err="1"/>
              <a:t>be</a:t>
            </a:r>
            <a:r>
              <a:rPr lang="fr-FR" dirty="0"/>
              <a:t> hard </a:t>
            </a:r>
          </a:p>
          <a:p>
            <a:pPr marL="457200" lvl="1" indent="0">
              <a:lnSpc>
                <a:spcPct val="150000"/>
              </a:lnSpc>
              <a:buNone/>
            </a:pPr>
            <a:r>
              <a:rPr lang="fr-FR" dirty="0"/>
              <a:t>7-8 :	 Bibliography </a:t>
            </a:r>
            <a:r>
              <a:rPr lang="fr-FR" dirty="0" err="1"/>
              <a:t>is</a:t>
            </a:r>
            <a:r>
              <a:rPr lang="fr-FR" dirty="0"/>
              <a:t> </a:t>
            </a:r>
            <a:r>
              <a:rPr lang="fr-FR" dirty="0" err="1"/>
              <a:t>still</a:t>
            </a:r>
            <a:r>
              <a:rPr lang="fr-FR" dirty="0"/>
              <a:t> </a:t>
            </a:r>
            <a:r>
              <a:rPr lang="fr-FR" dirty="0" err="1"/>
              <a:t>my</a:t>
            </a:r>
            <a:r>
              <a:rPr lang="fr-FR" dirty="0"/>
              <a:t> pet </a:t>
            </a:r>
            <a:r>
              <a:rPr lang="fr-FR" dirty="0" err="1"/>
              <a:t>peeve</a:t>
            </a:r>
            <a:r>
              <a:rPr lang="fr-FR" dirty="0"/>
              <a:t>, but I know </a:t>
            </a:r>
            <a:r>
              <a:rPr lang="fr-FR" dirty="0" err="1"/>
              <a:t>what</a:t>
            </a:r>
            <a:r>
              <a:rPr lang="fr-FR" dirty="0"/>
              <a:t> to </a:t>
            </a:r>
            <a:r>
              <a:rPr lang="fr-FR" dirty="0" err="1"/>
              <a:t>aim</a:t>
            </a:r>
            <a:r>
              <a:rPr lang="fr-FR" dirty="0"/>
              <a:t> at</a:t>
            </a:r>
          </a:p>
          <a:p>
            <a:pPr marL="457200" lvl="1" indent="0">
              <a:lnSpc>
                <a:spcPct val="150000"/>
              </a:lnSpc>
              <a:buNone/>
            </a:pPr>
            <a:r>
              <a:rPr lang="fr-FR" dirty="0"/>
              <a:t>9 :		 </a:t>
            </a:r>
            <a:r>
              <a:rPr lang="fr-FR" dirty="0" err="1"/>
              <a:t>I’m</a:t>
            </a:r>
            <a:r>
              <a:rPr lang="fr-FR" dirty="0"/>
              <a:t> confident I have all the keys to </a:t>
            </a:r>
            <a:r>
              <a:rPr lang="fr-FR" dirty="0" err="1"/>
              <a:t>avoid</a:t>
            </a:r>
            <a:r>
              <a:rPr lang="fr-FR" dirty="0"/>
              <a:t> </a:t>
            </a:r>
            <a:r>
              <a:rPr lang="fr-FR" dirty="0" err="1"/>
              <a:t>plagiarism</a:t>
            </a:r>
            <a:endParaRPr lang="fr-FR" dirty="0"/>
          </a:p>
          <a:p>
            <a:pPr marL="457200" lvl="1" indent="0">
              <a:lnSpc>
                <a:spcPct val="150000"/>
              </a:lnSpc>
              <a:buNone/>
            </a:pPr>
            <a:r>
              <a:rPr lang="fr-FR" dirty="0"/>
              <a:t>10 :	 </a:t>
            </a:r>
            <a:r>
              <a:rPr lang="fr-FR" dirty="0" err="1"/>
              <a:t>I’m</a:t>
            </a:r>
            <a:r>
              <a:rPr lang="fr-FR" dirty="0"/>
              <a:t> </a:t>
            </a:r>
            <a:r>
              <a:rPr lang="fr-FR" dirty="0" err="1"/>
              <a:t>now</a:t>
            </a:r>
            <a:r>
              <a:rPr lang="fr-FR" dirty="0"/>
              <a:t> at a </a:t>
            </a:r>
            <a:r>
              <a:rPr lang="fr-FR" dirty="0" err="1"/>
              <a:t>scientific</a:t>
            </a:r>
            <a:r>
              <a:rPr lang="fr-FR" dirty="0"/>
              <a:t> </a:t>
            </a:r>
            <a:r>
              <a:rPr lang="fr-FR" dirty="0" err="1"/>
              <a:t>chair’s</a:t>
            </a:r>
            <a:r>
              <a:rPr lang="fr-FR" dirty="0"/>
              <a:t> </a:t>
            </a:r>
            <a:r>
              <a:rPr lang="fr-FR" dirty="0" err="1"/>
              <a:t>level</a:t>
            </a:r>
            <a:r>
              <a:rPr lang="fr-FR" dirty="0"/>
              <a:t> of </a:t>
            </a:r>
            <a:r>
              <a:rPr lang="fr-FR" dirty="0" err="1"/>
              <a:t>plagiarism</a:t>
            </a:r>
            <a:r>
              <a:rPr lang="fr-FR" dirty="0"/>
              <a:t> </a:t>
            </a:r>
            <a:r>
              <a:rPr lang="fr-FR" dirty="0" err="1"/>
              <a:t>detection</a:t>
            </a:r>
            <a:r>
              <a:rPr lang="fr-FR" dirty="0"/>
              <a:t> </a:t>
            </a:r>
            <a:endParaRPr lang="fr-FR" sz="2800" dirty="0"/>
          </a:p>
        </p:txBody>
      </p:sp>
      <p:sp>
        <p:nvSpPr>
          <p:cNvPr id="15" name="Titre 14">
            <a:extLst>
              <a:ext uri="{FF2B5EF4-FFF2-40B4-BE49-F238E27FC236}">
                <a16:creationId xmlns:a16="http://schemas.microsoft.com/office/drawing/2014/main" id="{C731AD76-D4C4-4955-9DAC-EA91126F7147}"/>
              </a:ext>
            </a:extLst>
          </p:cNvPr>
          <p:cNvSpPr>
            <a:spLocks noGrp="1"/>
          </p:cNvSpPr>
          <p:nvPr>
            <p:ph type="title"/>
          </p:nvPr>
        </p:nvSpPr>
        <p:spPr/>
        <p:txBody>
          <a:bodyPr/>
          <a:lstStyle/>
          <a:p>
            <a:r>
              <a:rPr lang="fr-FR" dirty="0"/>
              <a:t>1/</a:t>
            </a:r>
          </a:p>
        </p:txBody>
      </p:sp>
    </p:spTree>
    <p:extLst>
      <p:ext uri="{BB962C8B-B14F-4D97-AF65-F5344CB8AC3E}">
        <p14:creationId xmlns:p14="http://schemas.microsoft.com/office/powerpoint/2010/main" val="2883681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254143" y="0"/>
            <a:ext cx="12700286" cy="6858000"/>
          </a:xfrm>
          <a:prstGeom prst="rect">
            <a:avLst/>
          </a:prstGeom>
        </p:spPr>
      </p:pic>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55</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
        <p:nvSpPr>
          <p:cNvPr id="10" name="Espace réservé du contenu 9">
            <a:extLst>
              <a:ext uri="{FF2B5EF4-FFF2-40B4-BE49-F238E27FC236}">
                <a16:creationId xmlns:a16="http://schemas.microsoft.com/office/drawing/2014/main" id="{9C420974-2D6F-479B-B7E6-DCD060C3E557}"/>
              </a:ext>
            </a:extLst>
          </p:cNvPr>
          <p:cNvSpPr>
            <a:spLocks noGrp="1"/>
          </p:cNvSpPr>
          <p:nvPr>
            <p:ph sz="half" idx="1"/>
          </p:nvPr>
        </p:nvSpPr>
        <p:spPr>
          <a:xfrm>
            <a:off x="1592893" y="1690688"/>
            <a:ext cx="9006213" cy="3891080"/>
          </a:xfrm>
          <a:solidFill>
            <a:srgbClr val="FFFFFF"/>
          </a:solidFill>
        </p:spPr>
        <p:txBody>
          <a:bodyPr>
            <a:normAutofit/>
          </a:bodyPr>
          <a:lstStyle/>
          <a:p>
            <a:pPr marL="0" indent="0">
              <a:lnSpc>
                <a:spcPct val="150000"/>
              </a:lnSpc>
              <a:buNone/>
            </a:pPr>
            <a:r>
              <a:rPr lang="fr-FR" b="1" dirty="0"/>
              <a:t>Are </a:t>
            </a:r>
            <a:r>
              <a:rPr lang="fr-FR" b="1" dirty="0" err="1"/>
              <a:t>you</a:t>
            </a:r>
            <a:r>
              <a:rPr lang="fr-FR" b="1" dirty="0"/>
              <a:t> more confident about </a:t>
            </a:r>
            <a:r>
              <a:rPr lang="fr-FR" b="1" dirty="0" err="1"/>
              <a:t>avoiding</a:t>
            </a:r>
            <a:r>
              <a:rPr lang="fr-FR" b="1" dirty="0"/>
              <a:t> </a:t>
            </a:r>
            <a:r>
              <a:rPr lang="fr-FR" b="1" dirty="0" err="1"/>
              <a:t>plagiarism</a:t>
            </a:r>
            <a:r>
              <a:rPr lang="fr-FR" b="1" dirty="0"/>
              <a:t>?</a:t>
            </a:r>
          </a:p>
          <a:p>
            <a:pPr marL="971550" lvl="1" indent="-514350">
              <a:lnSpc>
                <a:spcPct val="150000"/>
              </a:lnSpc>
              <a:buFont typeface="+mj-lt"/>
              <a:buAutoNum type="arabicPeriod"/>
            </a:pPr>
            <a:r>
              <a:rPr lang="fr-FR" sz="2800" dirty="0"/>
              <a:t>I </a:t>
            </a:r>
            <a:r>
              <a:rPr lang="fr-FR" sz="2800" dirty="0" err="1"/>
              <a:t>don’t</a:t>
            </a:r>
            <a:r>
              <a:rPr lang="fr-FR" sz="2800" dirty="0"/>
              <a:t> </a:t>
            </a:r>
            <a:r>
              <a:rPr lang="fr-FR" sz="2800" dirty="0" err="1"/>
              <a:t>think</a:t>
            </a:r>
            <a:r>
              <a:rPr lang="fr-FR" sz="2800" dirty="0"/>
              <a:t> I can </a:t>
            </a:r>
            <a:r>
              <a:rPr lang="fr-FR" sz="2800" dirty="0" err="1"/>
              <a:t>recognize</a:t>
            </a:r>
            <a:r>
              <a:rPr lang="fr-FR" sz="2800" dirty="0"/>
              <a:t> </a:t>
            </a:r>
            <a:r>
              <a:rPr lang="fr-FR" sz="2800" dirty="0" err="1"/>
              <a:t>it</a:t>
            </a:r>
            <a:endParaRPr lang="fr-FR" sz="2800" dirty="0"/>
          </a:p>
          <a:p>
            <a:pPr marL="971550" lvl="1" indent="-514350">
              <a:lnSpc>
                <a:spcPct val="150000"/>
              </a:lnSpc>
              <a:buFont typeface="+mj-lt"/>
              <a:buAutoNum type="arabicPeriod"/>
            </a:pPr>
            <a:r>
              <a:rPr lang="fr-FR" sz="2800" dirty="0" err="1"/>
              <a:t>It’ll</a:t>
            </a:r>
            <a:r>
              <a:rPr lang="fr-FR" sz="2800" dirty="0"/>
              <a:t> </a:t>
            </a:r>
            <a:r>
              <a:rPr lang="fr-FR" sz="2800" dirty="0" err="1"/>
              <a:t>be</a:t>
            </a:r>
            <a:r>
              <a:rPr lang="fr-FR" sz="2800" dirty="0"/>
              <a:t> </a:t>
            </a:r>
            <a:r>
              <a:rPr lang="fr-FR" sz="2800" dirty="0" err="1"/>
              <a:t>difficult</a:t>
            </a:r>
            <a:r>
              <a:rPr lang="fr-FR" sz="2800" dirty="0"/>
              <a:t> to spot </a:t>
            </a:r>
            <a:r>
              <a:rPr lang="fr-FR" sz="2800" dirty="0" err="1"/>
              <a:t>everything</a:t>
            </a:r>
            <a:r>
              <a:rPr lang="fr-FR" sz="2800" dirty="0"/>
              <a:t> in </a:t>
            </a:r>
            <a:r>
              <a:rPr lang="fr-FR" sz="2800" dirty="0" err="1"/>
              <a:t>my</a:t>
            </a:r>
            <a:r>
              <a:rPr lang="fr-FR" sz="2800" dirty="0"/>
              <a:t> </a:t>
            </a:r>
            <a:r>
              <a:rPr lang="fr-FR" sz="2800" dirty="0" err="1"/>
              <a:t>thesis</a:t>
            </a:r>
            <a:endParaRPr lang="fr-FR" sz="2800" dirty="0"/>
          </a:p>
          <a:p>
            <a:pPr marL="971550" lvl="1" indent="-514350">
              <a:lnSpc>
                <a:spcPct val="150000"/>
              </a:lnSpc>
              <a:buFont typeface="+mj-lt"/>
              <a:buAutoNum type="arabicPeriod"/>
            </a:pPr>
            <a:r>
              <a:rPr lang="fr-FR" sz="2800" dirty="0"/>
              <a:t>I </a:t>
            </a:r>
            <a:r>
              <a:rPr lang="fr-FR" sz="2800" dirty="0" err="1"/>
              <a:t>think</a:t>
            </a:r>
            <a:r>
              <a:rPr lang="fr-FR" sz="2800" dirty="0"/>
              <a:t> I can </a:t>
            </a:r>
            <a:r>
              <a:rPr lang="fr-FR" sz="2800" dirty="0" err="1"/>
              <a:t>detect</a:t>
            </a:r>
            <a:r>
              <a:rPr lang="fr-FR" sz="2800" dirty="0"/>
              <a:t> and </a:t>
            </a:r>
            <a:r>
              <a:rPr lang="fr-FR" sz="2800" dirty="0" err="1"/>
              <a:t>avoid</a:t>
            </a:r>
            <a:r>
              <a:rPr lang="fr-FR" sz="2800" dirty="0"/>
              <a:t> </a:t>
            </a:r>
            <a:r>
              <a:rPr lang="fr-FR" sz="2800" dirty="0" err="1"/>
              <a:t>it</a:t>
            </a:r>
            <a:r>
              <a:rPr lang="fr-FR" sz="2800" dirty="0"/>
              <a:t> in </a:t>
            </a:r>
            <a:r>
              <a:rPr lang="fr-FR" sz="2800" dirty="0" err="1"/>
              <a:t>my</a:t>
            </a:r>
            <a:r>
              <a:rPr lang="fr-FR" sz="2800" dirty="0"/>
              <a:t> </a:t>
            </a:r>
            <a:r>
              <a:rPr lang="fr-FR" sz="2800" dirty="0" err="1"/>
              <a:t>thesis</a:t>
            </a:r>
            <a:endParaRPr lang="fr-FR" sz="2800" dirty="0"/>
          </a:p>
          <a:p>
            <a:pPr marL="971550" lvl="1" indent="-514350">
              <a:lnSpc>
                <a:spcPct val="150000"/>
              </a:lnSpc>
              <a:buFont typeface="+mj-lt"/>
              <a:buAutoNum type="arabicPeriod"/>
            </a:pPr>
            <a:r>
              <a:rPr lang="fr-FR" sz="2800" dirty="0"/>
              <a:t>I </a:t>
            </a:r>
            <a:r>
              <a:rPr lang="fr-FR" sz="2800" dirty="0" err="1"/>
              <a:t>now</a:t>
            </a:r>
            <a:r>
              <a:rPr lang="fr-FR" sz="2800" dirty="0"/>
              <a:t> know how to spot </a:t>
            </a:r>
            <a:r>
              <a:rPr lang="fr-FR" sz="2800" dirty="0" err="1"/>
              <a:t>it</a:t>
            </a:r>
            <a:r>
              <a:rPr lang="fr-FR" sz="2800" dirty="0"/>
              <a:t> </a:t>
            </a:r>
            <a:r>
              <a:rPr lang="fr-FR" sz="2800" dirty="0" err="1"/>
              <a:t>even</a:t>
            </a:r>
            <a:r>
              <a:rPr lang="fr-FR" sz="2800" dirty="0"/>
              <a:t> on </a:t>
            </a:r>
            <a:r>
              <a:rPr lang="fr-FR" sz="2800" dirty="0" err="1"/>
              <a:t>others</a:t>
            </a:r>
            <a:r>
              <a:rPr lang="fr-FR" sz="2800" dirty="0"/>
              <a:t>’ </a:t>
            </a:r>
            <a:r>
              <a:rPr lang="fr-FR" sz="2800" dirty="0" err="1"/>
              <a:t>papers</a:t>
            </a:r>
            <a:r>
              <a:rPr lang="fr-FR" sz="2800" dirty="0"/>
              <a:t>.</a:t>
            </a:r>
          </a:p>
        </p:txBody>
      </p:sp>
      <p:sp>
        <p:nvSpPr>
          <p:cNvPr id="15" name="Titre 14">
            <a:extLst>
              <a:ext uri="{FF2B5EF4-FFF2-40B4-BE49-F238E27FC236}">
                <a16:creationId xmlns:a16="http://schemas.microsoft.com/office/drawing/2014/main" id="{C731AD76-D4C4-4955-9DAC-EA91126F7147}"/>
              </a:ext>
            </a:extLst>
          </p:cNvPr>
          <p:cNvSpPr>
            <a:spLocks noGrp="1"/>
          </p:cNvSpPr>
          <p:nvPr>
            <p:ph type="title"/>
          </p:nvPr>
        </p:nvSpPr>
        <p:spPr/>
        <p:txBody>
          <a:bodyPr/>
          <a:lstStyle/>
          <a:p>
            <a:r>
              <a:rPr lang="fr-FR" dirty="0"/>
              <a:t>2/</a:t>
            </a:r>
          </a:p>
        </p:txBody>
      </p:sp>
    </p:spTree>
    <p:extLst>
      <p:ext uri="{BB962C8B-B14F-4D97-AF65-F5344CB8AC3E}">
        <p14:creationId xmlns:p14="http://schemas.microsoft.com/office/powerpoint/2010/main" val="588607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254143" y="0"/>
            <a:ext cx="12700286" cy="6858000"/>
          </a:xfrm>
          <a:prstGeom prst="rect">
            <a:avLst/>
          </a:prstGeom>
        </p:spPr>
      </p:pic>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56</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
        <p:nvSpPr>
          <p:cNvPr id="10" name="Espace réservé du contenu 9">
            <a:extLst>
              <a:ext uri="{FF2B5EF4-FFF2-40B4-BE49-F238E27FC236}">
                <a16:creationId xmlns:a16="http://schemas.microsoft.com/office/drawing/2014/main" id="{9C420974-2D6F-479B-B7E6-DCD060C3E557}"/>
              </a:ext>
            </a:extLst>
          </p:cNvPr>
          <p:cNvSpPr>
            <a:spLocks noGrp="1"/>
          </p:cNvSpPr>
          <p:nvPr>
            <p:ph sz="half" idx="1"/>
          </p:nvPr>
        </p:nvSpPr>
        <p:spPr>
          <a:xfrm>
            <a:off x="384132" y="1582184"/>
            <a:ext cx="11423736" cy="4405257"/>
          </a:xfrm>
          <a:solidFill>
            <a:srgbClr val="FFFFFF"/>
          </a:solidFill>
        </p:spPr>
        <p:txBody>
          <a:bodyPr>
            <a:normAutofit fontScale="92500"/>
          </a:bodyPr>
          <a:lstStyle/>
          <a:p>
            <a:pPr marL="0" indent="0">
              <a:lnSpc>
                <a:spcPct val="150000"/>
              </a:lnSpc>
              <a:buNone/>
            </a:pPr>
            <a:r>
              <a:rPr lang="fr-FR" b="1" dirty="0" err="1"/>
              <a:t>Which</a:t>
            </a:r>
            <a:r>
              <a:rPr lang="fr-FR" b="1" dirty="0"/>
              <a:t> </a:t>
            </a:r>
            <a:r>
              <a:rPr lang="fr-FR" b="1" dirty="0" err="1"/>
              <a:t>writer</a:t>
            </a:r>
            <a:r>
              <a:rPr lang="fr-FR" b="1" dirty="0"/>
              <a:t> do </a:t>
            </a:r>
            <a:r>
              <a:rPr lang="fr-FR" b="1" dirty="0" err="1"/>
              <a:t>you</a:t>
            </a:r>
            <a:r>
              <a:rPr lang="fr-FR" b="1" dirty="0"/>
              <a:t> </a:t>
            </a:r>
            <a:r>
              <a:rPr lang="fr-FR" b="1" dirty="0" err="1"/>
              <a:t>aim</a:t>
            </a:r>
            <a:r>
              <a:rPr lang="fr-FR" b="1" dirty="0"/>
              <a:t> to </a:t>
            </a:r>
            <a:r>
              <a:rPr lang="fr-FR" b="1" dirty="0" err="1"/>
              <a:t>be</a:t>
            </a:r>
            <a:r>
              <a:rPr lang="fr-FR" b="1" dirty="0"/>
              <a:t> for </a:t>
            </a:r>
            <a:r>
              <a:rPr lang="fr-FR" b="1" dirty="0" err="1"/>
              <a:t>your</a:t>
            </a:r>
            <a:r>
              <a:rPr lang="fr-FR" b="1" dirty="0"/>
              <a:t> </a:t>
            </a:r>
            <a:r>
              <a:rPr lang="fr-FR" b="1" dirty="0" err="1"/>
              <a:t>thesis</a:t>
            </a:r>
            <a:r>
              <a:rPr lang="fr-FR" b="1" dirty="0"/>
              <a:t>?</a:t>
            </a:r>
          </a:p>
          <a:p>
            <a:pPr marL="457200" lvl="1" indent="0">
              <a:lnSpc>
                <a:spcPct val="150000"/>
              </a:lnSpc>
              <a:buNone/>
            </a:pPr>
            <a:r>
              <a:rPr lang="fr-FR" sz="2800" dirty="0"/>
              <a:t>🐢: </a:t>
            </a:r>
            <a:r>
              <a:rPr lang="en-US" sz="2800" dirty="0"/>
              <a:t>Slow, rigorous, checking everything, one step at a time.</a:t>
            </a:r>
            <a:endParaRPr lang="fr-FR" sz="2800" dirty="0"/>
          </a:p>
          <a:p>
            <a:pPr marL="457200" lvl="1" indent="0">
              <a:lnSpc>
                <a:spcPct val="150000"/>
              </a:lnSpc>
              <a:buNone/>
            </a:pPr>
            <a:r>
              <a:rPr lang="fr-FR" sz="2800" dirty="0"/>
              <a:t>🦟: </a:t>
            </a:r>
            <a:r>
              <a:rPr lang="fr-FR" sz="2800" dirty="0" err="1"/>
              <a:t>Still</a:t>
            </a:r>
            <a:r>
              <a:rPr lang="fr-FR" sz="2800" dirty="0"/>
              <a:t> e</a:t>
            </a:r>
            <a:r>
              <a:rPr lang="en-US" sz="2800" dirty="0" err="1"/>
              <a:t>rratic</a:t>
            </a:r>
            <a:r>
              <a:rPr lang="en-US" sz="2800" dirty="0"/>
              <a:t>, jumping between parts, but adding everything to my Zotero.</a:t>
            </a:r>
            <a:endParaRPr lang="fr-FR" sz="2800" dirty="0"/>
          </a:p>
          <a:p>
            <a:pPr marL="457200" lvl="1" indent="0">
              <a:lnSpc>
                <a:spcPct val="150000"/>
              </a:lnSpc>
              <a:buNone/>
            </a:pPr>
            <a:r>
              <a:rPr lang="fr-FR" sz="2800" dirty="0"/>
              <a:t>🐦‍🔥: </a:t>
            </a:r>
            <a:r>
              <a:rPr lang="en-US" sz="2800" dirty="0"/>
              <a:t>Writing in one go your first draft, then modifying everything</a:t>
            </a:r>
            <a:endParaRPr lang="fr-FR" sz="2800" dirty="0"/>
          </a:p>
          <a:p>
            <a:pPr marL="457200" lvl="1" indent="0">
              <a:lnSpc>
                <a:spcPct val="150000"/>
              </a:lnSpc>
              <a:buNone/>
            </a:pPr>
            <a:r>
              <a:rPr lang="fr-FR" sz="2800" dirty="0"/>
              <a:t>🐟: </a:t>
            </a:r>
            <a:r>
              <a:rPr lang="en-US" sz="2800" dirty="0"/>
              <a:t>Swift but organized, one chapter at a time, navigating references along</a:t>
            </a:r>
            <a:endParaRPr lang="fr-FR" sz="2800" dirty="0"/>
          </a:p>
        </p:txBody>
      </p:sp>
      <p:sp>
        <p:nvSpPr>
          <p:cNvPr id="15" name="Titre 14">
            <a:extLst>
              <a:ext uri="{FF2B5EF4-FFF2-40B4-BE49-F238E27FC236}">
                <a16:creationId xmlns:a16="http://schemas.microsoft.com/office/drawing/2014/main" id="{C731AD76-D4C4-4955-9DAC-EA91126F7147}"/>
              </a:ext>
            </a:extLst>
          </p:cNvPr>
          <p:cNvSpPr>
            <a:spLocks noGrp="1"/>
          </p:cNvSpPr>
          <p:nvPr>
            <p:ph type="title"/>
          </p:nvPr>
        </p:nvSpPr>
        <p:spPr/>
        <p:txBody>
          <a:bodyPr/>
          <a:lstStyle/>
          <a:p>
            <a:r>
              <a:rPr lang="fr-FR" dirty="0"/>
              <a:t>3/</a:t>
            </a:r>
          </a:p>
        </p:txBody>
      </p:sp>
    </p:spTree>
    <p:extLst>
      <p:ext uri="{BB962C8B-B14F-4D97-AF65-F5344CB8AC3E}">
        <p14:creationId xmlns:p14="http://schemas.microsoft.com/office/powerpoint/2010/main" val="131702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Image 12">
            <a:extLst>
              <a:ext uri="{FF2B5EF4-FFF2-40B4-BE49-F238E27FC236}">
                <a16:creationId xmlns:a16="http://schemas.microsoft.com/office/drawing/2014/main" id="{37CAA6A3-A841-46EF-8686-8C2FE6706AE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77" t="11589" r="15177" b="9042"/>
          <a:stretch/>
        </p:blipFill>
        <p:spPr>
          <a:xfrm>
            <a:off x="-254143" y="0"/>
            <a:ext cx="12700286" cy="6858000"/>
          </a:xfrm>
          <a:prstGeom prst="rect">
            <a:avLst/>
          </a:prstGeom>
        </p:spPr>
      </p:pic>
      <p:sp>
        <p:nvSpPr>
          <p:cNvPr id="6" name="Espace réservé du pied de page 5"/>
          <p:cNvSpPr>
            <a:spLocks noGrp="1"/>
          </p:cNvSpPr>
          <p:nvPr>
            <p:ph type="ftr" sz="quarter" idx="11"/>
          </p:nvPr>
        </p:nvSpPr>
        <p:spPr bwMode="auto"/>
        <p:txBody>
          <a:bodyPr/>
          <a:lstStyle/>
          <a:p>
            <a:pPr>
              <a:defRPr/>
            </a:pPr>
            <a:r>
              <a:rPr lang="en-US"/>
              <a:t>180 min to avoid plagiarism - University Library - Grenoble</a:t>
            </a:r>
            <a:endParaRPr lang="fr-FR" sz="1400"/>
          </a:p>
        </p:txBody>
      </p:sp>
      <p:sp>
        <p:nvSpPr>
          <p:cNvPr id="7" name="Espace réservé du numéro de diapositive 6"/>
          <p:cNvSpPr>
            <a:spLocks noGrp="1"/>
          </p:cNvSpPr>
          <p:nvPr>
            <p:ph type="sldNum" sz="quarter" idx="12"/>
          </p:nvPr>
        </p:nvSpPr>
        <p:spPr bwMode="auto"/>
        <p:txBody>
          <a:bodyPr/>
          <a:lstStyle/>
          <a:p>
            <a:pPr>
              <a:defRPr/>
            </a:pPr>
            <a:fld id="{282AAA50-1E89-B34C-8477-5F736D4F2309}" type="slidenum">
              <a:rPr lang="fr-FR"/>
              <a:t>6</a:t>
            </a:fld>
            <a:endParaRPr lang="fr-FR"/>
          </a:p>
        </p:txBody>
      </p:sp>
      <p:sp>
        <p:nvSpPr>
          <p:cNvPr id="3" name="Espace réservé de la date 2">
            <a:extLst>
              <a:ext uri="{FF2B5EF4-FFF2-40B4-BE49-F238E27FC236}">
                <a16:creationId xmlns:a16="http://schemas.microsoft.com/office/drawing/2014/main" id="{E233AE0F-7EBD-40A3-A940-F105FE3BDF24}"/>
              </a:ext>
            </a:extLst>
          </p:cNvPr>
          <p:cNvSpPr>
            <a:spLocks noGrp="1"/>
          </p:cNvSpPr>
          <p:nvPr>
            <p:ph type="dt" sz="half" idx="10"/>
          </p:nvPr>
        </p:nvSpPr>
        <p:spPr/>
        <p:txBody>
          <a:bodyPr/>
          <a:lstStyle/>
          <a:p>
            <a:r>
              <a:rPr lang="fr-FR"/>
              <a:t>2026 - january</a:t>
            </a:r>
          </a:p>
        </p:txBody>
      </p:sp>
      <p:sp>
        <p:nvSpPr>
          <p:cNvPr id="10" name="Espace réservé du contenu 9">
            <a:extLst>
              <a:ext uri="{FF2B5EF4-FFF2-40B4-BE49-F238E27FC236}">
                <a16:creationId xmlns:a16="http://schemas.microsoft.com/office/drawing/2014/main" id="{9C420974-2D6F-479B-B7E6-DCD060C3E557}"/>
              </a:ext>
            </a:extLst>
          </p:cNvPr>
          <p:cNvSpPr>
            <a:spLocks noGrp="1"/>
          </p:cNvSpPr>
          <p:nvPr>
            <p:ph sz="half" idx="1"/>
          </p:nvPr>
        </p:nvSpPr>
        <p:spPr>
          <a:xfrm>
            <a:off x="384132" y="1582184"/>
            <a:ext cx="11423736" cy="4405257"/>
          </a:xfrm>
          <a:solidFill>
            <a:srgbClr val="FFFFFF"/>
          </a:solidFill>
        </p:spPr>
        <p:txBody>
          <a:bodyPr>
            <a:normAutofit/>
          </a:bodyPr>
          <a:lstStyle/>
          <a:p>
            <a:pPr marL="0" indent="0">
              <a:lnSpc>
                <a:spcPct val="150000"/>
              </a:lnSpc>
              <a:buNone/>
            </a:pPr>
            <a:r>
              <a:rPr lang="fr-FR" b="1" dirty="0" err="1"/>
              <a:t>Which</a:t>
            </a:r>
            <a:r>
              <a:rPr lang="fr-FR" b="1" dirty="0"/>
              <a:t> </a:t>
            </a:r>
            <a:r>
              <a:rPr lang="fr-FR" b="1" dirty="0" err="1"/>
              <a:t>witer</a:t>
            </a:r>
            <a:r>
              <a:rPr lang="fr-FR" b="1" dirty="0"/>
              <a:t> are </a:t>
            </a:r>
            <a:r>
              <a:rPr lang="fr-FR" b="1" dirty="0" err="1"/>
              <a:t>you</a:t>
            </a:r>
            <a:r>
              <a:rPr lang="fr-FR" b="1" dirty="0"/>
              <a:t>?</a:t>
            </a:r>
          </a:p>
          <a:p>
            <a:pPr marL="457200" lvl="1" indent="0">
              <a:lnSpc>
                <a:spcPct val="150000"/>
              </a:lnSpc>
              <a:buNone/>
            </a:pPr>
            <a:r>
              <a:rPr lang="fr-FR" sz="2800" dirty="0"/>
              <a:t>🐢: </a:t>
            </a:r>
            <a:r>
              <a:rPr lang="en-US" sz="2800" dirty="0"/>
              <a:t>Slow, rigorous, checking everything, one step at a time.</a:t>
            </a:r>
            <a:endParaRPr lang="fr-FR" sz="2800" dirty="0"/>
          </a:p>
          <a:p>
            <a:pPr marL="457200" lvl="1" indent="0">
              <a:lnSpc>
                <a:spcPct val="150000"/>
              </a:lnSpc>
              <a:buNone/>
            </a:pPr>
            <a:r>
              <a:rPr lang="fr-FR" sz="2800" dirty="0"/>
              <a:t>🦟: </a:t>
            </a:r>
            <a:r>
              <a:rPr lang="en-US" sz="2800" dirty="0"/>
              <a:t>Erratic, jumping between parts, taking things along to compose.</a:t>
            </a:r>
            <a:endParaRPr lang="fr-FR" sz="2800" dirty="0"/>
          </a:p>
          <a:p>
            <a:pPr marL="457200" lvl="1" indent="0">
              <a:lnSpc>
                <a:spcPct val="150000"/>
              </a:lnSpc>
              <a:buNone/>
            </a:pPr>
            <a:r>
              <a:rPr lang="fr-FR" sz="2800" dirty="0"/>
              <a:t>🐦‍🔥: </a:t>
            </a:r>
            <a:r>
              <a:rPr lang="en-US" sz="2800" dirty="0"/>
              <a:t>Writing in one go your first draft, then modifying everything</a:t>
            </a:r>
            <a:endParaRPr lang="fr-FR" sz="2800" dirty="0"/>
          </a:p>
          <a:p>
            <a:pPr marL="457200" lvl="1" indent="0">
              <a:lnSpc>
                <a:spcPct val="150000"/>
              </a:lnSpc>
              <a:buNone/>
            </a:pPr>
            <a:r>
              <a:rPr lang="fr-FR" sz="2800" dirty="0"/>
              <a:t>🐟: </a:t>
            </a:r>
            <a:r>
              <a:rPr lang="en-US" sz="2800" dirty="0"/>
              <a:t>Swift but organized, one chapter at a time, navigating references along</a:t>
            </a:r>
            <a:endParaRPr lang="fr-FR" sz="2800" dirty="0"/>
          </a:p>
        </p:txBody>
      </p:sp>
      <p:sp>
        <p:nvSpPr>
          <p:cNvPr id="15" name="Titre 14">
            <a:extLst>
              <a:ext uri="{FF2B5EF4-FFF2-40B4-BE49-F238E27FC236}">
                <a16:creationId xmlns:a16="http://schemas.microsoft.com/office/drawing/2014/main" id="{C731AD76-D4C4-4955-9DAC-EA91126F7147}"/>
              </a:ext>
            </a:extLst>
          </p:cNvPr>
          <p:cNvSpPr>
            <a:spLocks noGrp="1"/>
          </p:cNvSpPr>
          <p:nvPr>
            <p:ph type="title"/>
          </p:nvPr>
        </p:nvSpPr>
        <p:spPr/>
        <p:txBody>
          <a:bodyPr/>
          <a:lstStyle/>
          <a:p>
            <a:r>
              <a:rPr lang="fr-FR" dirty="0"/>
              <a:t>3/</a:t>
            </a:r>
          </a:p>
        </p:txBody>
      </p:sp>
    </p:spTree>
    <p:extLst>
      <p:ext uri="{BB962C8B-B14F-4D97-AF65-F5344CB8AC3E}">
        <p14:creationId xmlns:p14="http://schemas.microsoft.com/office/powerpoint/2010/main" val="416403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defRPr/>
            </a:pPr>
            <a:r>
              <a:rPr lang="fr-FR" dirty="0">
                <a:latin typeface="Verdana"/>
                <a:ea typeface="Verdana"/>
                <a:cs typeface="Verdana"/>
              </a:rPr>
              <a:t>PLAGIARISM</a:t>
            </a:r>
            <a:br>
              <a:rPr lang="fr-FR" dirty="0">
                <a:latin typeface="Verdana"/>
                <a:ea typeface="Verdana"/>
                <a:cs typeface="Verdana"/>
              </a:rPr>
            </a:br>
            <a:r>
              <a:rPr lang="fr-FR" dirty="0">
                <a:latin typeface="Verdana"/>
                <a:ea typeface="Verdana"/>
                <a:cs typeface="Verdana"/>
              </a:rPr>
              <a:t>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6"/>
          <p:cNvSpPr>
            <a:spLocks noGrp="1"/>
          </p:cNvSpPr>
          <p:nvPr>
            <p:ph type="title"/>
          </p:nvPr>
        </p:nvSpPr>
        <p:spPr bwMode="auto"/>
        <p:txBody>
          <a:bodyPr/>
          <a:lstStyle/>
          <a:p>
            <a:pPr>
              <a:defRPr/>
            </a:pPr>
            <a:r>
              <a:rPr lang="fr-FR" dirty="0"/>
              <a:t>Question 1</a:t>
            </a:r>
            <a:endParaRPr lang="fr-FR" sz="1100" dirty="0"/>
          </a:p>
        </p:txBody>
      </p:sp>
      <p:sp>
        <p:nvSpPr>
          <p:cNvPr id="4" name="Espace réservé de la date 3"/>
          <p:cNvSpPr>
            <a:spLocks noGrp="1"/>
          </p:cNvSpPr>
          <p:nvPr>
            <p:ph type="dt" sz="half" idx="10"/>
          </p:nvPr>
        </p:nvSpPr>
        <p:spPr bwMode="auto"/>
        <p:txBody>
          <a:bodyPr/>
          <a:lstStyle/>
          <a:p>
            <a:pPr>
              <a:defRPr/>
            </a:pPr>
            <a:r>
              <a:rPr lang="fr-FR" dirty="0"/>
              <a:t>2026 - </a:t>
            </a:r>
            <a:r>
              <a:rPr lang="fr-FR" dirty="0" err="1"/>
              <a:t>january</a:t>
            </a:r>
            <a:endParaRPr lang="fr-FR" dirty="0"/>
          </a:p>
        </p:txBody>
      </p:sp>
      <p:sp>
        <p:nvSpPr>
          <p:cNvPr id="5" name="Espace réservé du pied de page 4"/>
          <p:cNvSpPr>
            <a:spLocks noGrp="1"/>
          </p:cNvSpPr>
          <p:nvPr>
            <p:ph type="ftr" sz="quarter" idx="11"/>
          </p:nvPr>
        </p:nvSpPr>
        <p:spPr bwMode="auto"/>
        <p:txBody>
          <a:bodyPr/>
          <a:lstStyle/>
          <a:p>
            <a:pPr>
              <a:defRPr/>
            </a:pPr>
            <a:r>
              <a:rPr lang="en-US"/>
              <a:t>180 min to avoid plagiarism - University Library - Grenoble</a:t>
            </a:r>
            <a:endParaRPr lang="fr-FR"/>
          </a:p>
        </p:txBody>
      </p:sp>
      <p:sp>
        <p:nvSpPr>
          <p:cNvPr id="6" name="Espace réservé du numéro de diapositive 5"/>
          <p:cNvSpPr>
            <a:spLocks noGrp="1"/>
          </p:cNvSpPr>
          <p:nvPr>
            <p:ph type="sldNum" sz="quarter" idx="12"/>
          </p:nvPr>
        </p:nvSpPr>
        <p:spPr bwMode="auto">
          <a:prstGeom prst="rect">
            <a:avLst/>
          </a:prstGeom>
        </p:spPr>
        <p:txBody>
          <a:bodyPr/>
          <a:lstStyle/>
          <a:p>
            <a:pPr>
              <a:defRPr/>
            </a:pPr>
            <a:fld id="{282AAA50-1E89-B34C-8477-5F736D4F2309}" type="slidenum">
              <a:rPr lang="fr-FR"/>
              <a:t>8</a:t>
            </a:fld>
            <a:endParaRPr lang="fr-FR"/>
          </a:p>
        </p:txBody>
      </p:sp>
      <p:sp>
        <p:nvSpPr>
          <p:cNvPr id="3" name="Rectangle 2"/>
          <p:cNvSpPr/>
          <p:nvPr/>
        </p:nvSpPr>
        <p:spPr bwMode="auto">
          <a:xfrm>
            <a:off x="838200" y="1500188"/>
            <a:ext cx="10883902" cy="4247317"/>
          </a:xfrm>
          <a:prstGeom prst="rect">
            <a:avLst/>
          </a:prstGeom>
        </p:spPr>
        <p:txBody>
          <a:bodyPr wrap="square">
            <a:spAutoFit/>
          </a:bodyPr>
          <a:lstStyle/>
          <a:p>
            <a:pPr>
              <a:defRPr/>
            </a:pPr>
            <a:r>
              <a:rPr lang="en-US" sz="2800" dirty="0"/>
              <a:t>Plagiarism is not a uniform approach. There are various degrees of plagiarism, ranging from “unconscious plagiarism” to “deliberate plagiarism”, passing though a middle stage that might be described as </a:t>
            </a:r>
            <a:r>
              <a:rPr lang="fr-FR" sz="2800" dirty="0">
                <a:ln w="0"/>
              </a:rPr>
              <a:t>« </a:t>
            </a:r>
            <a:r>
              <a:rPr lang="en-US" sz="2800" dirty="0"/>
              <a:t>accidental</a:t>
            </a:r>
            <a:r>
              <a:rPr lang="fr-FR" sz="2800" dirty="0">
                <a:ln w="0"/>
              </a:rPr>
              <a:t> »</a:t>
            </a:r>
            <a:r>
              <a:rPr lang="en-US" sz="2800" dirty="0"/>
              <a:t>.</a:t>
            </a:r>
            <a:endParaRPr sz="2800" dirty="0"/>
          </a:p>
          <a:p>
            <a:pPr>
              <a:defRPr/>
            </a:pPr>
            <a:endParaRPr lang="fr-FR" sz="2800" dirty="0"/>
          </a:p>
          <a:p>
            <a:pPr>
              <a:defRPr/>
            </a:pPr>
            <a:r>
              <a:rPr lang="en-US" sz="2800" b="1" dirty="0"/>
              <a:t>This quote is perfect for supporting the argument of my thesis on plagiarism, but I can't find the source... I :</a:t>
            </a:r>
          </a:p>
          <a:p>
            <a:pPr>
              <a:defRPr/>
            </a:pPr>
            <a:endParaRPr dirty="0"/>
          </a:p>
          <a:p>
            <a:pPr marL="514350" indent="-514350">
              <a:buFont typeface="+mj-lt"/>
              <a:buAutoNum type="arabicPeriod"/>
              <a:defRPr/>
            </a:pPr>
            <a:r>
              <a:rPr lang="en-US" sz="2800" dirty="0"/>
              <a:t>Can include it in my work</a:t>
            </a:r>
            <a:endParaRPr dirty="0"/>
          </a:p>
          <a:p>
            <a:pPr marL="514350" indent="-514350">
              <a:buFont typeface="+mj-lt"/>
              <a:buAutoNum type="arabicPeriod"/>
              <a:defRPr/>
            </a:pPr>
            <a:r>
              <a:rPr lang="fr-FR" sz="2800" dirty="0"/>
              <a:t>Can not </a:t>
            </a:r>
            <a:r>
              <a:rPr lang="fr-FR" sz="2800" dirty="0" err="1"/>
              <a:t>include</a:t>
            </a:r>
            <a:r>
              <a:rPr lang="fr-FR" sz="2800" dirty="0"/>
              <a:t>  </a:t>
            </a:r>
            <a:r>
              <a:rPr lang="fr-FR" sz="2800" dirty="0" err="1"/>
              <a:t>it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re 10"/>
          <p:cNvSpPr>
            <a:spLocks noGrp="1"/>
          </p:cNvSpPr>
          <p:nvPr>
            <p:ph type="title"/>
          </p:nvPr>
        </p:nvSpPr>
        <p:spPr bwMode="auto"/>
        <p:txBody>
          <a:bodyPr/>
          <a:lstStyle/>
          <a:p>
            <a:pPr>
              <a:defRPr/>
            </a:pPr>
            <a:r>
              <a:rPr lang="fr-FR" dirty="0"/>
              <a:t>Question 2</a:t>
            </a:r>
            <a:endParaRPr dirty="0"/>
          </a:p>
        </p:txBody>
      </p:sp>
      <p:sp>
        <p:nvSpPr>
          <p:cNvPr id="13" name="Espace réservé du contenu 12"/>
          <p:cNvSpPr>
            <a:spLocks noGrp="1"/>
          </p:cNvSpPr>
          <p:nvPr>
            <p:ph sz="half" idx="2"/>
          </p:nvPr>
        </p:nvSpPr>
        <p:spPr bwMode="auto">
          <a:xfrm>
            <a:off x="804862" y="1509712"/>
            <a:ext cx="10582275" cy="985838"/>
          </a:xfrm>
        </p:spPr>
        <p:txBody>
          <a:bodyPr>
            <a:normAutofit/>
          </a:bodyPr>
          <a:lstStyle/>
          <a:p>
            <a:pPr marL="0" indent="0">
              <a:buNone/>
              <a:defRPr/>
            </a:pPr>
            <a:r>
              <a:rPr lang="fr-FR" sz="2800" dirty="0"/>
              <a:t>All </a:t>
            </a:r>
            <a:r>
              <a:rPr lang="fr-FR" dirty="0" err="1"/>
              <a:t>those</a:t>
            </a:r>
            <a:r>
              <a:rPr lang="fr-FR" dirty="0"/>
              <a:t> </a:t>
            </a:r>
            <a:r>
              <a:rPr lang="fr-FR" dirty="0" err="1"/>
              <a:t>symbols</a:t>
            </a:r>
            <a:r>
              <a:rPr lang="fr-FR" dirty="0"/>
              <a:t> </a:t>
            </a:r>
            <a:r>
              <a:rPr lang="fr-FR" dirty="0" err="1"/>
              <a:t>represent</a:t>
            </a:r>
            <a:r>
              <a:rPr lang="fr-FR" dirty="0"/>
              <a:t> the </a:t>
            </a:r>
            <a:r>
              <a:rPr lang="fr-FR" dirty="0" err="1"/>
              <a:t>variety</a:t>
            </a:r>
            <a:r>
              <a:rPr lang="fr-FR" dirty="0"/>
              <a:t> of the concept of an original </a:t>
            </a:r>
            <a:r>
              <a:rPr lang="fr-FR" dirty="0" err="1"/>
              <a:t>work</a:t>
            </a:r>
            <a:r>
              <a:rPr lang="fr-FR" dirty="0"/>
              <a:t>. </a:t>
            </a:r>
            <a:endParaRPr sz="2600" dirty="0"/>
          </a:p>
        </p:txBody>
      </p:sp>
      <p:sp>
        <p:nvSpPr>
          <p:cNvPr id="2" name="Espace réservé de la date 1">
            <a:extLst>
              <a:ext uri="{C183D7F6-B498-43B3-948B-1728B52AA6E4}">
                <adec:decorative xmlns:adec="http://schemas.microsoft.com/office/drawing/2017/decorative" val="1"/>
              </a:ext>
            </a:extLst>
          </p:cNvPr>
          <p:cNvSpPr>
            <a:spLocks noGrp="1"/>
          </p:cNvSpPr>
          <p:nvPr>
            <p:ph type="dt" sz="half" idx="10"/>
          </p:nvPr>
        </p:nvSpPr>
        <p:spPr bwMode="auto"/>
        <p:txBody>
          <a:bodyPr/>
          <a:lstStyle/>
          <a:p>
            <a:pPr>
              <a:defRPr/>
            </a:pPr>
            <a:r>
              <a:rPr lang="fr-FR"/>
              <a:t>2026 - january</a:t>
            </a:r>
          </a:p>
        </p:txBody>
      </p:sp>
      <p:sp>
        <p:nvSpPr>
          <p:cNvPr id="4" name="Espace réservé du pied de page 3">
            <a:extLst>
              <a:ext uri="{C183D7F6-B498-43B3-948B-1728B52AA6E4}">
                <adec:decorative xmlns:adec="http://schemas.microsoft.com/office/drawing/2017/decorative" val="1"/>
              </a:ext>
            </a:extLst>
          </p:cNvPr>
          <p:cNvSpPr>
            <a:spLocks noGrp="1"/>
          </p:cNvSpPr>
          <p:nvPr>
            <p:ph type="ftr" sz="quarter" idx="11"/>
          </p:nvPr>
        </p:nvSpPr>
        <p:spPr bwMode="auto"/>
        <p:txBody>
          <a:bodyPr/>
          <a:lstStyle/>
          <a:p>
            <a:pPr>
              <a:defRPr/>
            </a:pPr>
            <a:r>
              <a:rPr lang="en-US"/>
              <a:t>180 min to avoid plagiarism - University Library - Grenoble</a:t>
            </a:r>
            <a:endParaRPr/>
          </a:p>
        </p:txBody>
      </p:sp>
      <p:sp>
        <p:nvSpPr>
          <p:cNvPr id="5" name="Espace réservé du numéro de diapositive 4">
            <a:extLst>
              <a:ext uri="{C183D7F6-B498-43B3-948B-1728B52AA6E4}">
                <adec:decorative xmlns:adec="http://schemas.microsoft.com/office/drawing/2017/decorative" val="1"/>
              </a:ext>
            </a:extLst>
          </p:cNvPr>
          <p:cNvSpPr>
            <a:spLocks noGrp="1"/>
          </p:cNvSpPr>
          <p:nvPr>
            <p:ph type="sldNum" sz="quarter" idx="12"/>
          </p:nvPr>
        </p:nvSpPr>
        <p:spPr bwMode="auto">
          <a:prstGeom prst="rect">
            <a:avLst/>
          </a:prstGeom>
        </p:spPr>
        <p:txBody>
          <a:bodyPr/>
          <a:lstStyle/>
          <a:p>
            <a:pPr>
              <a:defRPr/>
            </a:pPr>
            <a:fld id="{282AAA50-1E89-B34C-8477-5F736D4F2309}" type="slidenum">
              <a:rPr lang="fr-FR"/>
              <a:t>9</a:t>
            </a:fld>
            <a:endParaRPr lang="fr-FR"/>
          </a:p>
        </p:txBody>
      </p:sp>
      <p:sp>
        <p:nvSpPr>
          <p:cNvPr id="10" name="Espace réservé du contenu 12">
            <a:extLst>
              <a:ext uri="{FF2B5EF4-FFF2-40B4-BE49-F238E27FC236}">
                <a16:creationId xmlns:a16="http://schemas.microsoft.com/office/drawing/2014/main" id="{DDBBBE62-A126-415F-A727-21E54CF1F7D3}"/>
              </a:ext>
            </a:extLst>
          </p:cNvPr>
          <p:cNvSpPr txBox="1">
            <a:spLocks/>
          </p:cNvSpPr>
          <p:nvPr/>
        </p:nvSpPr>
        <p:spPr bwMode="auto">
          <a:xfrm>
            <a:off x="838200" y="3874591"/>
            <a:ext cx="10548937" cy="22991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b="1" dirty="0"/>
              <a:t>Among them, which ones can I use in my work without adding them to my bibliography?</a:t>
            </a:r>
          </a:p>
          <a:p>
            <a:pPr marL="0" indent="0">
              <a:buFont typeface="Arial" panose="020B0604020202020204" pitchFamily="34" charset="0"/>
              <a:buNone/>
              <a:defRPr/>
            </a:pPr>
            <a:endParaRPr lang="en-US" sz="1100" dirty="0"/>
          </a:p>
          <a:p>
            <a:pPr marL="971539" lvl="1" indent="-514350">
              <a:buFont typeface="+mj-lt"/>
              <a:buAutoNum type="arabicPeriod"/>
              <a:defRPr/>
            </a:pPr>
            <a:r>
              <a:rPr lang="en-US" sz="2600" dirty="0"/>
              <a:t>All of them, because they are freely accessible.</a:t>
            </a:r>
          </a:p>
          <a:p>
            <a:pPr marL="971539" lvl="1" indent="-514350">
              <a:buFont typeface="+mj-lt"/>
              <a:buAutoNum type="arabicPeriod"/>
              <a:defRPr/>
            </a:pPr>
            <a:r>
              <a:rPr lang="en-US" sz="2600" dirty="0"/>
              <a:t>None of them.</a:t>
            </a:r>
          </a:p>
          <a:p>
            <a:pPr marL="971539" lvl="1" indent="-514350">
              <a:buFont typeface="+mj-lt"/>
              <a:buAutoNum type="arabicPeriod"/>
              <a:defRPr/>
            </a:pPr>
            <a:r>
              <a:rPr lang="en-US" sz="2600" dirty="0"/>
              <a:t>Only works belonging to the musical field.</a:t>
            </a:r>
          </a:p>
        </p:txBody>
      </p:sp>
      <p:pic>
        <p:nvPicPr>
          <p:cNvPr id="17" name="Image 16">
            <a:extLst>
              <a:ext uri="{FF2B5EF4-FFF2-40B4-BE49-F238E27FC236}">
                <a16:creationId xmlns:a16="http://schemas.microsoft.com/office/drawing/2014/main" id="{4F1C2EC8-973D-4ABF-85EC-94A366090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38" y="2228963"/>
            <a:ext cx="7071973" cy="150889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Arial"/>
        <a:cs typeface="Arial"/>
      </a:majorFont>
      <a:minorFont>
        <a:latin typeface="Lato"/>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vec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1748</TotalTime>
  <Words>6838</Words>
  <Application>Microsoft Office PowerPoint</Application>
  <PresentationFormat>Grand écran</PresentationFormat>
  <Paragraphs>656</Paragraphs>
  <Slides>56</Slides>
  <Notes>55</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56</vt:i4>
      </vt:variant>
    </vt:vector>
  </HeadingPairs>
  <TitlesOfParts>
    <vt:vector size="67" baseType="lpstr">
      <vt:lpstr>Arial</vt:lpstr>
      <vt:lpstr>Calibri</vt:lpstr>
      <vt:lpstr>Calibri Light</vt:lpstr>
      <vt:lpstr>Lato</vt:lpstr>
      <vt:lpstr>Montserrat</vt:lpstr>
      <vt:lpstr>Verdana</vt:lpstr>
      <vt:lpstr>Wingdings</vt:lpstr>
      <vt:lpstr>Office Theme</vt:lpstr>
      <vt:lpstr>2_Conception personnalisée</vt:lpstr>
      <vt:lpstr>1_avec logo</vt:lpstr>
      <vt:lpstr>Conception personnalisée</vt:lpstr>
      <vt:lpstr>180 min or more to avoid plagiarism </vt:lpstr>
      <vt:lpstr>Summary</vt:lpstr>
      <vt:lpstr>Icebreaker</vt:lpstr>
      <vt:lpstr>1/</vt:lpstr>
      <vt:lpstr>2/</vt:lpstr>
      <vt:lpstr>3/</vt:lpstr>
      <vt:lpstr>PLAGIARISM  </vt:lpstr>
      <vt:lpstr>Question 1</vt:lpstr>
      <vt:lpstr>Question 2</vt:lpstr>
      <vt:lpstr>Plagiarism : definition</vt:lpstr>
      <vt:lpstr>Anti-plagiarism charter and Integrity</vt:lpstr>
      <vt:lpstr>How to avoid plagiarism</vt:lpstr>
      <vt:lpstr>ABOUT THE FRENCH LAW   AUTHOR’S RIGHTS</vt:lpstr>
      <vt:lpstr> Author’s rights: moral and patrimonial</vt:lpstr>
      <vt:lpstr>Case study 1</vt:lpstr>
      <vt:lpstr>Case study 1 : Answer</vt:lpstr>
      <vt:lpstr>Présentation PowerPoint</vt:lpstr>
      <vt:lpstr>Case study 2 : Wich question should I ask myself to answer ?</vt:lpstr>
      <vt:lpstr>Citing a dataset </vt:lpstr>
      <vt:lpstr>Citing a dataset : e.g. </vt:lpstr>
      <vt:lpstr>Question 3</vt:lpstr>
      <vt:lpstr>Question 4</vt:lpstr>
      <vt:lpstr>The pedagogical exception (&gt; 2019)</vt:lpstr>
      <vt:lpstr>The pedagogical exception : e.g.</vt:lpstr>
      <vt:lpstr>HOW TO QUOTE:  GOOD PRACTICES</vt:lpstr>
      <vt:lpstr>AI: to tell or not to tell ?</vt:lpstr>
      <vt:lpstr>AI and "academic" use</vt:lpstr>
      <vt:lpstr>How to Report an AI : Advices</vt:lpstr>
      <vt:lpstr>How to Report an AI : e.g.</vt:lpstr>
      <vt:lpstr>APA standard  Article from https://apastyle.apa.org/blog/how-to-cite-chatgpt</vt:lpstr>
      <vt:lpstr>Chicago standard  1 https://www.chicagomanualofstyle.org/qanda/data/faq/topics/Documentation/faq0422.html</vt:lpstr>
      <vt:lpstr>MLA standard  1 From the MLA’s blog : https://style.mla.org/citing-generative-ai-updated-revised/  </vt:lpstr>
      <vt:lpstr>Question 5</vt:lpstr>
      <vt:lpstr>Question 6</vt:lpstr>
      <vt:lpstr>Beware of paraphrasing, rephrasing, gloss...  </vt:lpstr>
      <vt:lpstr>Beware of paraphrasing, rephrasing, gloss...  Use your own words…</vt:lpstr>
      <vt:lpstr>Question 7</vt:lpstr>
      <vt:lpstr>Question 7 : 2 options </vt:lpstr>
      <vt:lpstr>PRESENTATION  the UGA’s similarity detection tool</vt:lpstr>
      <vt:lpstr>Compilatio : connexion</vt:lpstr>
      <vt:lpstr>Compilatio : Test documents</vt:lpstr>
      <vt:lpstr>Compilatio references’ library (definition)</vt:lpstr>
      <vt:lpstr>PENALTIES AND PROTECTION</vt:lpstr>
      <vt:lpstr>Case study 3</vt:lpstr>
      <vt:lpstr>UGA’s Rules and Penalties</vt:lpstr>
      <vt:lpstr>Academic consequences of non-compliance with the law</vt:lpstr>
      <vt:lpstr>Legal consequences of non-compliance with the law</vt:lpstr>
      <vt:lpstr>Protect the results of my work ? How</vt:lpstr>
      <vt:lpstr>  Victim of plagiarism</vt:lpstr>
      <vt:lpstr>A LITTLE HELP</vt:lpstr>
      <vt:lpstr>In Grenoble university Libraries</vt:lpstr>
      <vt:lpstr>Sites and guides </vt:lpstr>
      <vt:lpstr>Self evaluation</vt:lpstr>
      <vt:lpstr>1/</vt:lpstr>
      <vt:lpstr>2/</vt:lpstr>
      <vt:lpstr>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SOIZIC LOTHELIER</cp:lastModifiedBy>
  <cp:revision>1613</cp:revision>
  <cp:lastPrinted>2026-01-19T16:59:07Z</cp:lastPrinted>
  <dcterms:created xsi:type="dcterms:W3CDTF">2017-02-21T04:29:22Z</dcterms:created>
  <dcterms:modified xsi:type="dcterms:W3CDTF">2026-05-29T09:45:05Z</dcterms:modified>
</cp:coreProperties>
</file>