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9"/>
  </p:notesMasterIdLst>
  <p:handoutMasterIdLst>
    <p:handoutMasterId r:id="rId30"/>
  </p:handoutMasterIdLst>
  <p:sldIdLst>
    <p:sldId id="447" r:id="rId2"/>
    <p:sldId id="446" r:id="rId3"/>
    <p:sldId id="495" r:id="rId4"/>
    <p:sldId id="451" r:id="rId5"/>
    <p:sldId id="472" r:id="rId6"/>
    <p:sldId id="471" r:id="rId7"/>
    <p:sldId id="487" r:id="rId8"/>
    <p:sldId id="479" r:id="rId9"/>
    <p:sldId id="457" r:id="rId10"/>
    <p:sldId id="484" r:id="rId11"/>
    <p:sldId id="485" r:id="rId12"/>
    <p:sldId id="462" r:id="rId13"/>
    <p:sldId id="490" r:id="rId14"/>
    <p:sldId id="488" r:id="rId15"/>
    <p:sldId id="492" r:id="rId16"/>
    <p:sldId id="398" r:id="rId17"/>
    <p:sldId id="453" r:id="rId18"/>
    <p:sldId id="465" r:id="rId19"/>
    <p:sldId id="464" r:id="rId20"/>
    <p:sldId id="494" r:id="rId21"/>
    <p:sldId id="493" r:id="rId22"/>
    <p:sldId id="463" r:id="rId23"/>
    <p:sldId id="496" r:id="rId24"/>
    <p:sldId id="491" r:id="rId25"/>
    <p:sldId id="452" r:id="rId26"/>
    <p:sldId id="489" r:id="rId27"/>
    <p:sldId id="356" r:id="rId2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F1C"/>
    <a:srgbClr val="6699FF"/>
    <a:srgbClr val="E74610"/>
    <a:srgbClr val="202C41"/>
    <a:srgbClr val="9933FF"/>
    <a:srgbClr val="CC66FF"/>
    <a:srgbClr val="0066FF"/>
    <a:srgbClr val="6600CC"/>
    <a:srgbClr val="0D1128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3" autoAdjust="0"/>
    <p:restoredTop sz="85146" autoAdjust="0"/>
  </p:normalViewPr>
  <p:slideViewPr>
    <p:cSldViewPr snapToGrid="0">
      <p:cViewPr varScale="1">
        <p:scale>
          <a:sx n="94" d="100"/>
          <a:sy n="94" d="100"/>
        </p:scale>
        <p:origin x="127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9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BUMP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3395-8C3A-443D-9A9C-FB66915EFAAC}" type="datetime1">
              <a:rPr lang="fr-FR" smtClean="0"/>
              <a:t>03/03/2026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pharmacie-officine 2022-sea1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BUMP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67F8-8095-4D64-944D-2135600995D8}" type="datetime1">
              <a:rPr lang="fr-FR" smtClean="0"/>
              <a:t>03/03/2026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pharmacie-officine 2022-sea1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52B027-1D2C-49A9-ACE2-B8CD2A1368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6851F87-2A90-4741-8416-2E2011E08F29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21AD0B-4FAA-4611-B96F-2286B89752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0F308AEC-D75A-4AF0-980B-C56EB1A746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471417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65DA89-56DA-40F7-ABF7-EBB80EBC32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031EC2-B82E-4533-AC1F-BDDFDA29A1D6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8CC316-4F7E-42B3-B504-9681BDA199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FA442CA7-5803-4935-ABE2-9CE9AECBE0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18872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B5B399-649A-49CC-977C-D71D670A89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56F6EB7-698F-4E6F-A1FA-9977ECC2CCE8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4861C4-766F-47CA-B33B-968BA8304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9CC18E9-8D12-43F0-8279-89AAED6F29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66537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12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989102-0266-4535-8880-5C5697B883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A22C8AE-9A6F-428F-B986-F95B18D94BA2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382F44-2E16-4D9F-915B-748BD23A89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E3CDE59C-D1DD-4CE9-B954-7B3480812F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516934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IBUPROFENE 400 mg </a:t>
            </a:r>
            <a:r>
              <a:rPr lang="fr-FR" b="1" dirty="0" err="1"/>
              <a:t>cp</a:t>
            </a: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LOVENOX 30 000 UI (300 mg)/3 ml sol </a:t>
            </a:r>
            <a:r>
              <a:rPr lang="fr-FR" b="1" dirty="0" err="1"/>
              <a:t>inj</a:t>
            </a:r>
            <a:r>
              <a:rPr lang="fr-FR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+ exemple </a:t>
            </a:r>
            <a:r>
              <a:rPr lang="fr-FR" b="1" dirty="0" err="1"/>
              <a:t>Toxin</a:t>
            </a:r>
            <a:r>
              <a:rPr lang="fr-FR" b="1" dirty="0"/>
              <a:t> Paracétamol</a:t>
            </a:r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989102-0266-4535-8880-5C5697B883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A22C8AE-9A6F-428F-B986-F95B18D94BA2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382F44-2E16-4D9F-915B-748BD23A89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E3CDE59C-D1DD-4CE9-B954-7B3480812F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374646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C07 + UGA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14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746DFA-18B6-4691-AB46-D1B90D540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0BB5B1-394A-4717-8A2B-0B84C0FCC172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D1E4F-7196-4500-8E4F-8F58C507C9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746B289-434A-414C-A500-0BB08A10C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599810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15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746DFA-18B6-4691-AB46-D1B90D540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0BB5B1-394A-4717-8A2B-0B84C0FCC172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D1E4F-7196-4500-8E4F-8F58C507C9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746B289-434A-414C-A500-0BB08A10C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94079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7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Air </a:t>
            </a:r>
            <a:r>
              <a:rPr lang="fr-FR" dirty="0" err="1"/>
              <a:t>pollutants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3E42F8-EAE5-4703-8684-0E3E454BF1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2688EF-EDCA-4CA4-808D-A615F3159534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87B4C1-FA30-45D7-901A-88BD01898C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B73A942C-75D2-43A6-A59D-ABC545E019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069203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28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 tabagisme ET cancer du poumon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traitant à la fois du tabagisme ET du cancer du poumon.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 tabagisme OU consommation de marijuana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mentionnant SOIT le tabagisme SOIT la consommation de marijuana SOIT les deux notions à la fois.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Exemple: addiction SAUF alcoolisme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qui traitent des addictions SANS mentionner l’alcoolisme.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5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4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2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24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746DFA-18B6-4691-AB46-D1B90D540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0BB5B1-394A-4717-8A2B-0B84C0FCC172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D1E4F-7196-4500-8E4F-8F58C507C9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746B289-434A-414C-A500-0BB08A10C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320271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: Penser à noter les questions des étudiants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25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0A3FE8-D5F0-48CE-9A1F-339A2C8FB8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A8BB53-E3D7-49F5-885C-62BE6E190DB0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A84222-E283-42DF-93B5-5EA61F6AD2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7D5E6CB2-697F-41D0-8DCA-4271A764F4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993532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26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96CF2-0A64-4E4A-A99A-01C12733B5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59B162-7181-4927-B8F7-458D5E3A3A75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EAD77B-3FC4-49C7-89E0-CA141827B1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BD0C79C9-BD9E-4447-B80F-6C1F766CBC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257480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27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75A456-181B-4C38-AD2B-4D1C9800C1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C81CAA-9C8B-444D-8CE0-AF56DB0B6833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29B4A-6E5C-4EE2-A892-3A0BFF7C67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6602E6B4-D153-44AC-BC9B-07F219644A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3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9488B-6A0D-4C1C-940E-F557BF7FA6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266E1B4-09F7-4376-AB41-80613BC78EB5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1356C-F117-40EB-9C30-E2EE74C0F5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E21D5CCA-A977-4D1E-ABB0-FF4623BD27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30411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4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9488B-6A0D-4C1C-940E-F557BF7FA6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266E1B4-09F7-4376-AB41-80613BC78EB5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1356C-F117-40EB-9C30-E2EE74C0F5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E21D5CCA-A977-4D1E-ABB0-FF4623BD27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17524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/>
              <a:t>Présentation de la recherche avancée pour cibler les thèses d’exercice en pharma + celles soutenues à Grenoble + fonction de tri par date la plus récente.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19F771-0F17-42EA-BF64-B666CDB061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8E87B2-5A18-4EB5-87B4-C6D9C79990BE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D2477-4B03-4D5D-87E4-20B6A0DE8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CFB2F4D6-54D1-4EA5-9326-D7B951F33D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76383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AF4214-7938-4381-9EB7-AACFA57795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BD0233C-ACE9-4E8F-B3FE-A0D2C5749B82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0FEAC0-90C7-4BC1-9C69-F66ECE104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2FA88EF-F350-41B2-A39E-3FCBFF612EB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00316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19F771-0F17-42EA-BF64-B666CDB061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8E87B2-5A18-4EB5-87B4-C6D9C79990BE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D2477-4B03-4D5D-87E4-20B6A0DE8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CFB2F4D6-54D1-4EA5-9326-D7B951F33D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03001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8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19F771-0F17-42EA-BF64-B666CDB061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8E87B2-5A18-4EB5-87B4-C6D9C79990BE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D2477-4B03-4D5D-87E4-20B6A0DE8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CFB2F4D6-54D1-4EA5-9326-D7B951F33D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87892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9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65DA89-56DA-40F7-ABF7-EBB80EBC32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031EC2-B82E-4533-AC1F-BDDFDA29A1D6}" type="datetime1">
              <a:rPr lang="fr-FR" smtClean="0"/>
              <a:t>03/03/2026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8CC316-4F7E-42B3-B504-9681BDA199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FA442CA7-5803-4935-ABE2-9CE9AECBE0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34636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6" title="cercle festonné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15045" y="5532309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4B359-2450-4005-88E7-77D6CF18004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E401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E401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E401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E401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E401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95F833A-1979-79CB-0B1A-4E2F854F8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5980A-1FB8-4F8D-86F8-F0A382A9FB8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 11" title="bordure du bord gauche">
            <a:extLst>
              <a:ext uri="{FF2B5EF4-FFF2-40B4-BE49-F238E27FC236}">
                <a16:creationId xmlns:a16="http://schemas.microsoft.com/office/drawing/2014/main" id="{FDF3C7CA-CFF9-E30C-26AF-6E6B39D0975B}"/>
              </a:ext>
            </a:extLst>
          </p:cNvPr>
          <p:cNvSpPr/>
          <p:nvPr userDrawn="1"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 11" title="bordure du bord gauche">
            <a:extLst>
              <a:ext uri="{FF2B5EF4-FFF2-40B4-BE49-F238E27FC236}">
                <a16:creationId xmlns:a16="http://schemas.microsoft.com/office/drawing/2014/main" id="{4D3FCCB4-F174-445B-76CA-B3A3213E3CC4}"/>
              </a:ext>
            </a:extLst>
          </p:cNvPr>
          <p:cNvSpPr/>
          <p:nvPr userDrawn="1"/>
        </p:nvSpPr>
        <p:spPr>
          <a:xfrm>
            <a:off x="1193482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7A1C725-782C-16D3-6CF8-419B02E98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09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3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C6201-8E93-4697-BB63-3ED2284C2161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 11" title="bordure du bord gauche">
            <a:extLst>
              <a:ext uri="{FF2B5EF4-FFF2-40B4-BE49-F238E27FC236}">
                <a16:creationId xmlns:a16="http://schemas.microsoft.com/office/drawing/2014/main" id="{CB16F977-60B9-E2DB-8D02-E42E902CEE24}"/>
              </a:ext>
            </a:extLst>
          </p:cNvPr>
          <p:cNvSpPr/>
          <p:nvPr userDrawn="1"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 11" title="bordure du bord gauche">
            <a:extLst>
              <a:ext uri="{FF2B5EF4-FFF2-40B4-BE49-F238E27FC236}">
                <a16:creationId xmlns:a16="http://schemas.microsoft.com/office/drawing/2014/main" id="{FF4F7FB2-6E50-A293-876C-9487446A1E87}"/>
              </a:ext>
            </a:extLst>
          </p:cNvPr>
          <p:cNvSpPr/>
          <p:nvPr userDrawn="1"/>
        </p:nvSpPr>
        <p:spPr>
          <a:xfrm>
            <a:off x="1193482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EEA2D23-7D2B-744E-01DC-5E33AD7D5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3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7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58" y="449398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4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298018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DC107-58B1-44CA-BDEC-83A5D314E1D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 11" title="bordure du bord gauche">
            <a:extLst>
              <a:ext uri="{FF2B5EF4-FFF2-40B4-BE49-F238E27FC236}">
                <a16:creationId xmlns:a16="http://schemas.microsoft.com/office/drawing/2014/main" id="{323FA274-0CFF-BA81-4454-67033CA807B4}"/>
              </a:ext>
            </a:extLst>
          </p:cNvPr>
          <p:cNvSpPr/>
          <p:nvPr userDrawn="1"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 11" title="bordure du bord gauche">
            <a:extLst>
              <a:ext uri="{FF2B5EF4-FFF2-40B4-BE49-F238E27FC236}">
                <a16:creationId xmlns:a16="http://schemas.microsoft.com/office/drawing/2014/main" id="{E808CEA2-49C7-B1AD-DCF7-2D84EFE17001}"/>
              </a:ext>
            </a:extLst>
          </p:cNvPr>
          <p:cNvSpPr/>
          <p:nvPr userDrawn="1"/>
        </p:nvSpPr>
        <p:spPr>
          <a:xfrm>
            <a:off x="1193482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5E00D75-58A4-62C3-A50E-AA519AE17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611CB-A41B-45A8-B01E-AE9AC8CD518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" name="Groupe 6" title="Bordure festonnée gauch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e libre 6" title="Bordure festonnée gauch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e libre 11" title="ligne festonnée gauch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DD06DDB-1A66-3721-4612-E05FE63BC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7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466FF-9509-41F6-8F8A-31A309D016C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 12" title="bordure du bord gauche">
            <a:extLst>
              <a:ext uri="{FF2B5EF4-FFF2-40B4-BE49-F238E27FC236}">
                <a16:creationId xmlns:a16="http://schemas.microsoft.com/office/drawing/2014/main" id="{465D9C17-EBA7-28D6-FAE2-8F1250AC8D80}"/>
              </a:ext>
            </a:extLst>
          </p:cNvPr>
          <p:cNvSpPr/>
          <p:nvPr userDrawn="1"/>
        </p:nvSpPr>
        <p:spPr>
          <a:xfrm>
            <a:off x="0" y="0"/>
            <a:ext cx="666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C9F7577-2314-D70B-B6CB-919F583BD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6919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6634C-7D63-46D1-A25D-34351A160A1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 12" title="bordure du bord gauche">
            <a:extLst>
              <a:ext uri="{FF2B5EF4-FFF2-40B4-BE49-F238E27FC236}">
                <a16:creationId xmlns:a16="http://schemas.microsoft.com/office/drawing/2014/main" id="{826CEFA0-A950-3186-5499-4003EF4D5680}"/>
              </a:ext>
            </a:extLst>
          </p:cNvPr>
          <p:cNvSpPr/>
          <p:nvPr userDrawn="1"/>
        </p:nvSpPr>
        <p:spPr>
          <a:xfrm>
            <a:off x="0" y="0"/>
            <a:ext cx="6667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426E3BD-0D80-8A97-7793-DA35657C7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7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14AAF-0FB6-4F88-9D59-4CE394D7FEF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tangle 12" title="bordure du bord gauche">
            <a:extLst>
              <a:ext uri="{FF2B5EF4-FFF2-40B4-BE49-F238E27FC236}">
                <a16:creationId xmlns:a16="http://schemas.microsoft.com/office/drawing/2014/main" id="{19FC89CF-5373-6C86-EB0F-D4AD177B72CA}"/>
              </a:ext>
            </a:extLst>
          </p:cNvPr>
          <p:cNvSpPr/>
          <p:nvPr userDrawn="1"/>
        </p:nvSpPr>
        <p:spPr>
          <a:xfrm>
            <a:off x="0" y="0"/>
            <a:ext cx="666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F8CE220-493F-4DB1-192C-E39EB96B8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022C7-4506-46D0-92BA-842E5B17847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Rectangle 12" title="bordure du bord gauche">
            <a:extLst>
              <a:ext uri="{FF2B5EF4-FFF2-40B4-BE49-F238E27FC236}">
                <a16:creationId xmlns:a16="http://schemas.microsoft.com/office/drawing/2014/main" id="{81C34798-049E-D301-453E-06168428A855}"/>
              </a:ext>
            </a:extLst>
          </p:cNvPr>
          <p:cNvSpPr/>
          <p:nvPr userDrawn="1"/>
        </p:nvSpPr>
        <p:spPr>
          <a:xfrm>
            <a:off x="0" y="0"/>
            <a:ext cx="6667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11DA140-9709-17F0-07E0-339777854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11" title="forme d’arrière-plan festonnée droit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332A0-E987-46D2-A855-6E18D9D1CED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 title="bordure du bord gauche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2C4B899-0589-05B9-7F27-3A005BBA4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Forme libre 11" title="forme d’arrière-plan festonnée droit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 11" title="bordure du bord gauche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55454-9A1B-42CC-8B66-6F14F8A4816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EC88796-7003-D7E1-105D-D01A0ED7C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1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67CCA-4DA9-48A6-8168-7DE83572D17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 11" title="bordure du bord droit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 11" title="bordure du bord droit">
            <a:extLst>
              <a:ext uri="{FF2B5EF4-FFF2-40B4-BE49-F238E27FC236}">
                <a16:creationId xmlns:a16="http://schemas.microsoft.com/office/drawing/2014/main" id="{C97127E1-8B80-3E14-8A7C-CC2F5EDDE929}"/>
              </a:ext>
            </a:extLst>
          </p:cNvPr>
          <p:cNvSpPr/>
          <p:nvPr userDrawn="1"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CBF6D63-4EFE-22B3-9D14-16B2F20C869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669" r:id="rId1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100" b="1" kern="1200" cap="all" spc="200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698884520616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-techniques-ingenieur-fr.sid2nomade-2.grenet.fr/base-documentaire/biomedical-pharma-th15/medicaments-et-produits-pharmaceutiques-ti59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698884820616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pso-rensbump@univ-grenoble-alpes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700284990616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luga.univ-grenoble-alpes.fr/permalink/33UGRENOBLE_INST/1peaf1c/alma99100699094800616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npi.f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ldwide.espacene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s://beluga.univ-grenoble-alpes.fr/permalink/33UGRENOBLE_INST/1peaf1c/alma99100699094610616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beluga.univ-grenoble-alpes.fr/permalink/33UGRENOBLE_INST/1peaf1c/alma991007097843106161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6802022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100008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100008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del.univ-grenoble-alpes.fr/participant/accueil/index/4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del.univ-grenoble-alpes.fr/participant/accueil/index/4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vb34gl/alma99100698884570616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alex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bapso-rensbump@univ-grenoble-alpes.fr" TargetMode="External"/><Relationship Id="rId5" Type="http://schemas.openxmlformats.org/officeDocument/2006/relationships/hyperlink" Target="https://bu.univ-grenoble-alpes.fr/Form_RDV/formulaire.php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5c33be13817160014d848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doc.abes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bibliotheques.univ-grenoble-alpes.fr/services/faire-venir-un-document-peb--176109.kjsp?RH=241348855233884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discovery/search?vid=33UGRENOBLE_INST:UGrenob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discovery/jfulldisplay?context=L&amp;vid=33UGRENOBLE_INST:UGrenoble&amp;tab=jsearch_slot&amp;docid=alma99100664117910616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eluga.univ-grenoble-alpes.fr/discovery/jfulldisplay?context=L&amp;vid=33UGRENOBLE_INST:UGrenoble&amp;tab=jsearch_slot&amp;docid=alma991006640850306161" TargetMode="External"/><Relationship Id="rId4" Type="http://schemas.openxmlformats.org/officeDocument/2006/relationships/hyperlink" Target="https://beluga.univ-grenoble-alpes.fr/discovery/jfulldisplay?context=L&amp;vid=33UGRENOBLE_INST:UGrenoble&amp;tab=jsearch_slot&amp;docid=alma99100664098760616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AE961-C496-459C-8774-7C6F9ED5E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231506"/>
            <a:ext cx="10318418" cy="4394988"/>
          </a:xfrm>
        </p:spPr>
        <p:txBody>
          <a:bodyPr/>
          <a:lstStyle/>
          <a:p>
            <a:r>
              <a:rPr lang="fr-FR" dirty="0"/>
              <a:t>Formation à la recherche documentaire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F0EF331F-878C-4CC5-B893-450355131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900057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5</a:t>
            </a:r>
            <a:r>
              <a:rPr lang="fr-FR" baseline="30000" dirty="0"/>
              <a:t>ème</a:t>
            </a:r>
            <a:r>
              <a:rPr lang="fr-FR" dirty="0"/>
              <a:t> année de pharmacie – industrie</a:t>
            </a:r>
          </a:p>
          <a:p>
            <a:r>
              <a:rPr lang="fr-FR" dirty="0"/>
              <a:t>2025-2026 – séance 1</a:t>
            </a:r>
          </a:p>
        </p:txBody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bases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professionnelles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142" y="2271252"/>
            <a:ext cx="11809245" cy="4001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E74610"/>
              </a:buClr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Encyclopédies et répertoires spécialisés : rappels</a:t>
            </a:r>
          </a:p>
          <a:p>
            <a:pPr>
              <a:lnSpc>
                <a:spcPct val="150000"/>
              </a:lnSpc>
              <a:buClr>
                <a:srgbClr val="E74610"/>
              </a:buClr>
            </a:pPr>
            <a:endParaRPr lang="fr-FR" sz="24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techniques de l’ingénieur</a:t>
            </a: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Pharmacopée Européenne</a:t>
            </a: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eVidal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Thériaque + appli</a:t>
            </a:r>
          </a:p>
          <a:p>
            <a:pPr lvl="1">
              <a:lnSpc>
                <a:spcPct val="150000"/>
              </a:lnSpc>
              <a:buClr>
                <a:srgbClr val="E74610"/>
              </a:buClr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Clr>
                <a:srgbClr val="0066A1"/>
              </a:buClr>
            </a:pPr>
            <a:endParaRPr 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E74610"/>
              </a:buClr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E7461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1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Techniques de l’ingénieur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842" y="2183097"/>
            <a:ext cx="11877164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z="2000" b="1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nécessité de passer par Beluga</a:t>
            </a:r>
            <a:b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 de consulter des articles sur les domaines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Biomédical et Pharma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395287" indent="-285750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  <a:buFontTx/>
              <a:buChar char="-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Technologie pour la santé.</a:t>
            </a: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hlinkClick r:id="rId4" tooltip="Médicaments et produits pharmaceutiqu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Médicaments et produits pharmaceutiques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Également disponible : des quiz d’entraînement </a:t>
            </a: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en lien avec différents domaines.</a:t>
            </a:r>
          </a:p>
          <a:p>
            <a:pPr marL="109537"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537"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109537"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/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70D57C-C19A-4370-B0CD-F690D8FF8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472" y="1274654"/>
            <a:ext cx="1893023" cy="17133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30D136-A03C-4F0F-A653-D105BA03C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191" y="5245240"/>
            <a:ext cx="3261809" cy="13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Pharmacopée européenne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587" y="2151976"/>
            <a:ext cx="11586825" cy="4278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rgbClr val="E74610"/>
              </a:buClr>
              <a:buFont typeface="Wingdings" panose="05000000000000000000" pitchFamily="2" charset="2"/>
              <a:buChar char="v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Version en cours : 1.1.0 (depuis fin 2025)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Demander les accès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bapso-rensbump@univ-grenoble-alpes.fr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Recueil de textes réglementaire applicables dans 38 pays européens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 la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norme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qualité des médicaments à usage humain ou vétérinaire et des substances qui entrent dans leur composition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 les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méthodes d'analyses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utiliser pour assurer le contrôle des préparations</a:t>
            </a:r>
          </a:p>
          <a:p>
            <a:pPr lvl="1" indent="-342900">
              <a:spcBef>
                <a:spcPts val="400"/>
              </a:spcBef>
              <a:buClr>
                <a:srgbClr val="0066A1"/>
              </a:buClr>
              <a:buSzPct val="80000"/>
              <a:buFont typeface="Wingdings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1"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0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eVidal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Thériaque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FBF43D-61A2-424E-BB13-A0DCDC59E8D9}"/>
              </a:ext>
            </a:extLst>
          </p:cNvPr>
          <p:cNvSpPr txBox="1"/>
          <p:nvPr/>
        </p:nvSpPr>
        <p:spPr>
          <a:xfrm>
            <a:off x="708409" y="1643684"/>
            <a:ext cx="7436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sz="1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</a:t>
            </a:r>
            <a:r>
              <a:rPr lang="fr-FR" sz="18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nécessité de passer par Beluga</a:t>
            </a:r>
            <a:endParaRPr lang="fr-FR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26763D5-4CF7-41E3-88F5-51612C84AE35}"/>
              </a:ext>
            </a:extLst>
          </p:cNvPr>
          <p:cNvSpPr txBox="1"/>
          <p:nvPr/>
        </p:nvSpPr>
        <p:spPr>
          <a:xfrm>
            <a:off x="826933" y="2495665"/>
            <a:ext cx="10959783" cy="46935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rgbClr val="E74610"/>
              </a:buClr>
              <a:buFont typeface="Wingdings" panose="05000000000000000000" pitchFamily="2" charset="2"/>
              <a:buChar char="v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Deux bases de données sur les médicaments et produits de santé disponibles en France. 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Chaque substance active et chaque médicament fait l’objet d’une fiche détaillée.</a:t>
            </a:r>
          </a:p>
          <a:p>
            <a:pPr marL="114300" lvl="1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</a:pPr>
            <a:endParaRPr lang="fr-FR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lvl="1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</a:pPr>
            <a:r>
              <a:rPr lang="fr-FR" b="1" spc="300" dirty="0">
                <a:solidFill>
                  <a:srgbClr val="E84F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Toxin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depuis 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eVidal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= base de connaissances sur les principales intoxications aiguës médicamenteuses et non médicamenteuses </a:t>
            </a:r>
          </a:p>
          <a:p>
            <a:pPr marL="114300" lvl="1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</a:pPr>
            <a:r>
              <a:rPr lang="fr-FR" b="1" spc="300" dirty="0">
                <a:solidFill>
                  <a:srgbClr val="E84F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L’application THERIAQUE TOUCH et VIDAL, permettent de retrouver le contenu de ces bases sur votre mobile en hors ligne.</a:t>
            </a:r>
          </a:p>
          <a:p>
            <a:pPr lvl="1" indent="-342900">
              <a:spcBef>
                <a:spcPts val="400"/>
              </a:spcBef>
              <a:buClr>
                <a:srgbClr val="0066A1"/>
              </a:buClr>
              <a:buSzPct val="80000"/>
              <a:buFont typeface="Wingdings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1"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9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Repérer les ressources pour les brevets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244" y="2223775"/>
            <a:ext cx="11822343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0066A1"/>
              </a:buClr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brevets INPI</a:t>
            </a:r>
          </a:p>
          <a:p>
            <a:pPr marL="360000" lvl="1" indent="-216000">
              <a:lnSpc>
                <a:spcPct val="150000"/>
              </a:lnSpc>
              <a:buClr>
                <a:srgbClr val="E84F1C"/>
              </a:buClr>
              <a:buFont typeface="Wingdings" panose="05000000000000000000" pitchFamily="2" charset="2"/>
              <a:buChar char="Ø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https://data.inpi.fr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000" lvl="1" indent="-216000">
              <a:lnSpc>
                <a:spcPct val="150000"/>
              </a:lnSpc>
              <a:buClr>
                <a:srgbClr val="E84F1C"/>
              </a:buClr>
              <a:buFont typeface="Wingdings" panose="05000000000000000000" pitchFamily="2" charset="2"/>
              <a:buChar char="Ø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Base de l’Institut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national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de la propriété intellectuelle</a:t>
            </a:r>
          </a:p>
          <a:p>
            <a:pPr>
              <a:buClr>
                <a:srgbClr val="0066A1"/>
              </a:buClr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2F9C9D-FD8C-4E14-9D9B-95CB981EC0E1}"/>
              </a:ext>
            </a:extLst>
          </p:cNvPr>
          <p:cNvSpPr txBox="1"/>
          <p:nvPr/>
        </p:nvSpPr>
        <p:spPr>
          <a:xfrm>
            <a:off x="443244" y="4285878"/>
            <a:ext cx="1182234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0066A1"/>
              </a:buClr>
            </a:pP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Espacenet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Worldwide</a:t>
            </a:r>
          </a:p>
          <a:p>
            <a:pPr marL="360000" lvl="1" indent="-216000">
              <a:lnSpc>
                <a:spcPct val="150000"/>
              </a:lnSpc>
              <a:buClr>
                <a:srgbClr val="E84F1C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hlinkClick r:id="rId4"/>
              </a:rPr>
              <a:t> https://worldwide.espacenet.com</a:t>
            </a:r>
            <a:endParaRPr lang="fr-FR" sz="2400" dirty="0"/>
          </a:p>
          <a:p>
            <a:pPr marL="360000" lvl="1" indent="-216000">
              <a:lnSpc>
                <a:spcPct val="150000"/>
              </a:lnSpc>
              <a:buClr>
                <a:srgbClr val="E84F1C"/>
              </a:buClr>
              <a:buFont typeface="Wingdings" panose="05000000000000000000" pitchFamily="2" charset="2"/>
              <a:buChar char="Ø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Base de données publique de l’Office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européen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des brevets, couverture mondiale</a:t>
            </a:r>
          </a:p>
          <a:p>
            <a:pPr marL="360000" lvl="1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066A1"/>
              </a:buClr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8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rapide à </a:t>
            </a:r>
            <a:r>
              <a:rPr lang="fr-FR" sz="40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</a:t>
            </a:r>
            <a:endParaRPr lang="fr-FR" sz="40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A0795-FB4C-4842-AABF-FF9627B0F10B}"/>
              </a:ext>
            </a:extLst>
          </p:cNvPr>
          <p:cNvSpPr/>
          <p:nvPr/>
        </p:nvSpPr>
        <p:spPr>
          <a:xfrm>
            <a:off x="2646964" y="5669916"/>
            <a:ext cx="9771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Une base exclusivement anglophone et qui s’interroge donc en anglais et en langage MeSH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&gt;Utilisation du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thésaurus MeSH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674F7AA-0A99-49F7-85A1-DD661325B900}"/>
              </a:ext>
            </a:extLst>
          </p:cNvPr>
          <p:cNvSpPr txBox="1"/>
          <p:nvPr/>
        </p:nvSpPr>
        <p:spPr>
          <a:xfrm>
            <a:off x="370934" y="3703368"/>
            <a:ext cx="1105906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Medline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: base de données produite et gérée par la NLM (National Library of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Medicine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  <a:p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PubMed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(Public Access to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Medline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 : interface qui permet de consulter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Medline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E62DE-3E47-4371-80AE-56A8952B38BF}"/>
              </a:ext>
            </a:extLst>
          </p:cNvPr>
          <p:cNvSpPr/>
          <p:nvPr/>
        </p:nvSpPr>
        <p:spPr>
          <a:xfrm>
            <a:off x="2265669" y="2106151"/>
            <a:ext cx="9745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C’est la base de données de </a:t>
            </a:r>
            <a:r>
              <a:rPr lang="fr-FR" sz="2400" b="1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référence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pour des recherches en médecine et sciences de la santé.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Sa consultation est libre et gratuite.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94AC94D-2EA7-419F-BA9A-D18B5423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624" y="992726"/>
            <a:ext cx="2431908" cy="9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9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6541" y="1671039"/>
            <a:ext cx="6515101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Medical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Subject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Headings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 : thésaurus de vocabulaire contrôlé utilisé pour indexer les articles de PubMed</a:t>
            </a:r>
            <a:b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AE1FF59-A804-4E44-98CD-607168B022E7}"/>
              </a:ext>
            </a:extLst>
          </p:cNvPr>
          <p:cNvGrpSpPr/>
          <p:nvPr/>
        </p:nvGrpSpPr>
        <p:grpSpPr>
          <a:xfrm>
            <a:off x="5091754" y="3577604"/>
            <a:ext cx="6807854" cy="1938991"/>
            <a:chOff x="5091754" y="4516397"/>
            <a:chExt cx="6807854" cy="193899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13D9281-ABE5-4CF5-A5FC-2435406F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91754" y="4516397"/>
              <a:ext cx="6807854" cy="193899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55A617D-9838-435F-BF12-137F7C53E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090"/>
            <a:stretch/>
          </p:blipFill>
          <p:spPr>
            <a:xfrm>
              <a:off x="10387013" y="4516397"/>
              <a:ext cx="1355433" cy="19389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897868-76C0-48C0-BBA6-D91017E22D13}"/>
                </a:ext>
              </a:extLst>
            </p:cNvPr>
            <p:cNvSpPr/>
            <p:nvPr/>
          </p:nvSpPr>
          <p:spPr>
            <a:xfrm>
              <a:off x="10601325" y="5534025"/>
              <a:ext cx="981075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507D4EC-DE9A-4CC0-AFA4-81B6216EC8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604092" y="3456143"/>
            <a:ext cx="2116429" cy="948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886F3D4E-6D22-40AD-81B3-6BF8E3A54B83}"/>
              </a:ext>
            </a:extLst>
          </p:cNvPr>
          <p:cNvGrpSpPr/>
          <p:nvPr/>
        </p:nvGrpSpPr>
        <p:grpSpPr>
          <a:xfrm>
            <a:off x="308591" y="3044462"/>
            <a:ext cx="4376737" cy="1311784"/>
            <a:chOff x="308591" y="3044462"/>
            <a:chExt cx="4376737" cy="131178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29EE951-EA6F-4A67-804C-9E3EE80C4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591" y="3044462"/>
              <a:ext cx="4376737" cy="1311784"/>
            </a:xfrm>
            <a:prstGeom prst="rect">
              <a:avLst/>
            </a:prstGeom>
          </p:spPr>
        </p:pic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4CFD180-C0A1-4AE8-8A32-4B341C120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591" y="3044462"/>
              <a:ext cx="4376737" cy="12810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EEF95D7-A6A4-451A-B1E5-F5F769FE5DD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91" y="3044462"/>
              <a:ext cx="4376737" cy="13117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Image 36">
            <a:hlinkClick r:id="rId5"/>
            <a:extLst>
              <a:ext uri="{FF2B5EF4-FFF2-40B4-BE49-F238E27FC236}">
                <a16:creationId xmlns:a16="http://schemas.microsoft.com/office/drawing/2014/main" id="{ECADD906-F2E8-4F4A-AC3B-2D3248A5D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205" y="5681879"/>
            <a:ext cx="2118724" cy="73834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E9883D-FDC2-46EB-A4D5-157049FB3B71}"/>
              </a:ext>
            </a:extLst>
          </p:cNvPr>
          <p:cNvSpPr/>
          <p:nvPr/>
        </p:nvSpPr>
        <p:spPr>
          <a:xfrm>
            <a:off x="292392" y="5516595"/>
            <a:ext cx="4146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en-US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traduire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du </a:t>
            </a:r>
            <a:r>
              <a:rPr lang="en-US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français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en-US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</p:txBody>
      </p:sp>
      <p:pic>
        <p:nvPicPr>
          <p:cNvPr id="41" name="Image 40">
            <a:hlinkClick r:id="rId7"/>
            <a:extLst>
              <a:ext uri="{FF2B5EF4-FFF2-40B4-BE49-F238E27FC236}">
                <a16:creationId xmlns:a16="http://schemas.microsoft.com/office/drawing/2014/main" id="{283BB612-E114-46AD-9E0C-FFD698B18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309" y="5681879"/>
            <a:ext cx="2137308" cy="7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Pharmacological Action TERM -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612258" y="4996977"/>
            <a:ext cx="1157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Dans ce cas, il faut donc bien ajouter le tag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mh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612258" y="2856955"/>
            <a:ext cx="115797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Liste des termes des actions pharmacologiques dans le thésaurus MeSH à retrouver ici : 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https://www.ncbi.nlm.nih.gov/mesh/68020228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  <a:p>
            <a:pPr indent="-285750">
              <a:buFont typeface="Symbol" panose="05050102010706020507" pitchFamily="18" charset="2"/>
              <a:buChar char="Þ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médicaments et produits chimiques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69F97F-04AA-4122-9F7E-B550D279436F}"/>
              </a:ext>
            </a:extLst>
          </p:cNvPr>
          <p:cNvSpPr/>
          <p:nvPr/>
        </p:nvSpPr>
        <p:spPr>
          <a:xfrm>
            <a:off x="612258" y="5732357"/>
            <a:ext cx="8799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Anti-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Inflammatory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Agents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317444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Supplementary Concept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433129" y="1954694"/>
            <a:ext cx="11579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Les concepts supplémentaires décrivent des substances qui ne font pas partie du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 Mais vous pouvez les ajouter à votre requête de recherche en utilisant le tag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[nm]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586591" y="3702978"/>
            <a:ext cx="110188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Liste des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Concepts :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https://www.ncbi.nlm.nih.gov/mesh/1000082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ethacizine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[nm])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4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Pharmacological</a:t>
            </a:r>
            <a:r>
              <a:rPr lang="fr-FR" sz="40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Actions </a:t>
            </a:r>
            <a:r>
              <a:rPr lang="fr-FR" sz="40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Category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850608" y="2862554"/>
            <a:ext cx="9870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En dehors du thésaurus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, il est également possible de rechercher une série de médicaments d’une même famille en utilisant le tag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939801" y="4356246"/>
            <a:ext cx="11579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Liste à retrouver ici : 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https://www.ncbi.nlm.nih.gov/mesh/1000082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Cardiovascular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Agents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22136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1A1C0C36-E7EE-4284-9D30-CF04247572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15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340745"/>
            <a:ext cx="5788620" cy="1417032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0" kern="1400" spc="7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Objectif : Recherche documentaire dans le cadre du </a:t>
            </a:r>
            <a:r>
              <a:rPr lang="en-US" sz="2400" b="0" kern="1400" spc="7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projet</a:t>
            </a:r>
            <a:r>
              <a:rPr lang="en-US" sz="2400" b="0" kern="1400" spc="7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400" spc="7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médicaments</a:t>
            </a:r>
            <a:r>
              <a:rPr lang="en-US" sz="2400" b="0" kern="1400" spc="7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et de la </a:t>
            </a:r>
            <a:r>
              <a:rPr lang="en-US" sz="2400" b="0" kern="1400" spc="7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thèse</a:t>
            </a:r>
            <a:r>
              <a:rPr lang="en-US" sz="2400" b="0" kern="1400" spc="7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d’exercice</a:t>
            </a:r>
            <a:br>
              <a:rPr lang="en-US" sz="2400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977496"/>
            <a:ext cx="6017342" cy="37292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Séance 1</a:t>
            </a:r>
          </a:p>
          <a:p>
            <a:pPr marL="342900" indent="-342900">
              <a:lnSpc>
                <a:spcPct val="20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Trouver des documents</a:t>
            </a: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bases de </a:t>
            </a:r>
            <a:r>
              <a:rPr lang="en-US" sz="2000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endParaRPr lang="en-US" sz="2000" spc="3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Repérer</a:t>
            </a: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US" sz="2000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les brevets</a:t>
            </a: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</a:t>
            </a:r>
            <a:r>
              <a:rPr lang="en-US" sz="2000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rapide</a:t>
            </a: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en-US" sz="2000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</a:t>
            </a:r>
            <a:endParaRPr lang="en-US" sz="2000" spc="3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071257" y="141514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résumé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A02F3-D260-419C-BE71-2579BD455D83}"/>
              </a:ext>
            </a:extLst>
          </p:cNvPr>
          <p:cNvSpPr/>
          <p:nvPr/>
        </p:nvSpPr>
        <p:spPr>
          <a:xfrm>
            <a:off x="846865" y="2296466"/>
            <a:ext cx="1049827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Il existe donc des substances inscrites comme descripteurs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mh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, mais aussi des substances inscrites comme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 [nm]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et enfin des listes de médicaments d’une même famille :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Pharmacological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Actions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Category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Il est aussi possible - et judicieux - d’utiliser les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Subheadings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des termes MeSH.</a:t>
            </a:r>
          </a:p>
        </p:txBody>
      </p:sp>
    </p:spTree>
    <p:extLst>
      <p:ext uri="{BB962C8B-B14F-4D97-AF65-F5344CB8AC3E}">
        <p14:creationId xmlns:p14="http://schemas.microsoft.com/office/powerpoint/2010/main" val="328518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B0F83E-0135-477E-9D6D-3ABFADCE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16" y="2690430"/>
            <a:ext cx="1671484" cy="337239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096257D-8E82-4E62-B6F3-948B340C703B}"/>
              </a:ext>
            </a:extLst>
          </p:cNvPr>
          <p:cNvSpPr txBox="1"/>
          <p:nvPr/>
        </p:nvSpPr>
        <p:spPr>
          <a:xfrm>
            <a:off x="5341083" y="2854497"/>
            <a:ext cx="671205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AND (ET) :  est utile pour restreindre une recherche. 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77EE698-D465-4942-8E37-75ACCC79AB6F}"/>
              </a:ext>
            </a:extLst>
          </p:cNvPr>
          <p:cNvSpPr txBox="1"/>
          <p:nvPr/>
        </p:nvSpPr>
        <p:spPr>
          <a:xfrm>
            <a:off x="5341083" y="3924866"/>
            <a:ext cx="494224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OR (OU) : est utile pour élargir une recherche.</a:t>
            </a:r>
            <a:endParaRPr lang="fr-FR" sz="1400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5AA11AD-D48C-4C99-8B2F-435D89E69764}"/>
              </a:ext>
            </a:extLst>
          </p:cNvPr>
          <p:cNvSpPr txBox="1"/>
          <p:nvPr/>
        </p:nvSpPr>
        <p:spPr>
          <a:xfrm>
            <a:off x="5341083" y="4995235"/>
            <a:ext cx="576271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NOT (SAUF) : est utile pour restreindre spécifiquement une recherche. </a:t>
            </a:r>
            <a:endParaRPr lang="fr-F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A3407A-DEB0-4926-BCDA-7C45A323C780}"/>
              </a:ext>
            </a:extLst>
          </p:cNvPr>
          <p:cNvSpPr/>
          <p:nvPr/>
        </p:nvSpPr>
        <p:spPr>
          <a:xfrm>
            <a:off x="5341083" y="1960627"/>
            <a:ext cx="5779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Les opérateurs booléens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4018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L’équation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recherche et de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l’intérêt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ateliers à la BUMP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F316C82-95B7-404C-9F40-650BBCC99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03" y="2698818"/>
            <a:ext cx="11421771" cy="246475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Misoprostol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mh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misoprostol </a:t>
            </a:r>
            <a:r>
              <a:rPr lang="fr-FR" altLang="fr-FR" sz="2400" spc="3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acid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nm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misoprostol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cytotec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glefo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sc30249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sc29333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sc29333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spc="3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ulcer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sz="2400" spc="3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ulcer</a:t>
            </a:r>
            <a:r>
              <a:rPr lang="fr-FR" sz="2800" b="1" spc="3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sz="2400" spc="3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ulcus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alt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D9F5-10DB-484F-93EF-6F02E934E0D9}"/>
              </a:ext>
            </a:extLst>
          </p:cNvPr>
          <p:cNvSpPr/>
          <p:nvPr/>
        </p:nvSpPr>
        <p:spPr>
          <a:xfrm>
            <a:off x="4658089" y="5793700"/>
            <a:ext cx="7241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spc="300" dirty="0">
                <a:latin typeface="Verdana" panose="020B0604030504040204" pitchFamily="34" charset="0"/>
                <a:ea typeface="Verdana" panose="020B0604030504040204" pitchFamily="34" charset="0"/>
                <a:hlinkClick r:id="rId3" tooltip="inscription i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Inscription aux ateliers ici</a:t>
            </a:r>
            <a:endParaRPr lang="fr-FR" sz="36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7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76815F-FF44-4191-90B7-54AB0EE0E5E4}"/>
              </a:ext>
            </a:extLst>
          </p:cNvPr>
          <p:cNvSpPr/>
          <p:nvPr/>
        </p:nvSpPr>
        <p:spPr>
          <a:xfrm>
            <a:off x="396924" y="638629"/>
            <a:ext cx="11112590" cy="575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transplantation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transplant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transplantations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transplantation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anatomical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gift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grafting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grafting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transplanted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acquisition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donation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transplantation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of transplant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transplanted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tissue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4-(2-butenyl)-4,4,N-trimethylthreonine(1)-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serine(8)-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MeAla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(6)-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8-(N-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methylalanine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29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MeAla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(3)-Phe(7)-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(8)-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11-methylleucine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synthetase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B-5-49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F-7-62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H-7-94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N-methyl-valyl-4-cyclosporin 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(5-hydroxynorvaline)-2-cyclosporin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tricyclic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-like substance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tiab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systematicreview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2020:2026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pdat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CBB81-07EE-4BAF-AE77-DDE66EABEE63}"/>
              </a:ext>
            </a:extLst>
          </p:cNvPr>
          <p:cNvSpPr/>
          <p:nvPr/>
        </p:nvSpPr>
        <p:spPr>
          <a:xfrm>
            <a:off x="4167144" y="6072680"/>
            <a:ext cx="7241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spc="300" dirty="0">
                <a:latin typeface="Verdana" panose="020B0604030504040204" pitchFamily="34" charset="0"/>
                <a:ea typeface="Verdana" panose="020B0604030504040204" pitchFamily="34" charset="0"/>
                <a:hlinkClick r:id="rId3" tooltip="inscription i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Inscription aux ateliers ici</a:t>
            </a:r>
            <a:endParaRPr lang="fr-FR" sz="36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8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à la séance 2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608" y="1923876"/>
            <a:ext cx="11160578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0066A1"/>
              </a:buClr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66A1"/>
              </a:buClr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bases de données spécifiques :</a:t>
            </a:r>
          </a:p>
          <a:p>
            <a:pPr>
              <a:lnSpc>
                <a:spcPct val="150000"/>
              </a:lnSpc>
              <a:buClr>
                <a:srgbClr val="0066A1"/>
              </a:buClr>
            </a:pPr>
            <a:endParaRPr lang="fr-FR" sz="24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000" lvl="1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SciFinder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ⁿ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60000" lvl="1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sz="2400" spc="3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OpenAlex</a:t>
            </a:r>
            <a:endParaRPr lang="en-US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066A1"/>
              </a:buClr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2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questions ?</a:t>
            </a:r>
          </a:p>
        </p:txBody>
      </p:sp>
      <p:pic>
        <p:nvPicPr>
          <p:cNvPr id="5" name="Image 4" descr="Pusheen - Choqué">
            <a:extLst>
              <a:ext uri="{FF2B5EF4-FFF2-40B4-BE49-F238E27FC236}">
                <a16:creationId xmlns:a16="http://schemas.microsoft.com/office/drawing/2014/main" id="{57248A29-0FE7-42D4-A75E-648E593590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18" y="527366"/>
            <a:ext cx="3810000" cy="381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75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DATES DE LA SÉANCE 2 :</a:t>
            </a:r>
            <a:endParaRPr lang="en-US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32" y="1799682"/>
            <a:ext cx="5495124" cy="3077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1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pt-BR" sz="2400" spc="300" dirty="0"/>
              <a:t>05/03 de 09h00 à 10h30</a:t>
            </a:r>
          </a:p>
          <a:p>
            <a:pPr>
              <a:lnSpc>
                <a:spcPct val="150000"/>
              </a:lnSpc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2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pt-BR" sz="2400" spc="300" dirty="0"/>
              <a:t>05/03 de 10h30 à 12h00</a:t>
            </a:r>
          </a:p>
          <a:p>
            <a:endParaRPr lang="en-US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D53B012-850A-45AD-AF71-F1F4815C9B2E}"/>
              </a:ext>
            </a:extLst>
          </p:cNvPr>
          <p:cNvSpPr txBox="1"/>
          <p:nvPr/>
        </p:nvSpPr>
        <p:spPr>
          <a:xfrm>
            <a:off x="3298197" y="5041234"/>
            <a:ext cx="4525974" cy="11256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0066A1"/>
              </a:buClr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66A1"/>
              </a:buClr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même endroit !</a:t>
            </a:r>
          </a:p>
        </p:txBody>
      </p:sp>
      <p:pic>
        <p:nvPicPr>
          <p:cNvPr id="7" name="Image 6" descr="Pusheen - Coup de pied">
            <a:extLst>
              <a:ext uri="{FF2B5EF4-FFF2-40B4-BE49-F238E27FC236}">
                <a16:creationId xmlns:a16="http://schemas.microsoft.com/office/drawing/2014/main" id="{D4AC54D9-4011-4BE6-A785-1CEF57934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3983672"/>
            <a:ext cx="2749826" cy="2749826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E03455D2-54BE-034A-1C93-1E74B2FED2DB}"/>
              </a:ext>
            </a:extLst>
          </p:cNvPr>
          <p:cNvSpPr/>
          <p:nvPr/>
        </p:nvSpPr>
        <p:spPr>
          <a:xfrm>
            <a:off x="8360229" y="2110154"/>
            <a:ext cx="2749826" cy="1637881"/>
          </a:xfrm>
          <a:prstGeom prst="wedgeEllipseCallout">
            <a:avLst>
              <a:gd name="adj1" fmla="val -9505"/>
              <a:gd name="adj2" fmla="val 7293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demain !!</a:t>
            </a:r>
          </a:p>
        </p:txBody>
      </p:sp>
    </p:spTree>
    <p:extLst>
      <p:ext uri="{BB962C8B-B14F-4D97-AF65-F5344CB8AC3E}">
        <p14:creationId xmlns:p14="http://schemas.microsoft.com/office/powerpoint/2010/main" val="2221187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63" y="714477"/>
            <a:ext cx="4314664" cy="200932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!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bientôt !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4" r="17394"/>
          <a:stretch>
            <a:fillRect/>
          </a:stretch>
        </p:blipFill>
        <p:spPr/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16949"/>
          <a:stretch>
            <a:fillRect/>
          </a:stretch>
        </p:blipFill>
        <p:spPr/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5728602" y="2753219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7B0AD93A-25E3-446A-8F71-8C388DB3FB9A}"/>
              </a:ext>
            </a:extLst>
          </p:cNvPr>
          <p:cNvSpPr txBox="1"/>
          <p:nvPr/>
        </p:nvSpPr>
        <p:spPr>
          <a:xfrm>
            <a:off x="3364364" y="3429000"/>
            <a:ext cx="5472113" cy="13227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hlinkClick r:id="rId5"/>
              </a:rPr>
              <a:t>Formulaire de rdv </a:t>
            </a:r>
            <a:r>
              <a:rPr lang="fr-FR" sz="2400" b="1" dirty="0">
                <a:solidFill>
                  <a:schemeClr val="bg1"/>
                </a:solidFill>
              </a:rPr>
              <a:t>depuis </a:t>
            </a:r>
            <a:r>
              <a:rPr lang="fr-FR" sz="2400" b="1" dirty="0">
                <a:solidFill>
                  <a:srgbClr val="EE5F2C"/>
                </a:solidFill>
              </a:rPr>
              <a:t>Beluga</a:t>
            </a:r>
            <a:endParaRPr lang="fr-FR" sz="2400" b="1" dirty="0">
              <a:solidFill>
                <a:srgbClr val="EE5F2C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bapso-rensbump@univ-grenoble-alpes.fr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04 76 63 74 70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37E06A-6BD4-4C82-8736-DBEAFDDF3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154" y="6260126"/>
            <a:ext cx="1670898" cy="578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A0D851-AD3F-4605-B8D3-4AD1CAE33BE6}"/>
              </a:ext>
            </a:extLst>
          </p:cNvPr>
          <p:cNvSpPr/>
          <p:nvPr/>
        </p:nvSpPr>
        <p:spPr>
          <a:xfrm>
            <a:off x="8832052" y="6226155"/>
            <a:ext cx="335994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bg1"/>
                </a:solidFill>
              </a:rPr>
              <a:t>Sont autorisées la diffusion et la réutilisation de ce support sous réserve d’en citer les auteurs et uniquement à des fins non commerciales.</a:t>
            </a:r>
          </a:p>
        </p:txBody>
      </p:sp>
    </p:spTree>
    <p:extLst>
      <p:ext uri="{BB962C8B-B14F-4D97-AF65-F5344CB8AC3E}">
        <p14:creationId xmlns:p14="http://schemas.microsoft.com/office/powerpoint/2010/main" val="41256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4000" b="1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Trouver</a:t>
            </a:r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documents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D1057E1-7DBD-5189-2D00-DB89FD3690D1}"/>
              </a:ext>
            </a:extLst>
          </p:cNvPr>
          <p:cNvSpPr txBox="1"/>
          <p:nvPr/>
        </p:nvSpPr>
        <p:spPr>
          <a:xfrm>
            <a:off x="457200" y="1921791"/>
            <a:ext cx="11496675" cy="41912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lien avec le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 médicaments</a:t>
            </a: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u="sng" spc="300" dirty="0">
                <a:latin typeface="Verdana" panose="020B0604030504040204" pitchFamily="34" charset="0"/>
                <a:ea typeface="Verdana" panose="020B0604030504040204" pitchFamily="34" charset="0"/>
              </a:rPr>
              <a:t>substance active / forme galénique</a:t>
            </a:r>
          </a:p>
          <a:p>
            <a:pPr>
              <a:lnSpc>
                <a:spcPct val="150000"/>
              </a:lnSpc>
            </a:pPr>
            <a:endParaRPr lang="fr-FR" u="sng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phloroglucinol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(lyophilisat oral)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ibuprofène (gel pour application cutanée)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paracétamol (solution buvable)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métronidazole (émulsion pour application cutanée)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insuline 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lispro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(solution injectable)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interféron bêta-1b recombinant (poudre et solvant solution injectable)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blinatumomab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(poudre pour solution à diluer et solution pour perfusion)</a:t>
            </a: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7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4000" b="1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Trouver</a:t>
            </a:r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529" y="2127461"/>
            <a:ext cx="10698940" cy="41912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aussi en lien avec la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thèse d’exercice :</a:t>
            </a:r>
          </a:p>
          <a:p>
            <a:pPr lvl="1" algn="just">
              <a:lnSpc>
                <a:spcPct val="150000"/>
              </a:lnSpc>
              <a:buClr>
                <a:srgbClr val="E74610"/>
              </a:buClr>
            </a:pP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E74610"/>
              </a:buClr>
            </a:pP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E74610"/>
              </a:buClr>
            </a:pP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E74610"/>
              </a:buClr>
            </a:pP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E74610"/>
              </a:buClr>
            </a:pP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E74610"/>
              </a:buClr>
            </a:pP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E74610"/>
              </a:buClr>
            </a:pP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v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Organiser sa recherche : prévoir du temps, préparer ses accès aux outils bibliographiques (type Zotero)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7CB14-DB30-48DA-8821-A013FD6AD937}"/>
              </a:ext>
            </a:extLst>
          </p:cNvPr>
          <p:cNvSpPr/>
          <p:nvPr/>
        </p:nvSpPr>
        <p:spPr>
          <a:xfrm>
            <a:off x="3659739" y="3167390"/>
            <a:ext cx="4872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hlinkClick r:id="rId3"/>
              </a:rPr>
              <a:t>Document de présentation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5725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21" y="382385"/>
            <a:ext cx="10178322" cy="14921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SUDOC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678" y="2134559"/>
            <a:ext cx="10023869" cy="4124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algn="just">
              <a:buClr>
                <a:srgbClr val="0066A1"/>
              </a:buClr>
            </a:pP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ystème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U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niversitaire de </a:t>
            </a:r>
            <a:r>
              <a:rPr lang="fr-FR" sz="2400" b="1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DOC</a:t>
            </a:r>
            <a:r>
              <a:rPr lang="fr-FR" sz="2400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umentation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algn="just">
              <a:buClr>
                <a:srgbClr val="0066A1"/>
              </a:buClr>
            </a:pP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algn="just">
              <a:buClr>
                <a:srgbClr val="0066A1"/>
              </a:buClr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ct val="150000"/>
              </a:lnSpc>
              <a:buClr>
                <a:srgbClr val="0066A1"/>
              </a:buClr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Utile pour </a:t>
            </a: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élargir ses recherches.</a:t>
            </a:r>
          </a:p>
          <a:p>
            <a:pPr marL="0" lvl="1">
              <a:lnSpc>
                <a:spcPct val="150000"/>
              </a:lnSpc>
              <a:buClr>
                <a:srgbClr val="0066A1"/>
              </a:buClr>
            </a:pPr>
            <a:endParaRPr lang="fr-FR" sz="16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 disponibles dans d’autres universités</a:t>
            </a:r>
          </a:p>
          <a:p>
            <a:pPr marL="2857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Thèses soutenues dans les universités françaises (lien vers le PDF si disponible) + DUMAS</a:t>
            </a:r>
          </a:p>
          <a:p>
            <a:pPr marL="2857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Utile pour repérer un potentiel directeur de thèse</a:t>
            </a:r>
          </a:p>
          <a:p>
            <a:pPr marL="2857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lien avec le service du 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PEB (Prêt de documents entre bibliothèques)</a:t>
            </a: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108AF413-12C1-4837-B38A-BBE7B7E8F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011" y="611633"/>
            <a:ext cx="3434158" cy="25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Beluga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955" y="2366049"/>
            <a:ext cx="11216090" cy="30931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74610"/>
              </a:buClr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 de découverte du réseau des bibliothèques de l’Université Grenoble Alpes : signale l’ensemble de la documentation accessible aux étudiants UGA.</a:t>
            </a:r>
            <a:endParaRPr lang="fr-FR" sz="2400" spc="3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74610"/>
              </a:buClr>
            </a:pP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S’identifier 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impérativement pour bénéficier des abonnements souscrits</a:t>
            </a:r>
          </a:p>
          <a:p>
            <a:pPr lvl="1">
              <a:buClr>
                <a:srgbClr val="E74610"/>
              </a:buClr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7796EBEF-D6C2-43B5-8643-69CEF1B9D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987" y="244461"/>
            <a:ext cx="2891080" cy="17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16F4F22-2A3F-4CE8-9773-3EAB091A6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7742" r="6603" b="7384"/>
          <a:stretch/>
        </p:blipFill>
        <p:spPr>
          <a:xfrm>
            <a:off x="6852498" y="37702"/>
            <a:ext cx="4926548" cy="6782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0795" y="603091"/>
            <a:ext cx="5503863" cy="10525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documents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imprimés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la BUMP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6A458-AF66-46BE-9B2A-F7A921217877}"/>
              </a:ext>
            </a:extLst>
          </p:cNvPr>
          <p:cNvSpPr/>
          <p:nvPr/>
        </p:nvSpPr>
        <p:spPr>
          <a:xfrm>
            <a:off x="412954" y="2579283"/>
            <a:ext cx="7570839" cy="385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Se repérer dans les collections</a:t>
            </a:r>
            <a:b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Deux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de classification à la BUMP : 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Dewey et NLM </a:t>
            </a:r>
          </a:p>
          <a:p>
            <a:pPr>
              <a:lnSpc>
                <a:spcPct val="150000"/>
              </a:lnSpc>
            </a:pP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WB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Thérapeutique</a:t>
            </a:r>
            <a:b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QV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Pharmacologie</a:t>
            </a:r>
          </a:p>
          <a:p>
            <a:pPr>
              <a:lnSpc>
                <a:spcPct val="150000"/>
              </a:lnSpc>
            </a:pPr>
            <a:b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9F804F-A4F1-442C-860C-E40AED04DE09}"/>
              </a:ext>
            </a:extLst>
          </p:cNvPr>
          <p:cNvSpPr/>
          <p:nvPr/>
        </p:nvSpPr>
        <p:spPr>
          <a:xfrm>
            <a:off x="10953135" y="1199535"/>
            <a:ext cx="825911" cy="1484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5CAD9-B8A2-4AF0-9469-E50C324A8483}"/>
              </a:ext>
            </a:extLst>
          </p:cNvPr>
          <p:cNvSpPr/>
          <p:nvPr/>
        </p:nvSpPr>
        <p:spPr>
          <a:xfrm>
            <a:off x="7665126" y="1928192"/>
            <a:ext cx="318667" cy="1212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documents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imprimés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la BUMP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6A458-AF66-46BE-9B2A-F7A921217877}"/>
              </a:ext>
            </a:extLst>
          </p:cNvPr>
          <p:cNvSpPr/>
          <p:nvPr/>
        </p:nvSpPr>
        <p:spPr>
          <a:xfrm>
            <a:off x="973394" y="2477006"/>
            <a:ext cx="11218606" cy="347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de revues papier avec abonnements en cours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(salle ‘Coté jardin’) 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b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 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Moniteur des pharmacies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→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u="sng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Quotidien du pharmacien</a:t>
            </a: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	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PB210	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Espace presse</a:t>
            </a: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 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lettre du pharmacologue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→ </a:t>
            </a:r>
            <a:r>
              <a:rPr lang="fr-FR" sz="1400" u="sng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Pharma</a:t>
            </a:r>
            <a:b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PA722	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PB 400</a:t>
            </a: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→ 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Pharmaceutiques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	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→ </a:t>
            </a:r>
            <a:r>
              <a:rPr lang="fr-FR" sz="1400" u="sng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 Pharmacien de France</a:t>
            </a: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PA774	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PB 151</a:t>
            </a:r>
          </a:p>
        </p:txBody>
      </p:sp>
    </p:spTree>
    <p:extLst>
      <p:ext uri="{BB962C8B-B14F-4D97-AF65-F5344CB8AC3E}">
        <p14:creationId xmlns:p14="http://schemas.microsoft.com/office/powerpoint/2010/main" val="160404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bases de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084" y="2271252"/>
            <a:ext cx="11278303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toujours depuis BELUGA</a:t>
            </a:r>
          </a:p>
          <a:p>
            <a:pPr marL="342900" indent="-342900">
              <a:buClr>
                <a:srgbClr val="E74610"/>
              </a:buClr>
              <a:buFont typeface="Wingdings" panose="05000000000000000000" pitchFamily="2" charset="2"/>
              <a:buChar char="§"/>
            </a:pP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66A1"/>
              </a:buClr>
            </a:pPr>
            <a:endParaRPr 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66A1"/>
              </a:buClr>
            </a:pPr>
            <a:endParaRPr 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E74610"/>
              </a:buClr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E7461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D5AC30-5E1D-4131-A2C5-85A869D97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5"/>
          <a:stretch/>
        </p:blipFill>
        <p:spPr>
          <a:xfrm>
            <a:off x="2025445" y="2865876"/>
            <a:ext cx="6613192" cy="38596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EA83BDE-5166-420A-BCF8-252B379A25D8}"/>
              </a:ext>
            </a:extLst>
          </p:cNvPr>
          <p:cNvSpPr txBox="1"/>
          <p:nvPr/>
        </p:nvSpPr>
        <p:spPr>
          <a:xfrm>
            <a:off x="8878529" y="4108726"/>
            <a:ext cx="3156857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300" dirty="0"/>
              <a:t>Un onglet spécifique pour l’accès aux bases de données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5382C0D-81E5-41BC-8974-3BE858F9D022}"/>
              </a:ext>
            </a:extLst>
          </p:cNvPr>
          <p:cNvCxnSpPr>
            <a:cxnSpLocks/>
          </p:cNvCxnSpPr>
          <p:nvPr/>
        </p:nvCxnSpPr>
        <p:spPr>
          <a:xfrm flipH="1" flipV="1">
            <a:off x="5987847" y="3254479"/>
            <a:ext cx="2890682" cy="10225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0B72E-4B9C-43C3-8153-E042C5CFCF15}"/>
              </a:ext>
            </a:extLst>
          </p:cNvPr>
          <p:cNvSpPr/>
          <p:nvPr/>
        </p:nvSpPr>
        <p:spPr>
          <a:xfrm rot="10800000">
            <a:off x="5487173" y="2912854"/>
            <a:ext cx="445596" cy="321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450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Personnalisé 2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FE401"/>
      </a:accent1>
      <a:accent2>
        <a:srgbClr val="F15A22"/>
      </a:accent2>
      <a:accent3>
        <a:srgbClr val="232D47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8758_TF55916208_Win32" id="{9B0B24B4-0351-44EC-960D-AC98969A71D2}" vid="{583C5D19-B2E3-4472-9E5B-1360B9A6A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11317</TotalTime>
  <Words>1781</Words>
  <Application>Microsoft Office PowerPoint</Application>
  <PresentationFormat>Grand écran</PresentationFormat>
  <Paragraphs>275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Gill Sans MT</vt:lpstr>
      <vt:lpstr>Montserrat</vt:lpstr>
      <vt:lpstr>Symbol</vt:lpstr>
      <vt:lpstr>Verdana</vt:lpstr>
      <vt:lpstr>Wingdings</vt:lpstr>
      <vt:lpstr>Badge</vt:lpstr>
      <vt:lpstr>Formation à la recherche documentaire</vt:lpstr>
      <vt:lpstr>Objectif : Recherche documentaire dans le cadre du projet médicaments et de la thèse d’exercice  </vt:lpstr>
      <vt:lpstr>  Trouver des documents</vt:lpstr>
      <vt:lpstr>  Trouver des documents</vt:lpstr>
      <vt:lpstr>  SUDOC</vt:lpstr>
      <vt:lpstr>Beluga</vt:lpstr>
      <vt:lpstr>Les documents imprimés à la BUMP</vt:lpstr>
      <vt:lpstr>Les documents imprimés à la BUMP</vt:lpstr>
      <vt:lpstr>Les bases de donnéEs</vt:lpstr>
      <vt:lpstr>Les bases professionnelles</vt:lpstr>
      <vt:lpstr>Techniques de l’ingénieur</vt:lpstr>
      <vt:lpstr>Pharmacopée européenne</vt:lpstr>
      <vt:lpstr>eVidal et Thériaque</vt:lpstr>
      <vt:lpstr>Repérer les ressources pour les brevets</vt:lpstr>
      <vt:lpstr>Introduction rapide à Pubmed</vt:lpstr>
      <vt:lpstr>Interroger PubMed </vt:lpstr>
      <vt:lpstr>Pharmacological Action TERM - MeSH</vt:lpstr>
      <vt:lpstr>Supplementary Concept</vt:lpstr>
      <vt:lpstr>Pharmacological Actions Category</vt:lpstr>
      <vt:lpstr>En résumé</vt:lpstr>
      <vt:lpstr>Interroger PubMed </vt:lpstr>
      <vt:lpstr>L’équation de recherche et de l’intérêt des ateliers à la BUMP</vt:lpstr>
      <vt:lpstr>Présentation PowerPoint</vt:lpstr>
      <vt:lpstr>Introduction à la séance 2</vt:lpstr>
      <vt:lpstr>Des questions ?</vt:lpstr>
      <vt:lpstr>DATES DE LA SÉANCE 2 :</vt:lpstr>
      <vt:lpstr>Merci !  A bientôt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LEO TOMASI</cp:lastModifiedBy>
  <cp:revision>1440</cp:revision>
  <cp:lastPrinted>2024-01-22T14:54:55Z</cp:lastPrinted>
  <dcterms:created xsi:type="dcterms:W3CDTF">2017-02-21T04:29:22Z</dcterms:created>
  <dcterms:modified xsi:type="dcterms:W3CDTF">2026-03-03T16:36:50Z</dcterms:modified>
</cp:coreProperties>
</file>