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47" r:id="rId2"/>
    <p:sldId id="446" r:id="rId3"/>
    <p:sldId id="470" r:id="rId4"/>
    <p:sldId id="448" r:id="rId5"/>
    <p:sldId id="488" r:id="rId6"/>
    <p:sldId id="489" r:id="rId7"/>
    <p:sldId id="492" r:id="rId8"/>
    <p:sldId id="487" r:id="rId9"/>
    <p:sldId id="481" r:id="rId10"/>
    <p:sldId id="458" r:id="rId11"/>
    <p:sldId id="456" r:id="rId12"/>
    <p:sldId id="457" r:id="rId13"/>
    <p:sldId id="491" r:id="rId14"/>
    <p:sldId id="490" r:id="rId15"/>
    <p:sldId id="469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ANDINE GINHOUX" initials="BG" lastIdx="1" clrIdx="0">
    <p:extLst>
      <p:ext uri="{19B8F6BF-5375-455C-9EA6-DF929625EA0E}">
        <p15:presenceInfo xmlns:p15="http://schemas.microsoft.com/office/powerpoint/2012/main" userId="S-1-5-21-2901163039-3281240111-3707936290-22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74610"/>
    <a:srgbClr val="202C41"/>
    <a:srgbClr val="0D1128"/>
    <a:srgbClr val="E4E4E4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83392" autoAdjust="0"/>
  </p:normalViewPr>
  <p:slideViewPr>
    <p:cSldViewPr snapToGrid="0">
      <p:cViewPr varScale="1">
        <p:scale>
          <a:sx n="92" d="100"/>
          <a:sy n="92" d="100"/>
        </p:scale>
        <p:origin x="135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r">
              <a:defRPr sz="1300"/>
            </a:lvl1pPr>
          </a:lstStyle>
          <a:p>
            <a:fld id="{61576BEB-EE60-4DBC-89D2-754B757CD6E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r">
              <a:defRPr sz="13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r">
              <a:defRPr sz="1300"/>
            </a:lvl1pPr>
          </a:lstStyle>
          <a:p>
            <a:fld id="{8396D8DA-7125-4CA3-828C-7DD38985E502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88" tIns="47794" rIns="95588" bIns="4779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88" tIns="47794" rIns="95588" bIns="4779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r">
              <a:defRPr sz="13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286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690435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5793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3229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838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hyperlink" Target="https://beluga.univ-grenoble-alpes.fr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se-former/les-ateliers-de-la-bu/zotero-459444.kjsp?RH=1549706967580" TargetMode="External"/><Relationship Id="rId2" Type="http://schemas.openxmlformats.org/officeDocument/2006/relationships/hyperlink" Target="https://bibliotheques.univ-grenoble-alpes.fr/se-former/les-ateliers-de-la-bu/inscription-aux-formations-pubmed-bu-medecine-pharmacie-247190.kjsp?RH=1549706967580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bapso-rensbump@univ-grenoble-alpes.fr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5f7d5bf964f2aa0d18cb645b" TargetMode="External"/><Relationship Id="rId2" Type="http://schemas.openxmlformats.org/officeDocument/2006/relationships/hyperlink" Target="mailto:Bump-public@univ-grenoble-alpes.fr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services/reserver-des-espaces-191434.kjsp?RH=2413488552338845" TargetMode="External"/><Relationship Id="rId2" Type="http://schemas.openxmlformats.org/officeDocument/2006/relationships/hyperlink" Target="https://bibliotheques.univ-grenoble-alpes.fr/bibliotheques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bibliotheques.univ-grenoble-alpes.fr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342078" y="2714775"/>
            <a:ext cx="556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Accès, services et ressources des BU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6476302" y="4444925"/>
            <a:ext cx="5022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Ecole de sages-femmes : 2</a:t>
            </a:r>
            <a:r>
              <a:rPr lang="fr-FR" sz="2000" baseline="30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ème</a:t>
            </a:r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année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93487" y="426799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6607906" y="6199251"/>
            <a:ext cx="54332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</a:rPr>
              <a:t>BU Médecine Pharmacie, 16/10/2025</a:t>
            </a:r>
          </a:p>
        </p:txBody>
      </p:sp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7" y="1064300"/>
            <a:ext cx="9298409" cy="178795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BELUGA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7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via le site des BU</a:t>
            </a:r>
            <a:br>
              <a:rPr lang="en-US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fr-FR" sz="27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https://bibliotheques.univ-grenoble-alpes.fr</a:t>
            </a:r>
            <a:b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71129" y="281489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850607" y="3205848"/>
            <a:ext cx="10898660" cy="101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5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400" dirty="0"/>
              <a:t> Onglet Nouvelle Recherche :  </a:t>
            </a:r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00"/>
              </a:buClr>
              <a:buSzPct val="100000"/>
              <a:defRPr/>
            </a:pPr>
            <a:r>
              <a:rPr lang="fr-FR" altLang="fr-FR" dirty="0"/>
              <a:t>Pour localiser un document papier ou numérique (ouvrage, thèse, revue, article) </a:t>
            </a:r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00"/>
              </a:buClr>
              <a:buSzPct val="100000"/>
              <a:defRPr/>
            </a:pPr>
            <a:r>
              <a:rPr lang="fr-FR" altLang="fr-FR" dirty="0"/>
              <a:t>Renvoi vers le texte intégral des e-books, thèses ou mémoires en ligne et articles des revues électroniques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50608" y="4569972"/>
            <a:ext cx="10566200" cy="1691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5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400" dirty="0"/>
              <a:t>Onglet Recherche de titres de revues : </a:t>
            </a:r>
            <a:r>
              <a:rPr lang="fr-FR" altLang="fr-FR" dirty="0"/>
              <a:t>pour connaître l’état de nos </a:t>
            </a:r>
            <a:br>
              <a:rPr lang="fr-FR" altLang="fr-FR" dirty="0"/>
            </a:br>
            <a:r>
              <a:rPr lang="fr-FR" altLang="fr-FR" dirty="0"/>
              <a:t> abonnements aux revues imprimées et @</a:t>
            </a:r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altLang="fr-FR" sz="2400" dirty="0"/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400" dirty="0"/>
              <a:t> Onglet Bases de données :</a:t>
            </a:r>
          </a:p>
          <a:p>
            <a:pPr>
              <a:lnSpc>
                <a:spcPct val="80000"/>
              </a:lnSpc>
              <a:spcBef>
                <a:spcPts val="650"/>
              </a:spcBef>
              <a:buClr>
                <a:srgbClr val="000000"/>
              </a:buClr>
              <a:buSzPct val="100000"/>
              <a:defRPr/>
            </a:pPr>
            <a:r>
              <a:rPr lang="fr-FR" altLang="fr-FR" dirty="0"/>
              <a:t>Pour accéder à des bases de données et contenus en ligne</a:t>
            </a:r>
          </a:p>
        </p:txBody>
      </p:sp>
      <p:pic>
        <p:nvPicPr>
          <p:cNvPr id="4" name="Image 3">
            <a:hlinkClick r:id="rId4"/>
            <a:extLst>
              <a:ext uri="{FF2B5EF4-FFF2-40B4-BE49-F238E27FC236}">
                <a16:creationId xmlns:a16="http://schemas.microsoft.com/office/drawing/2014/main" id="{D2256B82-9C8F-4740-81FB-BF72C96CF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481" y="1064300"/>
            <a:ext cx="2955326" cy="171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51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6257202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Outils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37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Clinical</a:t>
            </a:r>
            <a:r>
              <a:rPr lang="fr-FR" sz="37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Key </a:t>
            </a:r>
            <a:r>
              <a:rPr lang="fr-FR" sz="3700" b="1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2627" y="2920803"/>
            <a:ext cx="545034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0876" y="2744993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930876" y="3031524"/>
            <a:ext cx="11022227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800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44 Traités EMC (Encyclopédie Médico-Chirurgicale) qui couvrent l’ensemble des spécialités médicales  </a:t>
            </a:r>
          </a:p>
          <a:p>
            <a:pPr marL="914400" lvl="1" indent="-457200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800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145 Ebooks</a:t>
            </a:r>
          </a:p>
          <a:p>
            <a:pPr marL="914400" lvl="1" indent="-457200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800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+ de 100 000 images</a:t>
            </a:r>
          </a:p>
          <a:p>
            <a:pPr marL="914400" lvl="1" indent="-457200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800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Environ 4000 vidéos</a:t>
            </a:r>
          </a:p>
          <a:p>
            <a:pPr marL="914400" lvl="1" indent="-457200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1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fr-FR" altLang="fr-FR" sz="2800" i="1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Nécessité de se créer un compte personnel avant utilisation</a:t>
            </a:r>
          </a:p>
          <a:p>
            <a:pPr marL="914400" lvl="1" indent="-457200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marL="742950" lvl="1" indent="-285750" defTabSz="449263" fontAlgn="base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endParaRPr lang="fr-FR" altLang="fr-FR" sz="2800" dirty="0">
              <a:solidFill>
                <a:srgbClr val="00000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7819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6294910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Outils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37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Cairn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47275" y="2679005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642551" y="4011827"/>
            <a:ext cx="10017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50608" y="2777022"/>
            <a:ext cx="11038703" cy="2675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5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3200" dirty="0">
                <a:latin typeface="Calibri" panose="020F0502020204030204" pitchFamily="34" charset="0"/>
              </a:rPr>
              <a:t>Cairn</a:t>
            </a:r>
            <a:r>
              <a:rPr lang="fr-FR" altLang="fr-FR" sz="3200" b="1" dirty="0">
                <a:latin typeface="Calibri" panose="020F0502020204030204" pitchFamily="34" charset="0"/>
              </a:rPr>
              <a:t> </a:t>
            </a:r>
            <a:r>
              <a:rPr lang="fr-FR" altLang="fr-FR" sz="3200" dirty="0">
                <a:latin typeface="Calibri" panose="020F0502020204030204" pitchFamily="34" charset="0"/>
              </a:rPr>
              <a:t>est une bibliothèque numérique en sciences humaines et sociales. Donne accès :</a:t>
            </a:r>
          </a:p>
          <a:p>
            <a:pPr marL="914400" lvl="1" indent="-457200">
              <a:spcBef>
                <a:spcPts val="563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800" dirty="0">
                <a:latin typeface="Calibri" panose="020F0502020204030204" pitchFamily="34" charset="0"/>
              </a:rPr>
              <a:t>aux encyclopédies de poche Que sais-je et repères (1743)  </a:t>
            </a:r>
          </a:p>
          <a:p>
            <a:pPr marL="914400" lvl="1" indent="-457200">
              <a:spcBef>
                <a:spcPts val="563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2800" dirty="0">
                <a:latin typeface="Calibri" panose="020F0502020204030204" pitchFamily="34" charset="0"/>
              </a:rPr>
              <a:t>à des revues en sciences humaines et sociales (647)</a:t>
            </a:r>
          </a:p>
          <a:p>
            <a:pPr marL="457200" indent="-457200">
              <a:spcBef>
                <a:spcPts val="65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3200" dirty="0">
                <a:latin typeface="Calibri" panose="020F0502020204030204" pitchFamily="34" charset="0"/>
              </a:rPr>
              <a:t>Documentation en français</a:t>
            </a:r>
          </a:p>
        </p:txBody>
      </p:sp>
    </p:spTree>
    <p:extLst>
      <p:ext uri="{BB962C8B-B14F-4D97-AF65-F5344CB8AC3E}">
        <p14:creationId xmlns:p14="http://schemas.microsoft.com/office/powerpoint/2010/main" val="3508277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54145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Formations sur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mesure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la BUMP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17281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939802" y="2007911"/>
            <a:ext cx="107494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Des ateliers pour se former à </a:t>
            </a:r>
            <a:r>
              <a:rPr lang="fr-FR" sz="2400" b="1" dirty="0" err="1">
                <a:solidFill>
                  <a:srgbClr val="000000"/>
                </a:solidFill>
                <a:latin typeface="arial" panose="020B0604020202020204" pitchFamily="34" charset="0"/>
                <a:hlinkClick r:id="rId2"/>
              </a:rPr>
              <a:t>Pubmed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et 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Zotero</a:t>
            </a: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Un service de rendez-vous bibliographiques :</a:t>
            </a:r>
          </a:p>
          <a:p>
            <a:b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	- du lundi au vendredi de 14h à 19h à la BUMP</a:t>
            </a:r>
          </a:p>
          <a:p>
            <a:pPr lvl="2"/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	A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dresse générique :</a:t>
            </a:r>
          </a:p>
          <a:p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  	 </a:t>
            </a:r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  <a:hlinkClick r:id="rId4"/>
              </a:rPr>
              <a:t>bapso-rensbump@univ-grenoble-alpes.fr</a:t>
            </a: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Un service de Tchat accessible depuis Beluga</a:t>
            </a: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988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699" y="631597"/>
            <a:ext cx="7239656" cy="1216058"/>
          </a:xfrm>
        </p:spPr>
        <p:txBody>
          <a:bodyPr/>
          <a:lstStyle/>
          <a:p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Visite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virtuelle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la BUMP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EA7228-CE7C-40B0-A137-4BC6A122A021}"/>
              </a:ext>
            </a:extLst>
          </p:cNvPr>
          <p:cNvSpPr txBox="1"/>
          <p:nvPr/>
        </p:nvSpPr>
        <p:spPr>
          <a:xfrm>
            <a:off x="1677971" y="4958498"/>
            <a:ext cx="82767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bg1"/>
              </a:solidFill>
            </a:endParaRPr>
          </a:p>
          <a:p>
            <a:r>
              <a:rPr lang="fr-FR" sz="2400" dirty="0">
                <a:solidFill>
                  <a:schemeClr val="bg1"/>
                </a:solidFill>
              </a:rPr>
              <a:t>Nous contacter : 04 76 74 85 00</a:t>
            </a:r>
          </a:p>
          <a:p>
            <a:r>
              <a:rPr lang="fr-FR" sz="2400" dirty="0">
                <a:solidFill>
                  <a:schemeClr val="bg1"/>
                </a:solidFill>
                <a:hlinkClick r:id="rId2"/>
              </a:rPr>
              <a:t>bump-public@univ-grenoble-alpes.fr</a:t>
            </a:r>
            <a:endParaRPr lang="fr-FR" sz="2400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Image 1">
            <a:hlinkClick r:id="rId3"/>
            <a:extLst>
              <a:ext uri="{FF2B5EF4-FFF2-40B4-BE49-F238E27FC236}">
                <a16:creationId xmlns:a16="http://schemas.microsoft.com/office/drawing/2014/main" id="{ADEA96BD-9AE8-4218-856E-8A2A7D2F5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722" y="1616586"/>
            <a:ext cx="4241996" cy="3133040"/>
          </a:xfrm>
          <a:prstGeom prst="rect">
            <a:avLst/>
          </a:prstGeom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639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5291276" y="4516319"/>
            <a:ext cx="6578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63380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0" y="944766"/>
            <a:ext cx="4452257" cy="1248228"/>
          </a:xfrm>
          <a:noFill/>
        </p:spPr>
        <p:txBody>
          <a:bodyPr/>
          <a:lstStyle/>
          <a:p>
            <a:r>
              <a:rPr lang="en-US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Sommaire</a:t>
            </a:r>
            <a:endParaRPr lang="en-US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2242459"/>
            <a:ext cx="5753493" cy="4862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Présentation</a:t>
            </a:r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BU et de la BUMP</a:t>
            </a:r>
          </a:p>
          <a:p>
            <a:pPr>
              <a:spcAft>
                <a:spcPts val="400"/>
              </a:spcAft>
            </a:pP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bâtiment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services</a:t>
            </a:r>
          </a:p>
          <a:p>
            <a:pPr>
              <a:spcAft>
                <a:spcPts val="400"/>
              </a:spcAft>
            </a:pP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collections</a:t>
            </a:r>
          </a:p>
          <a:p>
            <a:pPr>
              <a:spcAft>
                <a:spcPts val="600"/>
              </a:spcAft>
            </a:pP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L’équipe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outils</a:t>
            </a:r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recherche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bibliographique</a:t>
            </a: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Catalogue : Beluga </a:t>
            </a:r>
          </a:p>
          <a:p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Bases de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ClinicalKey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Student et Cairn</a:t>
            </a:r>
          </a:p>
          <a:p>
            <a:pPr>
              <a:spcAft>
                <a:spcPts val="10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Point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recherches</a:t>
            </a:r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documentaires</a:t>
            </a: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Etapes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Fiabilité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sur Internet</a:t>
            </a:r>
          </a:p>
          <a:p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Bibliographie</a:t>
            </a: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10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8435" y="2188030"/>
            <a:ext cx="1069311" cy="38882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05.</a:t>
            </a:r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4071257" y="141514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pour une image  20">
            <a:extLst>
              <a:ext uri="{FF2B5EF4-FFF2-40B4-BE49-F238E27FC236}">
                <a16:creationId xmlns:a16="http://schemas.microsoft.com/office/drawing/2014/main" id="{F01FB2DB-84E2-49CB-A3F9-27A41A431C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6" r="24916"/>
          <a:stretch>
            <a:fillRect/>
          </a:stretch>
        </p:blipFill>
        <p:spPr>
          <a:xfrm>
            <a:off x="0" y="0"/>
            <a:ext cx="5856288" cy="6858000"/>
          </a:xfrm>
        </p:spPr>
      </p:pic>
    </p:spTree>
    <p:extLst>
      <p:ext uri="{BB962C8B-B14F-4D97-AF65-F5344CB8AC3E}">
        <p14:creationId xmlns:p14="http://schemas.microsoft.com/office/powerpoint/2010/main" val="380712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54145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réseau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bibliothèques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votre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disposition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17281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939802" y="2007911"/>
            <a:ext cx="1074943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Des horaires d’ouverture adaptés :</a:t>
            </a:r>
            <a:b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fr-FR" sz="1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</a:rPr>
              <a:t>BUMP et BUJF ouvertes de 8h à 22h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</a:rPr>
              <a:t>BUDL et BUJF ouvertes le samedi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</a:rPr>
              <a:t>BUDL ouverte le dimanche avant les périodes d’examen</a:t>
            </a:r>
          </a:p>
          <a:p>
            <a:pPr lvl="1"/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hlinkClick r:id="rId2"/>
              </a:rPr>
              <a:t>Calendriers en ligne sur le site des BU de l’UGA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fr-FR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Complémentarité des ressources documentaires</a:t>
            </a:r>
          </a:p>
          <a:p>
            <a:endParaRPr lang="fr-F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Salles de travail en groupe </a:t>
            </a: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</a:rPr>
              <a:t>réservables sur l’application Affluences</a:t>
            </a:r>
          </a:p>
          <a:p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Postes informatiques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400" dirty="0">
                <a:solidFill>
                  <a:srgbClr val="0D0D0D"/>
                </a:solidFill>
                <a:latin typeface="Arial" panose="020B0604020202020204" pitchFamily="34" charset="0"/>
              </a:rPr>
              <a:t>M</a:t>
            </a:r>
            <a:r>
              <a:rPr lang="fr-FR" altLang="fr-FR" sz="2400" dirty="0">
                <a:solidFill>
                  <a:srgbClr val="0D0D0D"/>
                </a:solidFill>
                <a:latin typeface="Arial" panose="020B0604020202020204" pitchFamily="34" charset="0"/>
              </a:rPr>
              <a:t>achines multifonctions pour </a:t>
            </a:r>
            <a:r>
              <a:rPr lang="fr-FR" altLang="fr-FR" sz="2400" b="1" dirty="0">
                <a:solidFill>
                  <a:srgbClr val="0D0D0D"/>
                </a:solidFill>
                <a:latin typeface="Arial" panose="020B0604020202020204" pitchFamily="34" charset="0"/>
              </a:rPr>
              <a:t>imprimer / photocopier / scanner</a:t>
            </a:r>
          </a:p>
          <a:p>
            <a:r>
              <a:rPr lang="fr-FR" altLang="fr-FR" sz="2400" dirty="0">
                <a:solidFill>
                  <a:srgbClr val="0D0D0D"/>
                </a:solidFill>
                <a:latin typeface="Arial" panose="020B0604020202020204" pitchFamily="34" charset="0"/>
              </a:rPr>
              <a:t>    (N&amp;B et couleur, A4 et A3)</a:t>
            </a:r>
          </a:p>
          <a:p>
            <a:endParaRPr lang="fr-FR" altLang="fr-FR" sz="2400" dirty="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Image 4">
            <a:hlinkClick r:id="rId3"/>
            <a:extLst>
              <a:ext uri="{FF2B5EF4-FFF2-40B4-BE49-F238E27FC236}">
                <a16:creationId xmlns:a16="http://schemas.microsoft.com/office/drawing/2014/main" id="{9FB45C9B-FD8A-40AB-8631-DD75B74F0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409" y="4320904"/>
            <a:ext cx="1227578" cy="125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96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631597"/>
            <a:ext cx="4468174" cy="1216058"/>
          </a:xfrm>
        </p:spPr>
        <p:txBody>
          <a:bodyPr>
            <a:normAutofit/>
          </a:bodyPr>
          <a:lstStyle/>
          <a:p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Toutes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sur un site web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FB4C53-FC55-4116-8F94-1D18B450194F}"/>
              </a:ext>
            </a:extLst>
          </p:cNvPr>
          <p:cNvSpPr txBox="1"/>
          <p:nvPr/>
        </p:nvSpPr>
        <p:spPr>
          <a:xfrm>
            <a:off x="1611984" y="1994019"/>
            <a:ext cx="912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https://bibliotheques.univ-grenoble-alpes.fr/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4C5F8B-B0DB-4699-8FA7-4B58F39A4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966" y="2628566"/>
            <a:ext cx="7705534" cy="36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54145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Médecine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Pharmacie</a:t>
            </a:r>
            <a:endParaRPr lang="en-US" sz="3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17281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939802" y="2007911"/>
            <a:ext cx="107494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Des espaces de travail avec tables électrifiées : 476 places assises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Notre espace repos : La Bulle</a:t>
            </a:r>
          </a:p>
          <a:p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F3FA5F-8057-4C6E-A1DD-C55283E62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682" y="2688077"/>
            <a:ext cx="2652454" cy="1787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40D954-5E0E-4081-BC38-EBF8802D3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348" y="2688077"/>
            <a:ext cx="3117850" cy="17537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8AA259-A6A5-4A8F-9027-0934FEB1F1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075" y="2688077"/>
            <a:ext cx="3117850" cy="1752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Espace réservé pour une image  4">
            <a:extLst>
              <a:ext uri="{FF2B5EF4-FFF2-40B4-BE49-F238E27FC236}">
                <a16:creationId xmlns:a16="http://schemas.microsoft.com/office/drawing/2014/main" id="{4527D2B4-1A3F-451B-94CD-E2EE61DFBB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7" b="5837"/>
          <a:stretch>
            <a:fillRect/>
          </a:stretch>
        </p:blipFill>
        <p:spPr>
          <a:xfrm>
            <a:off x="6389200" y="4750492"/>
            <a:ext cx="2745374" cy="181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11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54145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Médecine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Pharmacie</a:t>
            </a:r>
            <a:endParaRPr lang="en-US" sz="3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17281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939802" y="2007911"/>
            <a:ext cx="107494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400" b="1" dirty="0">
                <a:solidFill>
                  <a:srgbClr val="0D0D0D"/>
                </a:solidFill>
                <a:latin typeface="Arial" panose="020B0604020202020204" pitchFamily="34" charset="0"/>
              </a:rPr>
              <a:t>Prêt d’ouvrages et de revues imprimées</a:t>
            </a:r>
          </a:p>
          <a:p>
            <a:pPr marL="800100" lvl="1" indent="-342900">
              <a:buFontTx/>
              <a:buChar char="-"/>
            </a:pPr>
            <a:endParaRPr lang="fr-FR" altLang="fr-FR" dirty="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fr-FR" altLang="fr-FR" dirty="0">
                <a:solidFill>
                  <a:srgbClr val="0D0D0D"/>
                </a:solidFill>
                <a:latin typeface="Arial" panose="020B0604020202020204" pitchFamily="34" charset="0"/>
              </a:rPr>
              <a:t>Nombre illimité</a:t>
            </a:r>
          </a:p>
          <a:p>
            <a:pPr marL="800100" lvl="1" indent="-342900">
              <a:buFontTx/>
              <a:buChar char="-"/>
            </a:pPr>
            <a:r>
              <a:rPr lang="fr-FR" altLang="fr-FR" dirty="0">
                <a:solidFill>
                  <a:srgbClr val="0D0D0D"/>
                </a:solidFill>
                <a:latin typeface="Arial" panose="020B0604020202020204" pitchFamily="34" charset="0"/>
              </a:rPr>
              <a:t>Revues situées en rez-de-jardin (revue Sages-femmes,</a:t>
            </a:r>
            <a:br>
              <a:rPr lang="fr-FR" altLang="fr-FR" dirty="0">
                <a:solidFill>
                  <a:srgbClr val="0D0D0D"/>
                </a:solidFill>
                <a:latin typeface="Arial" panose="020B0604020202020204" pitchFamily="34" charset="0"/>
              </a:rPr>
            </a:br>
            <a:r>
              <a:rPr lang="fr-FR" altLang="fr-FR" dirty="0">
                <a:solidFill>
                  <a:srgbClr val="0D0D0D"/>
                </a:solidFill>
                <a:latin typeface="Arial" panose="020B0604020202020204" pitchFamily="34" charset="0"/>
              </a:rPr>
              <a:t>Les Dossiers de l’obstétrique)</a:t>
            </a:r>
            <a:endParaRPr lang="fr-FR" altLang="fr-FR" i="1" dirty="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pPr lvl="1"/>
            <a:r>
              <a:rPr lang="fr-FR" altLang="fr-FR" dirty="0">
                <a:solidFill>
                  <a:srgbClr val="0D0D0D"/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400" b="1" dirty="0">
                <a:solidFill>
                  <a:srgbClr val="0D0D0D"/>
                </a:solidFill>
                <a:latin typeface="Arial" panose="020B0604020202020204" pitchFamily="34" charset="0"/>
              </a:rPr>
              <a:t>Prêt sur place d’ordinateurs et de tablettes</a:t>
            </a:r>
          </a:p>
          <a:p>
            <a:endParaRPr lang="fr-FR" sz="2400" dirty="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D0D0D"/>
                </a:solidFill>
                <a:latin typeface="Arial" panose="020B0604020202020204" pitchFamily="34" charset="0"/>
              </a:rPr>
              <a:t>Prêt de modèles anatomiques</a:t>
            </a:r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E9CD93C-2B11-437F-8B6B-5911A907A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846" y="3429000"/>
            <a:ext cx="4006392" cy="300479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AF5DB4-E05A-4FCF-B006-DE2B1A03AF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1875935"/>
            <a:ext cx="1630838" cy="217445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8652AEF-324B-4D60-8877-163B27356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29" y="1562490"/>
            <a:ext cx="2157988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712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54145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Collections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imprimées</a:t>
            </a:r>
            <a:endParaRPr lang="en-US" sz="3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17281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939802" y="2007911"/>
            <a:ext cx="107494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400" b="1" dirty="0">
                <a:solidFill>
                  <a:srgbClr val="0D0D0D"/>
                </a:solidFill>
                <a:latin typeface="Arial" panose="020B0604020202020204" pitchFamily="34" charset="0"/>
              </a:rPr>
              <a:t>20 000 ouvrages en accès libre</a:t>
            </a:r>
          </a:p>
          <a:p>
            <a:pPr marL="800100" lvl="1" indent="-342900">
              <a:buFontTx/>
              <a:buChar char="-"/>
            </a:pPr>
            <a:endParaRPr lang="fr-FR" altLang="fr-FR" dirty="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pPr lvl="1"/>
            <a:r>
              <a:rPr lang="fr-FR" altLang="fr-FR" dirty="0">
                <a:solidFill>
                  <a:srgbClr val="0D0D0D"/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altLang="fr-FR" sz="2400" b="1" dirty="0">
                <a:solidFill>
                  <a:srgbClr val="0D0D0D"/>
                </a:solidFill>
                <a:latin typeface="Arial" panose="020B0604020202020204" pitchFamily="34" charset="0"/>
              </a:rPr>
              <a:t>Plan de classement de la NLM </a:t>
            </a:r>
            <a:r>
              <a:rPr lang="fr-FR" altLang="fr-FR" sz="2400" dirty="0">
                <a:solidFill>
                  <a:srgbClr val="0D0D0D"/>
                </a:solidFill>
                <a:latin typeface="Arial" panose="020B0604020202020204" pitchFamily="34" charset="0"/>
              </a:rPr>
              <a:t>(</a:t>
            </a:r>
            <a:r>
              <a:rPr lang="fr-FR" altLang="fr-FR" sz="2400" dirty="0">
                <a:solidFill>
                  <a:srgbClr val="0D0D0D"/>
                </a:solidFill>
              </a:rPr>
              <a:t>National Library of </a:t>
            </a:r>
            <a:r>
              <a:rPr lang="fr-FR" altLang="fr-FR" sz="2400" dirty="0" err="1">
                <a:solidFill>
                  <a:srgbClr val="0D0D0D"/>
                </a:solidFill>
              </a:rPr>
              <a:t>Medicine</a:t>
            </a:r>
            <a:r>
              <a:rPr lang="fr-FR" altLang="fr-FR" sz="2400" dirty="0">
                <a:solidFill>
                  <a:srgbClr val="0D0D0D"/>
                </a:solidFill>
              </a:rPr>
              <a:t>) pour les sciences fondamentales et pré-cliniques (Cotes Q) et les spécialités médicales (cotes W) </a:t>
            </a:r>
            <a:br>
              <a:rPr lang="fr-FR" altLang="fr-FR" sz="2400" dirty="0">
                <a:solidFill>
                  <a:srgbClr val="0D0D0D"/>
                </a:solidFill>
              </a:rPr>
            </a:br>
            <a:r>
              <a:rPr lang="fr-FR" altLang="fr-FR" sz="2400" b="1" dirty="0">
                <a:solidFill>
                  <a:srgbClr val="0D0D0D"/>
                </a:solidFill>
              </a:rPr>
              <a:t>WQ = Obstétrique ; WQ 160 = métier de sage-femme</a:t>
            </a:r>
            <a:br>
              <a:rPr lang="fr-FR" altLang="fr-FR" sz="2400" b="1" dirty="0">
                <a:solidFill>
                  <a:srgbClr val="0D0D0D"/>
                </a:solidFill>
              </a:rPr>
            </a:br>
            <a:r>
              <a:rPr lang="fr-FR" altLang="fr-FR" sz="2400" b="1" dirty="0">
                <a:solidFill>
                  <a:srgbClr val="0D0D0D"/>
                </a:solidFill>
              </a:rPr>
              <a:t>WS = Pédiatrie ; WS 420 = nouveau né - néonatologie</a:t>
            </a:r>
          </a:p>
          <a:p>
            <a:pPr marL="1587">
              <a:spcBef>
                <a:spcPct val="0"/>
              </a:spcBef>
              <a:buClr>
                <a:srgbClr val="595959"/>
              </a:buClr>
              <a:defRPr/>
            </a:pPr>
            <a:endParaRPr lang="fr-FR" altLang="fr-FR" sz="2400" b="1" dirty="0">
              <a:solidFill>
                <a:srgbClr val="0D0D0D"/>
              </a:solidFill>
            </a:endParaRPr>
          </a:p>
          <a:p>
            <a:pPr>
              <a:spcBef>
                <a:spcPct val="0"/>
              </a:spcBef>
              <a:buClr>
                <a:srgbClr val="595959"/>
              </a:buClr>
              <a:buFont typeface="Wingdings" panose="05000000000000000000" pitchFamily="2" charset="2"/>
              <a:buChar char=""/>
              <a:defRPr/>
            </a:pPr>
            <a:r>
              <a:rPr lang="fr-FR" altLang="fr-FR" sz="2400" dirty="0">
                <a:solidFill>
                  <a:srgbClr val="0D0D0D"/>
                </a:solidFill>
              </a:rPr>
              <a:t> Classification Dewey pour les collections paramédicales</a:t>
            </a:r>
          </a:p>
          <a:p>
            <a:endParaRPr lang="fr-FR" sz="2400" dirty="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81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754145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numériques</a:t>
            </a:r>
            <a:endParaRPr lang="en-US" sz="3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17281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1036948" y="2007911"/>
            <a:ext cx="106522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Accès distant avec identifiants UGA</a:t>
            </a:r>
          </a:p>
          <a:p>
            <a:endParaRPr lang="fr-FR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Accès aux principales bases de données en santé : </a:t>
            </a:r>
            <a:r>
              <a:rPr lang="fr-FR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Pubmed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, Cochrane Library, </a:t>
            </a:r>
            <a:r>
              <a:rPr lang="fr-FR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Clinical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Key </a:t>
            </a:r>
            <a:r>
              <a:rPr lang="fr-FR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Student</a:t>
            </a: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,…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Accès à de nombreuses revues scientifiques en ligne</a:t>
            </a: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E-books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Visible body : atlas d’anatomie humaine</a:t>
            </a: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CF42D9-CE9B-4A07-A650-BD74A0CF1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567" y="4408185"/>
            <a:ext cx="3556326" cy="182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59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699" y="631597"/>
            <a:ext cx="7239656" cy="1216058"/>
          </a:xfrm>
        </p:spPr>
        <p:txBody>
          <a:bodyPr>
            <a:norm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Beluga : point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d’entrée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toutes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EA7228-CE7C-40B0-A137-4BC6A122A021}"/>
              </a:ext>
            </a:extLst>
          </p:cNvPr>
          <p:cNvSpPr txBox="1"/>
          <p:nvPr/>
        </p:nvSpPr>
        <p:spPr>
          <a:xfrm>
            <a:off x="1677971" y="4958498"/>
            <a:ext cx="8276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 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8D25EC-59CF-46AD-B91A-B60600A6C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69" y="2377440"/>
            <a:ext cx="9619205" cy="3673584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CBFDF94-AD21-4FB6-8B82-3646B7E20F91}"/>
              </a:ext>
            </a:extLst>
          </p:cNvPr>
          <p:cNvSpPr/>
          <p:nvPr/>
        </p:nvSpPr>
        <p:spPr>
          <a:xfrm>
            <a:off x="9852660" y="2480310"/>
            <a:ext cx="793514" cy="377190"/>
          </a:xfrm>
          <a:prstGeom prst="flowChartAlternate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980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9792</TotalTime>
  <Words>612</Words>
  <Application>Microsoft Office PowerPoint</Application>
  <PresentationFormat>Grand écran</PresentationFormat>
  <Paragraphs>133</Paragraphs>
  <Slides>15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arial</vt:lpstr>
      <vt:lpstr>Calibri</vt:lpstr>
      <vt:lpstr>Montserrat</vt:lpstr>
      <vt:lpstr>Verdana</vt:lpstr>
      <vt:lpstr>Wingdings</vt:lpstr>
      <vt:lpstr>Office Theme</vt:lpstr>
      <vt:lpstr>Présentation PowerPoint</vt:lpstr>
      <vt:lpstr>Sommaire</vt:lpstr>
      <vt:lpstr>Un réseau de bibliothèques à votre disposition</vt:lpstr>
      <vt:lpstr>Toutes les infos sur un site web</vt:lpstr>
      <vt:lpstr>BU Médecine Pharmacie</vt:lpstr>
      <vt:lpstr>BU Médecine Pharmacie</vt:lpstr>
      <vt:lpstr>Collections imprimées</vt:lpstr>
      <vt:lpstr>Des ressources numériques</vt:lpstr>
      <vt:lpstr>Beluga : point d’entrée pour toutes les ressources</vt:lpstr>
      <vt:lpstr>BELUGA  Accès via le site des BU https://bibliotheques.univ-grenoble-alpes.fr  </vt:lpstr>
      <vt:lpstr>Ressources et Outils  Clinical Key Student  </vt:lpstr>
      <vt:lpstr>Ressources et Outils  Cairn  </vt:lpstr>
      <vt:lpstr>Formations sur mesure à la BUMP</vt:lpstr>
      <vt:lpstr>Visite virtuelle de la BUMP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SABINE HUMBERT-KOCH</cp:lastModifiedBy>
  <cp:revision>1207</cp:revision>
  <cp:lastPrinted>2020-10-09T13:56:52Z</cp:lastPrinted>
  <dcterms:created xsi:type="dcterms:W3CDTF">2017-02-21T04:29:22Z</dcterms:created>
  <dcterms:modified xsi:type="dcterms:W3CDTF">2025-10-17T07:31:27Z</dcterms:modified>
</cp:coreProperties>
</file>