
<file path=[Content_Types].xml><?xml version="1.0" encoding="utf-8"?>
<Types xmlns="http://schemas.openxmlformats.org/package/2006/content-types">
  <Default Extension="jpeg" ContentType="image/jpeg"/>
  <Default Extension="jpg" ContentType="image/jpeg"/>
  <Default Extension="mkv" ContentType="video/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0"/>
  </p:notesMasterIdLst>
  <p:sldIdLst>
    <p:sldId id="257" r:id="rId3"/>
    <p:sldId id="496" r:id="rId4"/>
    <p:sldId id="446" r:id="rId5"/>
    <p:sldId id="454" r:id="rId6"/>
    <p:sldId id="455" r:id="rId7"/>
    <p:sldId id="491" r:id="rId8"/>
    <p:sldId id="497" r:id="rId9"/>
    <p:sldId id="481" r:id="rId10"/>
    <p:sldId id="480" r:id="rId11"/>
    <p:sldId id="489" r:id="rId12"/>
    <p:sldId id="460" r:id="rId13"/>
    <p:sldId id="457" r:id="rId14"/>
    <p:sldId id="495" r:id="rId15"/>
    <p:sldId id="456" r:id="rId16"/>
    <p:sldId id="468" r:id="rId17"/>
    <p:sldId id="482" r:id="rId18"/>
    <p:sldId id="487" r:id="rId19"/>
    <p:sldId id="470" r:id="rId20"/>
    <p:sldId id="472" r:id="rId21"/>
    <p:sldId id="488" r:id="rId22"/>
    <p:sldId id="467" r:id="rId23"/>
    <p:sldId id="475" r:id="rId24"/>
    <p:sldId id="492" r:id="rId25"/>
    <p:sldId id="493" r:id="rId26"/>
    <p:sldId id="398" r:id="rId27"/>
    <p:sldId id="485" r:id="rId28"/>
    <p:sldId id="477" r:id="rId29"/>
    <p:sldId id="478" r:id="rId30"/>
    <p:sldId id="498" r:id="rId31"/>
    <p:sldId id="499" r:id="rId32"/>
    <p:sldId id="494" r:id="rId33"/>
    <p:sldId id="469" r:id="rId34"/>
    <p:sldId id="486" r:id="rId35"/>
    <p:sldId id="465" r:id="rId36"/>
    <p:sldId id="466" r:id="rId37"/>
    <p:sldId id="448" r:id="rId38"/>
    <p:sldId id="452" r:id="rId3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35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60"/>
  </p:normalViewPr>
  <p:slideViewPr>
    <p:cSldViewPr snapToGrid="0">
      <p:cViewPr varScale="1">
        <p:scale>
          <a:sx n="105" d="100"/>
          <a:sy n="105" d="100"/>
        </p:scale>
        <p:origin x="11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1158FB-B6C4-4E40-9EF4-AC694C413F38}" type="datetimeFigureOut">
              <a:rPr lang="fr-FR" smtClean="0"/>
              <a:t>20/04/2026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7334EA-B2E1-4A2D-801E-6AD13D74845C}" type="slidenum">
              <a:rPr lang="fr-FR" smtClean="0"/>
              <a:t>‹N°›</a:t>
            </a:fld>
            <a:endParaRPr lang="fr-FR"/>
          </a:p>
        </p:txBody>
      </p:sp>
    </p:spTree>
    <p:extLst>
      <p:ext uri="{BB962C8B-B14F-4D97-AF65-F5344CB8AC3E}">
        <p14:creationId xmlns:p14="http://schemas.microsoft.com/office/powerpoint/2010/main" val="215017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LT</a:t>
            </a:r>
          </a:p>
          <a:p>
            <a:endParaRPr lang="fr-FR" dirty="0"/>
          </a:p>
          <a:p>
            <a:r>
              <a:rPr lang="fr-FR" dirty="0"/>
              <a:t>Exercices de classement des revues apportées dans la Capsule ?</a:t>
            </a:r>
          </a:p>
          <a:p>
            <a:r>
              <a:rPr lang="fr-FR" b="1" dirty="0"/>
              <a:t>IMRAD</a:t>
            </a:r>
            <a:r>
              <a:rPr lang="fr-FR" dirty="0"/>
              <a:t> (Introduction, Methods, </a:t>
            </a:r>
            <a:r>
              <a:rPr lang="fr-FR" dirty="0" err="1"/>
              <a:t>Results</a:t>
            </a:r>
            <a:r>
              <a:rPr lang="fr-FR" dirty="0"/>
              <a:t>, and Discussion). En matière de publication scientifique, le modèle IMRAD constitue un structure standard communément employée dans les revues scientifiques.</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6</a:t>
            </a:fld>
            <a:endParaRPr lang="en-US"/>
          </a:p>
        </p:txBody>
      </p:sp>
      <p:sp>
        <p:nvSpPr>
          <p:cNvPr id="5" name="Espace réservé de la date 4">
            <a:extLst>
              <a:ext uri="{FF2B5EF4-FFF2-40B4-BE49-F238E27FC236}">
                <a16:creationId xmlns:a16="http://schemas.microsoft.com/office/drawing/2014/main" id="{1BC1E74C-5063-4B3B-AACF-D2211795A63B}"/>
              </a:ext>
            </a:extLst>
          </p:cNvPr>
          <p:cNvSpPr>
            <a:spLocks noGrp="1"/>
          </p:cNvSpPr>
          <p:nvPr>
            <p:ph type="dt" idx="1"/>
          </p:nvPr>
        </p:nvSpPr>
        <p:spPr/>
        <p:txBody>
          <a:bodyPr/>
          <a:lstStyle/>
          <a:p>
            <a:fld id="{4CCF3CFB-95D5-4FFA-B674-2E943C93D27B}" type="datetime1">
              <a:rPr lang="fr-FR" smtClean="0"/>
              <a:t>20/04/2026</a:t>
            </a:fld>
            <a:endParaRPr lang="en-US"/>
          </a:p>
        </p:txBody>
      </p:sp>
      <p:sp>
        <p:nvSpPr>
          <p:cNvPr id="6" name="Espace réservé du pied de page 5">
            <a:extLst>
              <a:ext uri="{FF2B5EF4-FFF2-40B4-BE49-F238E27FC236}">
                <a16:creationId xmlns:a16="http://schemas.microsoft.com/office/drawing/2014/main" id="{46F78EC3-C40C-4976-9F7B-22FFAF9C00B3}"/>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8F4204E8-ADBD-42D8-AA35-3D543C327979}"/>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360913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31</a:t>
            </a:fld>
            <a:endParaRPr lang="en-US"/>
          </a:p>
        </p:txBody>
      </p:sp>
      <p:sp>
        <p:nvSpPr>
          <p:cNvPr id="5" name="Espace réservé de la date 4">
            <a:extLst>
              <a:ext uri="{FF2B5EF4-FFF2-40B4-BE49-F238E27FC236}">
                <a16:creationId xmlns:a16="http://schemas.microsoft.com/office/drawing/2014/main" id="{DCA69388-F938-4CCE-B893-2A892817DD08}"/>
              </a:ext>
            </a:extLst>
          </p:cNvPr>
          <p:cNvSpPr>
            <a:spLocks noGrp="1"/>
          </p:cNvSpPr>
          <p:nvPr>
            <p:ph type="dt" idx="1"/>
          </p:nvPr>
        </p:nvSpPr>
        <p:spPr/>
        <p:txBody>
          <a:bodyPr/>
          <a:lstStyle/>
          <a:p>
            <a:fld id="{75C00F74-4409-4AAF-9C53-1C92ECD8EB2A}" type="datetime1">
              <a:rPr lang="fr-FR" smtClean="0"/>
              <a:t>20/04/2026</a:t>
            </a:fld>
            <a:endParaRPr lang="en-US"/>
          </a:p>
        </p:txBody>
      </p:sp>
      <p:sp>
        <p:nvSpPr>
          <p:cNvPr id="6" name="Espace réservé du pied de page 5">
            <a:extLst>
              <a:ext uri="{FF2B5EF4-FFF2-40B4-BE49-F238E27FC236}">
                <a16:creationId xmlns:a16="http://schemas.microsoft.com/office/drawing/2014/main" id="{A3A75BAA-C4B7-4D57-8D6C-12A32CAD64E7}"/>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BA57F66C-AAAD-4984-9372-82FEB85C15E1}"/>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12692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37</a:t>
            </a:fld>
            <a:endParaRPr lang="en-US"/>
          </a:p>
        </p:txBody>
      </p:sp>
      <p:sp>
        <p:nvSpPr>
          <p:cNvPr id="5" name="Espace réservé de la date 4">
            <a:extLst>
              <a:ext uri="{FF2B5EF4-FFF2-40B4-BE49-F238E27FC236}">
                <a16:creationId xmlns:a16="http://schemas.microsoft.com/office/drawing/2014/main" id="{2F0A3FE8-D5F0-48CE-9A1F-339A2C8FB896}"/>
              </a:ext>
            </a:extLst>
          </p:cNvPr>
          <p:cNvSpPr>
            <a:spLocks noGrp="1"/>
          </p:cNvSpPr>
          <p:nvPr>
            <p:ph type="dt" idx="1"/>
          </p:nvPr>
        </p:nvSpPr>
        <p:spPr/>
        <p:txBody>
          <a:bodyPr/>
          <a:lstStyle/>
          <a:p>
            <a:fld id="{D4A8BB53-E3D7-49F5-885C-62BE6E190DB0}" type="datetime1">
              <a:rPr lang="fr-FR" smtClean="0"/>
              <a:t>20/04/2026</a:t>
            </a:fld>
            <a:endParaRPr lang="en-US"/>
          </a:p>
        </p:txBody>
      </p:sp>
      <p:sp>
        <p:nvSpPr>
          <p:cNvPr id="6" name="Espace réservé du pied de page 5">
            <a:extLst>
              <a:ext uri="{FF2B5EF4-FFF2-40B4-BE49-F238E27FC236}">
                <a16:creationId xmlns:a16="http://schemas.microsoft.com/office/drawing/2014/main" id="{4AA84222-E283-42DF-93B5-5EA61F6AD228}"/>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7D5E6CB2-697F-41D0-8DCA-4271A764F4C1}"/>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199353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SHK</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10</a:t>
            </a:fld>
            <a:endParaRPr lang="en-US"/>
          </a:p>
        </p:txBody>
      </p:sp>
      <p:sp>
        <p:nvSpPr>
          <p:cNvPr id="5" name="Espace réservé de la date 4">
            <a:extLst>
              <a:ext uri="{FF2B5EF4-FFF2-40B4-BE49-F238E27FC236}">
                <a16:creationId xmlns:a16="http://schemas.microsoft.com/office/drawing/2014/main" id="{1BC1E74C-5063-4B3B-AACF-D2211795A63B}"/>
              </a:ext>
            </a:extLst>
          </p:cNvPr>
          <p:cNvSpPr>
            <a:spLocks noGrp="1"/>
          </p:cNvSpPr>
          <p:nvPr>
            <p:ph type="dt" idx="1"/>
          </p:nvPr>
        </p:nvSpPr>
        <p:spPr/>
        <p:txBody>
          <a:bodyPr/>
          <a:lstStyle/>
          <a:p>
            <a:fld id="{4CCF3CFB-95D5-4FFA-B674-2E943C93D27B}" type="datetime1">
              <a:rPr lang="fr-FR" smtClean="0"/>
              <a:t>20/04/2026</a:t>
            </a:fld>
            <a:endParaRPr lang="en-US"/>
          </a:p>
        </p:txBody>
      </p:sp>
      <p:sp>
        <p:nvSpPr>
          <p:cNvPr id="6" name="Espace réservé du pied de page 5">
            <a:extLst>
              <a:ext uri="{FF2B5EF4-FFF2-40B4-BE49-F238E27FC236}">
                <a16:creationId xmlns:a16="http://schemas.microsoft.com/office/drawing/2014/main" id="{46F78EC3-C40C-4976-9F7B-22FFAF9C00B3}"/>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8F4204E8-ADBD-42D8-AA35-3D543C327979}"/>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181676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Recherche possible de la revue sur Beluga ou du DOI</a:t>
            </a:r>
          </a:p>
        </p:txBody>
      </p:sp>
      <p:sp>
        <p:nvSpPr>
          <p:cNvPr id="4" name="Espace réservé du numéro de diapositive 3"/>
          <p:cNvSpPr>
            <a:spLocks noGrp="1"/>
          </p:cNvSpPr>
          <p:nvPr>
            <p:ph type="sldNum" sz="quarter" idx="5"/>
          </p:nvPr>
        </p:nvSpPr>
        <p:spPr/>
        <p:txBody>
          <a:bodyPr/>
          <a:lstStyle/>
          <a:p>
            <a:fld id="{B07334EA-B2E1-4A2D-801E-6AD13D74845C}" type="slidenum">
              <a:rPr lang="fr-FR" smtClean="0"/>
              <a:t>20</a:t>
            </a:fld>
            <a:endParaRPr lang="fr-FR"/>
          </a:p>
        </p:txBody>
      </p:sp>
    </p:spTree>
    <p:extLst>
      <p:ext uri="{BB962C8B-B14F-4D97-AF65-F5344CB8AC3E}">
        <p14:creationId xmlns:p14="http://schemas.microsoft.com/office/powerpoint/2010/main" val="148065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i="1"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23</a:t>
            </a:fld>
            <a:endParaRPr lang="en-US"/>
          </a:p>
        </p:txBody>
      </p:sp>
    </p:spTree>
    <p:extLst>
      <p:ext uri="{BB962C8B-B14F-4D97-AF65-F5344CB8AC3E}">
        <p14:creationId xmlns:p14="http://schemas.microsoft.com/office/powerpoint/2010/main" val="136846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24</a:t>
            </a:fld>
            <a:endParaRPr lang="en-US"/>
          </a:p>
        </p:txBody>
      </p:sp>
    </p:spTree>
    <p:extLst>
      <p:ext uri="{BB962C8B-B14F-4D97-AF65-F5344CB8AC3E}">
        <p14:creationId xmlns:p14="http://schemas.microsoft.com/office/powerpoint/2010/main" val="288902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25</a:t>
            </a:fld>
            <a:endParaRPr lang="en-US"/>
          </a:p>
        </p:txBody>
      </p:sp>
    </p:spTree>
    <p:extLst>
      <p:ext uri="{BB962C8B-B14F-4D97-AF65-F5344CB8AC3E}">
        <p14:creationId xmlns:p14="http://schemas.microsoft.com/office/powerpoint/2010/main" val="57485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a:latin typeface="Verdana" panose="020B0604030504040204" pitchFamily="34" charset="0"/>
              <a:ea typeface="Verdana" panose="020B0604030504040204" pitchFamily="34" charset="0"/>
            </a:endParaRPr>
          </a:p>
          <a:p>
            <a:r>
              <a:rPr lang="fr-FR" sz="1200" kern="1200" dirty="0">
                <a:solidFill>
                  <a:schemeClr val="tx1"/>
                </a:solidFill>
                <a:effectLst/>
                <a:latin typeface="+mn-lt"/>
                <a:ea typeface="+mn-ea"/>
                <a:cs typeface="+mn-cs"/>
              </a:rPr>
              <a:t>Exemple : tabagisme ET cancer du poumon</a:t>
            </a:r>
          </a:p>
          <a:p>
            <a:r>
              <a:rPr lang="fr-FR" sz="1200" kern="1200" dirty="0">
                <a:solidFill>
                  <a:schemeClr val="tx1"/>
                </a:solidFill>
                <a:effectLst/>
                <a:latin typeface="+mn-lt"/>
                <a:ea typeface="+mn-ea"/>
                <a:cs typeface="+mn-cs"/>
              </a:rPr>
              <a:t>articles traitant à la fois du tabagisme ET du cancer du poumon.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Exemple : tabagisme OU consommation de marijuana</a:t>
            </a:r>
          </a:p>
          <a:p>
            <a:r>
              <a:rPr lang="fr-FR" sz="1200" kern="1200" dirty="0">
                <a:solidFill>
                  <a:schemeClr val="tx1"/>
                </a:solidFill>
                <a:effectLst/>
                <a:latin typeface="+mn-lt"/>
                <a:ea typeface="+mn-ea"/>
                <a:cs typeface="+mn-cs"/>
              </a:rPr>
              <a:t>Articles mentionnant SOIT le tabagisme SOIT la consommation de marijuana SOIT les deux notions à la fois.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Exemple: addiction SAUF alcoolisme</a:t>
            </a:r>
          </a:p>
          <a:p>
            <a:r>
              <a:rPr lang="fr-FR" sz="1200" kern="1200" dirty="0">
                <a:solidFill>
                  <a:schemeClr val="tx1"/>
                </a:solidFill>
                <a:effectLst/>
                <a:latin typeface="+mn-lt"/>
                <a:ea typeface="+mn-ea"/>
                <a:cs typeface="+mn-cs"/>
              </a:rPr>
              <a:t>Articles qui traitent des addictions SANS mentionner l’alcoolisme.</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26</a:t>
            </a:fld>
            <a:endParaRPr lang="en-US"/>
          </a:p>
        </p:txBody>
      </p:sp>
    </p:spTree>
    <p:extLst>
      <p:ext uri="{BB962C8B-B14F-4D97-AF65-F5344CB8AC3E}">
        <p14:creationId xmlns:p14="http://schemas.microsoft.com/office/powerpoint/2010/main" val="154176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LT</a:t>
            </a:r>
          </a:p>
          <a:p>
            <a:endParaRPr lang="fr-FR" dirty="0"/>
          </a:p>
          <a:p>
            <a:r>
              <a:rPr lang="fr-FR" dirty="0"/>
              <a:t>Exercices de classement des revues apportées dans la Capsule ?</a:t>
            </a:r>
          </a:p>
          <a:p>
            <a:r>
              <a:rPr lang="fr-FR" b="1" dirty="0"/>
              <a:t>IMRAD</a:t>
            </a:r>
            <a:r>
              <a:rPr lang="fr-FR" dirty="0"/>
              <a:t> (Introduction, Methods, </a:t>
            </a:r>
            <a:r>
              <a:rPr lang="fr-FR" dirty="0" err="1"/>
              <a:t>Results</a:t>
            </a:r>
            <a:r>
              <a:rPr lang="fr-FR" dirty="0"/>
              <a:t>, and Discussion). En matière de publication scientifique, le modèle IMRAD constitue un structure standard communément employée dans les revues scientifiques.</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29</a:t>
            </a:fld>
            <a:endParaRPr lang="en-US"/>
          </a:p>
        </p:txBody>
      </p:sp>
      <p:sp>
        <p:nvSpPr>
          <p:cNvPr id="5" name="Espace réservé de la date 4">
            <a:extLst>
              <a:ext uri="{FF2B5EF4-FFF2-40B4-BE49-F238E27FC236}">
                <a16:creationId xmlns:a16="http://schemas.microsoft.com/office/drawing/2014/main" id="{1BC1E74C-5063-4B3B-AACF-D2211795A63B}"/>
              </a:ext>
            </a:extLst>
          </p:cNvPr>
          <p:cNvSpPr>
            <a:spLocks noGrp="1"/>
          </p:cNvSpPr>
          <p:nvPr>
            <p:ph type="dt" idx="1"/>
          </p:nvPr>
        </p:nvSpPr>
        <p:spPr/>
        <p:txBody>
          <a:bodyPr/>
          <a:lstStyle/>
          <a:p>
            <a:fld id="{4CCF3CFB-95D5-4FFA-B674-2E943C93D27B}" type="datetime1">
              <a:rPr lang="fr-FR" smtClean="0"/>
              <a:t>20/04/2026</a:t>
            </a:fld>
            <a:endParaRPr lang="en-US"/>
          </a:p>
        </p:txBody>
      </p:sp>
      <p:sp>
        <p:nvSpPr>
          <p:cNvPr id="6" name="Espace réservé du pied de page 5">
            <a:extLst>
              <a:ext uri="{FF2B5EF4-FFF2-40B4-BE49-F238E27FC236}">
                <a16:creationId xmlns:a16="http://schemas.microsoft.com/office/drawing/2014/main" id="{46F78EC3-C40C-4976-9F7B-22FFAF9C00B3}"/>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8F4204E8-ADBD-42D8-AA35-3D543C327979}"/>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192129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LT</a:t>
            </a:r>
          </a:p>
          <a:p>
            <a:endParaRPr lang="fr-FR" dirty="0"/>
          </a:p>
          <a:p>
            <a:r>
              <a:rPr lang="fr-FR" dirty="0"/>
              <a:t>Exercices de classement des revues apportées dans la Capsule ?</a:t>
            </a:r>
          </a:p>
          <a:p>
            <a:r>
              <a:rPr lang="fr-FR" b="1" dirty="0"/>
              <a:t>IMRAD</a:t>
            </a:r>
            <a:r>
              <a:rPr lang="fr-FR" dirty="0"/>
              <a:t> (Introduction, Methods, </a:t>
            </a:r>
            <a:r>
              <a:rPr lang="fr-FR" dirty="0" err="1"/>
              <a:t>Results</a:t>
            </a:r>
            <a:r>
              <a:rPr lang="fr-FR" dirty="0"/>
              <a:t>, and Discussion). En matière de publication scientifique, le modèle IMRAD constitue un structure standard communément employée dans les revues scientifiques.</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30</a:t>
            </a:fld>
            <a:endParaRPr lang="en-US"/>
          </a:p>
        </p:txBody>
      </p:sp>
      <p:sp>
        <p:nvSpPr>
          <p:cNvPr id="5" name="Espace réservé de la date 4">
            <a:extLst>
              <a:ext uri="{FF2B5EF4-FFF2-40B4-BE49-F238E27FC236}">
                <a16:creationId xmlns:a16="http://schemas.microsoft.com/office/drawing/2014/main" id="{1BC1E74C-5063-4B3B-AACF-D2211795A63B}"/>
              </a:ext>
            </a:extLst>
          </p:cNvPr>
          <p:cNvSpPr>
            <a:spLocks noGrp="1"/>
          </p:cNvSpPr>
          <p:nvPr>
            <p:ph type="dt" idx="1"/>
          </p:nvPr>
        </p:nvSpPr>
        <p:spPr/>
        <p:txBody>
          <a:bodyPr/>
          <a:lstStyle/>
          <a:p>
            <a:fld id="{4CCF3CFB-95D5-4FFA-B674-2E943C93D27B}" type="datetime1">
              <a:rPr lang="fr-FR" smtClean="0"/>
              <a:t>20/04/2026</a:t>
            </a:fld>
            <a:endParaRPr lang="en-US"/>
          </a:p>
        </p:txBody>
      </p:sp>
      <p:sp>
        <p:nvSpPr>
          <p:cNvPr id="6" name="Espace réservé du pied de page 5">
            <a:extLst>
              <a:ext uri="{FF2B5EF4-FFF2-40B4-BE49-F238E27FC236}">
                <a16:creationId xmlns:a16="http://schemas.microsoft.com/office/drawing/2014/main" id="{46F78EC3-C40C-4976-9F7B-22FFAF9C00B3}"/>
              </a:ext>
            </a:extLst>
          </p:cNvPr>
          <p:cNvSpPr>
            <a:spLocks noGrp="1"/>
          </p:cNvSpPr>
          <p:nvPr>
            <p:ph type="ftr" sz="quarter" idx="4"/>
          </p:nvPr>
        </p:nvSpPr>
        <p:spPr/>
        <p:txBody>
          <a:bodyPr/>
          <a:lstStyle/>
          <a:p>
            <a:r>
              <a:rPr lang="en-US"/>
              <a:t>pharmacie-officine 2022-sea1</a:t>
            </a:r>
          </a:p>
        </p:txBody>
      </p:sp>
      <p:sp>
        <p:nvSpPr>
          <p:cNvPr id="7" name="Espace réservé de l'en-tête 6">
            <a:extLst>
              <a:ext uri="{FF2B5EF4-FFF2-40B4-BE49-F238E27FC236}">
                <a16:creationId xmlns:a16="http://schemas.microsoft.com/office/drawing/2014/main" id="{8F4204E8-ADBD-42D8-AA35-3D543C327979}"/>
              </a:ext>
            </a:extLst>
          </p:cNvPr>
          <p:cNvSpPr>
            <a:spLocks noGrp="1"/>
          </p:cNvSpPr>
          <p:nvPr>
            <p:ph type="hdr" sz="quarter"/>
          </p:nvPr>
        </p:nvSpPr>
        <p:spPr/>
        <p:txBody>
          <a:bodyPr/>
          <a:lstStyle/>
          <a:p>
            <a:r>
              <a:rPr lang="en-US"/>
              <a:t>BUMP</a:t>
            </a:r>
          </a:p>
        </p:txBody>
      </p:sp>
    </p:spTree>
    <p:extLst>
      <p:ext uri="{BB962C8B-B14F-4D97-AF65-F5344CB8AC3E}">
        <p14:creationId xmlns:p14="http://schemas.microsoft.com/office/powerpoint/2010/main" val="301448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59762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115309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43068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1172" y="558196"/>
            <a:ext cx="2217216" cy="1111853"/>
          </a:xfrm>
          <a:prstGeom prst="rect">
            <a:avLst/>
          </a:prstGeom>
        </p:spPr>
      </p:pic>
    </p:spTree>
    <p:extLst>
      <p:ext uri="{BB962C8B-B14F-4D97-AF65-F5344CB8AC3E}">
        <p14:creationId xmlns:p14="http://schemas.microsoft.com/office/powerpoint/2010/main" val="2458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1172" y="558196"/>
            <a:ext cx="2217216" cy="1111853"/>
          </a:xfrm>
          <a:prstGeom prst="rect">
            <a:avLst/>
          </a:prstGeom>
        </p:spPr>
      </p:pic>
    </p:spTree>
    <p:extLst>
      <p:ext uri="{BB962C8B-B14F-4D97-AF65-F5344CB8AC3E}">
        <p14:creationId xmlns:p14="http://schemas.microsoft.com/office/powerpoint/2010/main" val="310114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7"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0958" y="449398"/>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3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3443855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361814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2417023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1026"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996" y="585717"/>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7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83857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10786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C3D287-E7A2-407B-815F-F0E54F8E10E6}" type="datetimeFigureOut">
              <a:rPr lang="fr-FR" smtClean="0"/>
              <a:t>20/04/2026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01179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1C3D287-E7A2-407B-815F-F0E54F8E10E6}" type="datetimeFigureOut">
              <a:rPr lang="fr-FR" smtClean="0"/>
              <a:t>20/04/2026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84830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1C3D287-E7A2-407B-815F-F0E54F8E10E6}" type="datetimeFigureOut">
              <a:rPr lang="fr-FR" smtClean="0"/>
              <a:t>20/04/2026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82085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C3D287-E7A2-407B-815F-F0E54F8E10E6}" type="datetimeFigureOut">
              <a:rPr lang="fr-FR" smtClean="0"/>
              <a:t>20/04/2026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09629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C3D287-E7A2-407B-815F-F0E54F8E10E6}" type="datetimeFigureOut">
              <a:rPr lang="fr-FR" smtClean="0"/>
              <a:t>20/04/2026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302853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C3D287-E7A2-407B-815F-F0E54F8E10E6}" type="datetimeFigureOut">
              <a:rPr lang="fr-FR" smtClean="0"/>
              <a:t>20/04/2026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C7E96E-0914-4B84-B2AF-CD34E8A37566}" type="slidenum">
              <a:rPr lang="fr-FR" smtClean="0"/>
              <a:t>‹N°›</a:t>
            </a:fld>
            <a:endParaRPr lang="fr-FR"/>
          </a:p>
        </p:txBody>
      </p:sp>
    </p:spTree>
    <p:extLst>
      <p:ext uri="{BB962C8B-B14F-4D97-AF65-F5344CB8AC3E}">
        <p14:creationId xmlns:p14="http://schemas.microsoft.com/office/powerpoint/2010/main" val="18133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D287-E7A2-407B-815F-F0E54F8E10E6}" type="datetimeFigureOut">
              <a:rPr lang="fr-FR" smtClean="0"/>
              <a:t>20/04/2026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7E96E-0914-4B84-B2AF-CD34E8A37566}" type="slidenum">
              <a:rPr lang="fr-FR" smtClean="0"/>
              <a:t>‹N°›</a:t>
            </a:fld>
            <a:endParaRPr lang="fr-FR"/>
          </a:p>
        </p:txBody>
      </p:sp>
    </p:spTree>
    <p:extLst>
      <p:ext uri="{BB962C8B-B14F-4D97-AF65-F5344CB8AC3E}">
        <p14:creationId xmlns:p14="http://schemas.microsoft.com/office/powerpoint/2010/main" val="369934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213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eluga.univ-grenoble-alpes.fr/discovery/search?vid=33UGRENOBLE_INST:UGrenoble"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udoc.abes.fr/cbs/"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dumas.ccsd.cnrs.fr/MEM-UNIV-UGA/search/index/?q=rgrpLabStructName_s%3A%22Universit%C3%A9+Grenoble+Alpes+-+UFR+M%C3%A9decine+-+D%C3%A9partement+de+Ma%C3%AFeutique%22" TargetMode="External"/><Relationship Id="rId2" Type="http://schemas.openxmlformats.org/officeDocument/2006/relationships/hyperlink" Target="https://dumas.ccsd.cnrs.fr/"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elsevierresources.com/ckmeded/home/contenus-et-ressources-en-francais/"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www.lissa.fr/dc/#env=liss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bibliotheques.univ-grenoble-alpes.fr/se-former-old/les-formations-complementaires-old/troncature-409400.kjsp?RH=1549707901827"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bibliotheques.univ-grenoble-alpes.fr/services/faire-venir-un-document/services-proposes-aux-lecteurs-1426310.kjsp?RH=1489668297971"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video" Target="../media/media1.mkv"/><Relationship Id="rId1" Type="http://schemas.microsoft.com/office/2007/relationships/media" Target="../media/media1.mkv"/><Relationship Id="rId6" Type="http://schemas.openxmlformats.org/officeDocument/2006/relationships/image" Target="../media/image13.png"/><Relationship Id="rId5" Type="http://schemas.openxmlformats.org/officeDocument/2006/relationships/hyperlink" Target="https://clickandread.inist.fr/" TargetMode="External"/><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beluga.univ-grenoble-alpes.fr/permalink/33UGRENOBLE_INST/1peaf1c/alma99100699094610616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hyperlink" Target="https://beluga.univ-grenoble-alpes.fr/permalink/33UGRENOBLE_INST/1peaf1c/alma991007097843106161" TargetMode="External"/><Relationship Id="rId4" Type="http://schemas.openxmlformats.org/officeDocument/2006/relationships/image" Target="../media/image18.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mesh"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top.eu/hetop/fr/?q=&amp;home" TargetMode="External"/><Relationship Id="rId2" Type="http://schemas.openxmlformats.org/officeDocument/2006/relationships/hyperlink" Target="http://mesh.inserm.fr/FrenchMesh/"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beluga.univ-grenoble-alpes.fr/permalink/33UGRENOBLE_INST/1peaf1c/alma991006990950606161" TargetMode="External"/><Relationship Id="rId7" Type="http://schemas.openxmlformats.org/officeDocument/2006/relationships/hyperlink" Target="https://scienceouverte.univ-grenoble-alpes.fr/"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beluga.univ-grenoble-alpes.fr/permalink/33UGRENOBLE_INST/1peaf1c/alma991006988846206161" TargetMode="External"/><Relationship Id="rId5" Type="http://schemas.openxmlformats.org/officeDocument/2006/relationships/hyperlink" Target="https://beluga.univ-grenoble-alpes.fr/permalink/33UGRENOBLE_INST/1peaf1c/alma991006988948306161" TargetMode="External"/><Relationship Id="rId4" Type="http://schemas.openxmlformats.org/officeDocument/2006/relationships/hyperlink" Target="https://beluga.univ-grenoble-alpes.fr/permalink/33UGRENOBLE_INST/1peaf1c/alma99100698884330616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nlinelibrary-wiley-com.sid2nomade-2.grenet.fr/" TargetMode="External"/><Relationship Id="rId2" Type="http://schemas.openxmlformats.org/officeDocument/2006/relationships/hyperlink" Target="https://www-sciencedirect-com.sid2nomade-2.grenet.fr/" TargetMode="External"/><Relationship Id="rId1" Type="http://schemas.openxmlformats.org/officeDocument/2006/relationships/slideLayout" Target="../slideLayouts/slideLayout18.xml"/><Relationship Id="rId6" Type="http://schemas.openxmlformats.org/officeDocument/2006/relationships/hyperlink" Target="https://scholar.google.fr/schhp?hl=fr" TargetMode="External"/><Relationship Id="rId5" Type="http://schemas.openxmlformats.org/officeDocument/2006/relationships/hyperlink" Target="https://www-tandfonline-com.sid2nomade-1.grenet.fr/" TargetMode="External"/><Relationship Id="rId4" Type="http://schemas.openxmlformats.org/officeDocument/2006/relationships/hyperlink" Target="https://link-springer-com.gaelnomade-1.grenet.f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bibliotheques.univ-grenoble-alpes.fr/se-former/les-ateliers-de-la-bu/" TargetMode="External"/><Relationship Id="rId2" Type="http://schemas.openxmlformats.org/officeDocument/2006/relationships/hyperlink" Target="https://bibliotheques.univ-grenoble-alpes.fr/se-former/auto-formation/" TargetMode="External"/><Relationship Id="rId1" Type="http://schemas.openxmlformats.org/officeDocument/2006/relationships/slideLayout" Target="../slideLayouts/slideLayout18.xml"/><Relationship Id="rId5" Type="http://schemas.openxmlformats.org/officeDocument/2006/relationships/hyperlink" Target="https://mondiapason.ca/" TargetMode="External"/><Relationship Id="rId4" Type="http://schemas.openxmlformats.org/officeDocument/2006/relationships/hyperlink" Target="https://www.youtube.com/user/doctobib/vide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bibliotheques.univ-grenoble-alpes.fr/"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bapso-rensbump@univ-grenoble-alpes.f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bliotheques.univ-grenoble-alpes.fr/se-former/auto-formation/definition-du-plagiat-670812.kjsp?RH=1549642464956" TargetMode="External"/><Relationship Id="rId2" Type="http://schemas.openxmlformats.org/officeDocument/2006/relationships/hyperlink" Target="https://bibliotheques.univ-grenoble-alpes.fr/se-former/auto-formation/comment-citer-et-rediger-sa-bibliographie--670818.kjsp?RH=1549707901827"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mondiapason.ca/app/uploads/2025/07/1--caracteristiques-types-de-revues.pdf"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hyperlink" Target="https://infotrack.unige.ch/les-criteres-de-qualite-d-un-article-scientifique" TargetMode="External"/><Relationship Id="rId4" Type="http://schemas.openxmlformats.org/officeDocument/2006/relationships/hyperlink" Target="https://mondiapason.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eluga.univ-grenoble-alpes.fr/discovery/search?vid=33UGRENOBLE_INST:UGrenoble"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639965" y="2443887"/>
            <a:ext cx="4904509" cy="1754326"/>
          </a:xfrm>
          <a:prstGeom prst="rect">
            <a:avLst/>
          </a:prstGeom>
          <a:noFill/>
        </p:spPr>
        <p:txBody>
          <a:bodyPr wrap="square" rtlCol="0">
            <a:spAutoFit/>
          </a:bodyPr>
          <a:lstStyle/>
          <a:p>
            <a:pPr algn="r"/>
            <a:r>
              <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rPr>
              <a:t>Initiation à la recherche documentaire</a:t>
            </a:r>
          </a:p>
        </p:txBody>
      </p:sp>
      <p:sp>
        <p:nvSpPr>
          <p:cNvPr id="12" name="ZoneTexte 11">
            <a:extLst>
              <a:ext uri="{FF2B5EF4-FFF2-40B4-BE49-F238E27FC236}">
                <a16:creationId xmlns:a16="http://schemas.microsoft.com/office/drawing/2014/main" id="{82E7FE83-C85C-AC4A-B550-DD85E44F26CF}"/>
              </a:ext>
            </a:extLst>
          </p:cNvPr>
          <p:cNvSpPr txBox="1"/>
          <p:nvPr/>
        </p:nvSpPr>
        <p:spPr>
          <a:xfrm>
            <a:off x="5978106" y="4444925"/>
            <a:ext cx="5520453" cy="707886"/>
          </a:xfrm>
          <a:prstGeom prst="rect">
            <a:avLst/>
          </a:prstGeom>
          <a:noFill/>
        </p:spPr>
        <p:txBody>
          <a:bodyPr wrap="square" rtlCol="0">
            <a:spAutoFit/>
          </a:bodyPr>
          <a:lstStyle/>
          <a:p>
            <a:pPr algn="r"/>
            <a:r>
              <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rPr>
              <a:t>Étudiants de maïeutique 3</a:t>
            </a:r>
            <a:r>
              <a:rPr lang="fr-FR" sz="2000" baseline="30000" dirty="0">
                <a:solidFill>
                  <a:srgbClr val="E64513"/>
                </a:solidFill>
                <a:latin typeface="Verdana" panose="020B0604030504040204" pitchFamily="34" charset="0"/>
                <a:ea typeface="Verdana" panose="020B0604030504040204" pitchFamily="34" charset="0"/>
                <a:cs typeface="Verdana" panose="020B0604030504040204" pitchFamily="34" charset="0"/>
              </a:rPr>
              <a:t>ème</a:t>
            </a:r>
            <a:r>
              <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rPr>
              <a:t> année</a:t>
            </a:r>
          </a:p>
          <a:p>
            <a:pPr algn="r"/>
            <a:endPar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454CC9F-C26B-E049-A481-B0CCACDF9445}"/>
              </a:ext>
            </a:extLst>
          </p:cNvPr>
          <p:cNvSpPr/>
          <p:nvPr/>
        </p:nvSpPr>
        <p:spPr>
          <a:xfrm>
            <a:off x="11093487" y="4267995"/>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1" name="Espace réservé pour une image  20">
            <a:extLst>
              <a:ext uri="{FF2B5EF4-FFF2-40B4-BE49-F238E27FC236}">
                <a16:creationId xmlns:a16="http://schemas.microsoft.com/office/drawing/2014/main" id="{92A37C70-3538-438E-A372-65D18A16EAE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529" r="14529"/>
          <a:stretch>
            <a:fillRect/>
          </a:stretch>
        </p:blipFill>
        <p:spPr/>
      </p:pic>
      <p:sp>
        <p:nvSpPr>
          <p:cNvPr id="9" name="ZoneTexte 8">
            <a:extLst>
              <a:ext uri="{FF2B5EF4-FFF2-40B4-BE49-F238E27FC236}">
                <a16:creationId xmlns:a16="http://schemas.microsoft.com/office/drawing/2014/main" id="{4E15FF07-67EA-CF8A-CEC4-05FA94C4E037}"/>
              </a:ext>
            </a:extLst>
          </p:cNvPr>
          <p:cNvSpPr txBox="1"/>
          <p:nvPr/>
        </p:nvSpPr>
        <p:spPr>
          <a:xfrm>
            <a:off x="5479930" y="5866934"/>
            <a:ext cx="6094562" cy="307777"/>
          </a:xfrm>
          <a:prstGeom prst="rect">
            <a:avLst/>
          </a:prstGeom>
          <a:noFill/>
        </p:spPr>
        <p:txBody>
          <a:bodyPr wrap="square">
            <a:spAutoFit/>
          </a:bodyPr>
          <a:lstStyle/>
          <a:p>
            <a:pPr algn="r"/>
            <a:r>
              <a:rPr lang="fr-FR" sz="1400" dirty="0">
                <a:solidFill>
                  <a:schemeClr val="bg1"/>
                </a:solidFill>
              </a:rPr>
              <a:t>BU Médecine Pharmacie, 17/04/2026</a:t>
            </a:r>
          </a:p>
        </p:txBody>
      </p:sp>
    </p:spTree>
    <p:extLst>
      <p:ext uri="{BB962C8B-B14F-4D97-AF65-F5344CB8AC3E}">
        <p14:creationId xmlns:p14="http://schemas.microsoft.com/office/powerpoint/2010/main" val="177345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635177" y="620785"/>
            <a:ext cx="7384698" cy="5947794"/>
          </a:xfrm>
        </p:spPr>
        <p:txBody>
          <a:bodyPr>
            <a:normAutofit fontScale="90000"/>
          </a:bodyPr>
          <a:lstStyle/>
          <a:p>
            <a:r>
              <a:rPr lang="fr-FR" sz="4000" dirty="0">
                <a:latin typeface="Verdana" panose="020B0604030504040204" pitchFamily="34" charset="0"/>
                <a:ea typeface="Verdana" panose="020B0604030504040204" pitchFamily="34" charset="0"/>
                <a:cs typeface="Verdana" panose="020B0604030504040204" pitchFamily="34" charset="0"/>
              </a:rPr>
              <a:t>Exercices dans Beluga</a:t>
            </a:r>
            <a:br>
              <a:rPr lang="fr-FR" dirty="0">
                <a:latin typeface="Verdana" panose="020B0604030504040204" pitchFamily="34" charset="0"/>
                <a:ea typeface="Verdana" panose="020B0604030504040204" pitchFamily="34" charset="0"/>
                <a:cs typeface="Verdana" panose="020B0604030504040204" pitchFamily="34" charset="0"/>
              </a:rPr>
            </a:br>
            <a:br>
              <a:rPr lang="fr-FR" sz="40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cs typeface="Verdana" panose="020B0604030504040204" pitchFamily="34" charset="0"/>
              </a:rPr>
              <a:t>1. chercher un mémoire sur l’exercice physique pendant la grossesse</a:t>
            </a:r>
            <a:br>
              <a:rPr lang="fr-FR" sz="2700" dirty="0">
                <a:latin typeface="Verdana" panose="020B0604030504040204" pitchFamily="34" charset="0"/>
                <a:ea typeface="Verdana" panose="020B0604030504040204" pitchFamily="34" charset="0"/>
                <a:cs typeface="Verdana" panose="020B0604030504040204" pitchFamily="34" charset="0"/>
              </a:rPr>
            </a:br>
            <a:br>
              <a:rPr lang="fr-FR" sz="27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cs typeface="Verdana" panose="020B0604030504040204" pitchFamily="34" charset="0"/>
              </a:rPr>
              <a:t>2. trouver un ouvrage paru après 2020 et qui traite de l’hypnose en obstétrique</a:t>
            </a:r>
            <a:br>
              <a:rPr lang="fr-FR" sz="2700" dirty="0">
                <a:latin typeface="Verdana" panose="020B0604030504040204" pitchFamily="34" charset="0"/>
                <a:ea typeface="Verdana" panose="020B0604030504040204" pitchFamily="34" charset="0"/>
                <a:cs typeface="Verdana" panose="020B0604030504040204" pitchFamily="34" charset="0"/>
              </a:rPr>
            </a:br>
            <a:br>
              <a:rPr lang="fr-FR" sz="27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cs typeface="Verdana" panose="020B0604030504040204" pitchFamily="34" charset="0"/>
              </a:rPr>
              <a:t>3. Trouver un article scientifique sur les recommandations pour l’accouchement des grossesses gémellaires</a:t>
            </a:r>
            <a:br>
              <a:rPr lang="fr-FR" sz="20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endParaRPr lang="fr-FR" sz="4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 4">
            <a:extLst>
              <a:ext uri="{FF2B5EF4-FFF2-40B4-BE49-F238E27FC236}">
                <a16:creationId xmlns:a16="http://schemas.microsoft.com/office/drawing/2014/main" id="{C2A8F0A5-399B-41B9-A9DB-7ECC03BD8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732" y="528506"/>
            <a:ext cx="3205294" cy="3205294"/>
          </a:xfrm>
          <a:prstGeom prst="rect">
            <a:avLst/>
          </a:prstGeom>
        </p:spPr>
      </p:pic>
    </p:spTree>
    <p:extLst>
      <p:ext uri="{BB962C8B-B14F-4D97-AF65-F5344CB8AC3E}">
        <p14:creationId xmlns:p14="http://schemas.microsoft.com/office/powerpoint/2010/main" val="377472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Beluga : à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retenir</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68083" y="1951349"/>
            <a:ext cx="10749436" cy="7063472"/>
          </a:xfrm>
          <a:prstGeom prst="rect">
            <a:avLst/>
          </a:prstGeom>
          <a:noFill/>
        </p:spPr>
        <p:txBody>
          <a:bodyPr wrap="square" rtlCol="0">
            <a:spAutoFit/>
          </a:bodyPr>
          <a:lstStyle/>
          <a:p>
            <a:pPr marL="285750" indent="-285750">
              <a:buFont typeface="Arial" panose="020B0604020202020204" pitchFamily="34" charset="0"/>
              <a:buChar char="•"/>
            </a:pPr>
            <a:r>
              <a:rPr lang="fr-FR" sz="2400" b="1" dirty="0">
                <a:solidFill>
                  <a:srgbClr val="FF0000"/>
                </a:solidFill>
                <a:latin typeface="arial" panose="020B0604020202020204" pitchFamily="34" charset="0"/>
              </a:rPr>
              <a:t>S’identifier</a:t>
            </a:r>
            <a:r>
              <a:rPr lang="fr-FR" sz="2400" b="1" dirty="0">
                <a:solidFill>
                  <a:srgbClr val="000000"/>
                </a:solidFill>
                <a:latin typeface="arial" panose="020B0604020202020204" pitchFamily="34" charset="0"/>
              </a:rPr>
              <a:t> </a:t>
            </a:r>
            <a:r>
              <a:rPr lang="fr-FR" sz="2400" dirty="0">
                <a:solidFill>
                  <a:srgbClr val="000000"/>
                </a:solidFill>
                <a:latin typeface="arial" panose="020B0604020202020204" pitchFamily="34" charset="0"/>
              </a:rPr>
              <a:t>pour être sûr d’accéder à toutes les ressources</a:t>
            </a:r>
          </a:p>
          <a:p>
            <a:endParaRPr lang="fr-FR" sz="1500" dirty="0">
              <a:solidFill>
                <a:srgbClr val="000000"/>
              </a:solidFill>
              <a:latin typeface="arial" panose="020B0604020202020204" pitchFamily="34" charset="0"/>
            </a:endParaRPr>
          </a:p>
          <a:p>
            <a:pPr marL="285750" indent="-285750">
              <a:buFont typeface="Arial" panose="020B0604020202020204" pitchFamily="34" charset="0"/>
              <a:buChar char="•"/>
            </a:pPr>
            <a:r>
              <a:rPr lang="fr-FR" sz="2400" dirty="0"/>
              <a:t>Accès à son compte lecteur : prolonger ses prêts, réserver un documents, mémoriser une recherche</a:t>
            </a:r>
            <a:endParaRPr lang="fr-FR" sz="2400" dirty="0">
              <a:solidFill>
                <a:srgbClr val="000000"/>
              </a:solidFill>
              <a:latin typeface="arial" panose="020B0604020202020204" pitchFamily="34" charset="0"/>
            </a:endParaRPr>
          </a:p>
          <a:p>
            <a:endParaRPr lang="fr-FR" sz="1500" dirty="0">
              <a:solidFill>
                <a:srgbClr val="000000"/>
              </a:solidFill>
              <a:latin typeface="arial" panose="020B0604020202020204" pitchFamily="34" charset="0"/>
            </a:endParaRPr>
          </a:p>
          <a:p>
            <a:pPr marL="285750" indent="-285750">
              <a:buFont typeface="Arial" panose="020B0604020202020204" pitchFamily="34" charset="0"/>
              <a:buChar char="•"/>
            </a:pPr>
            <a:r>
              <a:rPr lang="fr-FR" sz="2400" dirty="0">
                <a:solidFill>
                  <a:srgbClr val="000000"/>
                </a:solidFill>
                <a:latin typeface="arial" panose="020B0604020202020204" pitchFamily="34" charset="0"/>
              </a:rPr>
              <a:t>Savoir décrypter une notice bibliographique : quel type de document ? Quel accès ?</a:t>
            </a:r>
          </a:p>
          <a:p>
            <a:endParaRPr lang="fr-FR" sz="1500" dirty="0">
              <a:solidFill>
                <a:srgbClr val="000000"/>
              </a:solidFill>
              <a:latin typeface="arial" panose="020B0604020202020204" pitchFamily="34" charset="0"/>
            </a:endParaRPr>
          </a:p>
          <a:p>
            <a:pPr marL="285750" indent="-285750">
              <a:buFont typeface="Arial" panose="020B0604020202020204" pitchFamily="34" charset="0"/>
              <a:buChar char="•"/>
            </a:pPr>
            <a:r>
              <a:rPr lang="fr-FR" sz="2400" dirty="0">
                <a:solidFill>
                  <a:srgbClr val="000000"/>
                </a:solidFill>
                <a:latin typeface="arial" panose="020B0604020202020204" pitchFamily="34" charset="0"/>
              </a:rPr>
              <a:t>Affiner la recherche dès la recherche simple</a:t>
            </a:r>
          </a:p>
          <a:p>
            <a:pPr marL="285750" indent="-285750">
              <a:buFont typeface="Arial" panose="020B0604020202020204" pitchFamily="34" charset="0"/>
              <a:buChar char="•"/>
            </a:pPr>
            <a:endParaRPr lang="fr-FR" sz="1500" dirty="0">
              <a:solidFill>
                <a:srgbClr val="000000"/>
              </a:solidFill>
              <a:latin typeface="arial" panose="020B0604020202020204" pitchFamily="34" charset="0"/>
            </a:endParaRPr>
          </a:p>
          <a:p>
            <a:pPr marL="285750" indent="-285750">
              <a:buFont typeface="Arial" panose="020B0604020202020204" pitchFamily="34" charset="0"/>
              <a:buChar char="•"/>
            </a:pPr>
            <a:r>
              <a:rPr lang="fr-FR" sz="2400" dirty="0">
                <a:solidFill>
                  <a:srgbClr val="000000"/>
                </a:solidFill>
                <a:latin typeface="arial" panose="020B0604020202020204" pitchFamily="34" charset="0"/>
              </a:rPr>
              <a:t>Utiliser les facettes pour filtrer et trier</a:t>
            </a:r>
          </a:p>
          <a:p>
            <a:endParaRPr lang="fr-FR" sz="2400" dirty="0">
              <a:solidFill>
                <a:srgbClr val="000000"/>
              </a:solidFill>
              <a:latin typeface="arial" panose="020B0604020202020204" pitchFamily="34" charset="0"/>
            </a:endParaRPr>
          </a:p>
          <a:p>
            <a:pPr marL="285750" indent="-285750">
              <a:buFont typeface="Arial" panose="020B0604020202020204" pitchFamily="34" charset="0"/>
              <a:buChar char="•"/>
            </a:pPr>
            <a:r>
              <a:rPr lang="fr-FR" sz="2400" dirty="0">
                <a:solidFill>
                  <a:srgbClr val="FF0000"/>
                </a:solidFill>
                <a:latin typeface="arial" panose="020B0604020202020204" pitchFamily="34" charset="0"/>
              </a:rPr>
              <a:t>Beluga changera d’interface courant juillet 2026</a:t>
            </a:r>
          </a:p>
          <a:p>
            <a:endParaRPr lang="fr-FR" sz="1500" dirty="0">
              <a:solidFill>
                <a:srgbClr val="000000"/>
              </a:solidFill>
              <a:latin typeface="arial" panose="020B060402020202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fr-FR" sz="2400" dirty="0">
              <a:solidFill>
                <a:srgbClr val="000000"/>
              </a:solidFill>
            </a:endParaRPr>
          </a:p>
          <a:p>
            <a:endParaRPr lang="fr-FR" sz="2400" dirty="0"/>
          </a:p>
          <a:p>
            <a:pPr marL="285750" indent="-285750">
              <a:buFont typeface="Wingdings" panose="05000000000000000000" pitchFamily="2" charset="2"/>
              <a:buChar char="ü"/>
            </a:pPr>
            <a:endParaRPr lang="fr-FR" dirty="0"/>
          </a:p>
          <a:p>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pic>
        <p:nvPicPr>
          <p:cNvPr id="6" name="Image 5">
            <a:hlinkClick r:id="rId2"/>
            <a:extLst>
              <a:ext uri="{FF2B5EF4-FFF2-40B4-BE49-F238E27FC236}">
                <a16:creationId xmlns:a16="http://schemas.microsoft.com/office/drawing/2014/main" id="{2422157E-9B6C-4689-BF98-81E6B5900664}"/>
              </a:ext>
            </a:extLst>
          </p:cNvPr>
          <p:cNvPicPr>
            <a:picLocks noChangeAspect="1"/>
          </p:cNvPicPr>
          <p:nvPr/>
        </p:nvPicPr>
        <p:blipFill>
          <a:blip r:embed="rId3"/>
          <a:stretch>
            <a:fillRect/>
          </a:stretch>
        </p:blipFill>
        <p:spPr>
          <a:xfrm>
            <a:off x="6096000" y="409982"/>
            <a:ext cx="1886410" cy="1002440"/>
          </a:xfrm>
          <a:prstGeom prst="rect">
            <a:avLst/>
          </a:prstGeom>
        </p:spPr>
      </p:pic>
    </p:spTree>
    <p:extLst>
      <p:ext uri="{BB962C8B-B14F-4D97-AF65-F5344CB8AC3E}">
        <p14:creationId xmlns:p14="http://schemas.microsoft.com/office/powerpoint/2010/main" val="232150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A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noter</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1" y="1813173"/>
            <a:ext cx="10749436" cy="3231654"/>
          </a:xfrm>
          <a:prstGeom prst="rect">
            <a:avLst/>
          </a:prstGeom>
          <a:noFill/>
        </p:spPr>
        <p:txBody>
          <a:bodyPr wrap="square" rtlCol="0">
            <a:spAutoFit/>
          </a:bodyPr>
          <a:lstStyle/>
          <a:p>
            <a:r>
              <a:rPr lang="fr-FR" sz="2400" b="1" dirty="0"/>
              <a:t>Possibilité de faire ses recherches sur le catalogue national </a:t>
            </a:r>
            <a:r>
              <a:rPr lang="fr-FR" sz="2400" b="1" dirty="0">
                <a:hlinkClick r:id="rId2"/>
              </a:rPr>
              <a:t>SUDOC</a:t>
            </a:r>
            <a:endParaRPr lang="fr-FR" sz="2400" b="1"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6" name="Rectangle 5">
            <a:extLst>
              <a:ext uri="{FF2B5EF4-FFF2-40B4-BE49-F238E27FC236}">
                <a16:creationId xmlns:a16="http://schemas.microsoft.com/office/drawing/2014/main" id="{919CE7A5-DE54-48FA-A018-780A09D6EE4E}"/>
              </a:ext>
            </a:extLst>
          </p:cNvPr>
          <p:cNvSpPr/>
          <p:nvPr/>
        </p:nvSpPr>
        <p:spPr>
          <a:xfrm>
            <a:off x="0" y="5871538"/>
            <a:ext cx="10705706" cy="400110"/>
          </a:xfrm>
          <a:prstGeom prst="rect">
            <a:avLst/>
          </a:prstGeom>
        </p:spPr>
        <p:txBody>
          <a:bodyPr wrap="square">
            <a:spAutoFit/>
          </a:bodyPr>
          <a:lstStyle/>
          <a:p>
            <a:pPr lvl="1">
              <a:buFont typeface="Wingdings" pitchFamily="2" charset="2"/>
              <a:buNone/>
            </a:pPr>
            <a:r>
              <a:rPr lang="fr-FR" sz="2000" b="1" dirty="0">
                <a:solidFill>
                  <a:srgbClr val="FF0000"/>
                </a:solidFill>
              </a:rPr>
              <a:t>	   Les articles ne sont pas référencés sur le SUDOC </a:t>
            </a:r>
          </a:p>
        </p:txBody>
      </p:sp>
      <p:pic>
        <p:nvPicPr>
          <p:cNvPr id="4" name="Image 3">
            <a:extLst>
              <a:ext uri="{FF2B5EF4-FFF2-40B4-BE49-F238E27FC236}">
                <a16:creationId xmlns:a16="http://schemas.microsoft.com/office/drawing/2014/main" id="{5F866861-BA73-4929-8740-047AA38D8270}"/>
              </a:ext>
            </a:extLst>
          </p:cNvPr>
          <p:cNvPicPr>
            <a:picLocks noChangeAspect="1"/>
          </p:cNvPicPr>
          <p:nvPr/>
        </p:nvPicPr>
        <p:blipFill>
          <a:blip r:embed="rId3"/>
          <a:stretch>
            <a:fillRect/>
          </a:stretch>
        </p:blipFill>
        <p:spPr>
          <a:xfrm>
            <a:off x="1275127" y="2371794"/>
            <a:ext cx="7768205" cy="3390547"/>
          </a:xfrm>
          <a:prstGeom prst="rect">
            <a:avLst/>
          </a:prstGeom>
        </p:spPr>
      </p:pic>
    </p:spTree>
    <p:extLst>
      <p:ext uri="{BB962C8B-B14F-4D97-AF65-F5344CB8AC3E}">
        <p14:creationId xmlns:p14="http://schemas.microsoft.com/office/powerpoint/2010/main" val="296631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A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noter</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1" y="1813173"/>
            <a:ext cx="10749436" cy="3600986"/>
          </a:xfrm>
          <a:prstGeom prst="rect">
            <a:avLst/>
          </a:prstGeom>
          <a:noFill/>
        </p:spPr>
        <p:txBody>
          <a:bodyPr wrap="square" rtlCol="0">
            <a:spAutoFit/>
          </a:bodyPr>
          <a:lstStyle/>
          <a:p>
            <a:r>
              <a:rPr lang="fr-FR" sz="2400" b="1" dirty="0"/>
              <a:t>Les meilleurs mémoires de maïeutique sont déposés sur </a:t>
            </a:r>
            <a:r>
              <a:rPr lang="fr-FR" sz="2400" b="1" dirty="0">
                <a:hlinkClick r:id="rId2"/>
              </a:rPr>
              <a:t>DUMAS</a:t>
            </a:r>
            <a:r>
              <a:rPr lang="fr-FR" sz="2400" b="1" dirty="0"/>
              <a:t> par la BU (et signalés au </a:t>
            </a:r>
            <a:r>
              <a:rPr lang="fr-FR" sz="2400" b="1" dirty="0" err="1"/>
              <a:t>Sudoc</a:t>
            </a:r>
            <a:r>
              <a:rPr lang="fr-FR" sz="2400" b="1"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6" name="Rectangle 5">
            <a:extLst>
              <a:ext uri="{FF2B5EF4-FFF2-40B4-BE49-F238E27FC236}">
                <a16:creationId xmlns:a16="http://schemas.microsoft.com/office/drawing/2014/main" id="{919CE7A5-DE54-48FA-A018-780A09D6EE4E}"/>
              </a:ext>
            </a:extLst>
          </p:cNvPr>
          <p:cNvSpPr/>
          <p:nvPr/>
        </p:nvSpPr>
        <p:spPr>
          <a:xfrm>
            <a:off x="0" y="5871538"/>
            <a:ext cx="10705706" cy="400110"/>
          </a:xfrm>
          <a:prstGeom prst="rect">
            <a:avLst/>
          </a:prstGeom>
        </p:spPr>
        <p:txBody>
          <a:bodyPr wrap="square">
            <a:spAutoFit/>
          </a:bodyPr>
          <a:lstStyle/>
          <a:p>
            <a:pPr lvl="1">
              <a:buFont typeface="Wingdings" pitchFamily="2" charset="2"/>
              <a:buNone/>
            </a:pPr>
            <a:r>
              <a:rPr lang="fr-FR" sz="2000" b="1" dirty="0">
                <a:solidFill>
                  <a:srgbClr val="FF0000"/>
                </a:solidFill>
              </a:rPr>
              <a:t>	</a:t>
            </a:r>
          </a:p>
        </p:txBody>
      </p:sp>
      <p:pic>
        <p:nvPicPr>
          <p:cNvPr id="7" name="Image 6">
            <a:hlinkClick r:id="rId3"/>
            <a:extLst>
              <a:ext uri="{FF2B5EF4-FFF2-40B4-BE49-F238E27FC236}">
                <a16:creationId xmlns:a16="http://schemas.microsoft.com/office/drawing/2014/main" id="{E53AF816-F1FF-4874-829D-3E43FFB80C24}"/>
              </a:ext>
            </a:extLst>
          </p:cNvPr>
          <p:cNvPicPr>
            <a:picLocks noChangeAspect="1"/>
          </p:cNvPicPr>
          <p:nvPr/>
        </p:nvPicPr>
        <p:blipFill>
          <a:blip r:embed="rId4"/>
          <a:stretch>
            <a:fillRect/>
          </a:stretch>
        </p:blipFill>
        <p:spPr>
          <a:xfrm>
            <a:off x="2630078" y="2824304"/>
            <a:ext cx="7446503" cy="2844486"/>
          </a:xfrm>
          <a:prstGeom prst="rect">
            <a:avLst/>
          </a:prstGeom>
        </p:spPr>
      </p:pic>
    </p:spTree>
    <p:extLst>
      <p:ext uri="{BB962C8B-B14F-4D97-AF65-F5344CB8AC3E}">
        <p14:creationId xmlns:p14="http://schemas.microsoft.com/office/powerpoint/2010/main" val="394463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Pour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démarrer</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une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recherche </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5786199"/>
          </a:xfrm>
          <a:prstGeom prst="rect">
            <a:avLst/>
          </a:prstGeom>
          <a:noFill/>
        </p:spPr>
        <p:txBody>
          <a:bodyPr wrap="square" rtlCol="0">
            <a:spAutoFit/>
          </a:bodyPr>
          <a:lstStyle/>
          <a:p>
            <a:r>
              <a:rPr lang="fr-FR" sz="2600" b="1" dirty="0"/>
              <a:t>2</a:t>
            </a:r>
            <a:r>
              <a:rPr lang="fr-FR" sz="2600" b="1" baseline="30000" dirty="0"/>
              <a:t>ème</a:t>
            </a:r>
            <a:r>
              <a:rPr lang="fr-FR" sz="2600" b="1" dirty="0"/>
              <a:t> porte d’entrée : les bases de données spécialisées</a:t>
            </a:r>
          </a:p>
          <a:p>
            <a:endParaRPr lang="fr-FR" dirty="0"/>
          </a:p>
          <a:p>
            <a:r>
              <a:rPr lang="fr-FR" b="1" dirty="0"/>
              <a:t>Accessibles sur Beluga, onglet Bases de données </a:t>
            </a:r>
            <a:r>
              <a:rPr lang="fr-FR" dirty="0"/>
              <a:t>= ensemble des ressources numériques accessibles aux étudiants UGA</a:t>
            </a:r>
          </a:p>
          <a:p>
            <a:endParaRPr lang="fr-FR" b="1" dirty="0"/>
          </a:p>
          <a:p>
            <a:endParaRPr lang="fr-FR" b="1" dirty="0"/>
          </a:p>
          <a:p>
            <a:r>
              <a:rPr lang="fr-FR" sz="2600" b="1" dirty="0"/>
              <a:t>Repérer les ressources utiles</a:t>
            </a:r>
            <a:endParaRPr lang="fr-FR" dirty="0"/>
          </a:p>
          <a:p>
            <a:pPr marL="285750" indent="-285750">
              <a:buFont typeface="Wingdings" panose="05000000000000000000" pitchFamily="2" charset="2"/>
              <a:buChar char="ü"/>
            </a:pPr>
            <a:r>
              <a:rPr lang="fr-FR" sz="2400" b="1" dirty="0" err="1"/>
              <a:t>Clinical</a:t>
            </a:r>
            <a:r>
              <a:rPr lang="fr-FR" sz="2400" b="1" dirty="0"/>
              <a:t> Key </a:t>
            </a:r>
            <a:r>
              <a:rPr lang="fr-FR" sz="2400" b="1" dirty="0" err="1"/>
              <a:t>Student</a:t>
            </a:r>
            <a:r>
              <a:rPr lang="fr-FR" sz="2400" b="1" dirty="0"/>
              <a:t> </a:t>
            </a:r>
            <a:r>
              <a:rPr lang="fr-FR" sz="2000" dirty="0"/>
              <a:t>=&gt; donne accès à </a:t>
            </a:r>
            <a:r>
              <a:rPr lang="fr-FR" sz="2000" b="1" dirty="0"/>
              <a:t>l’Encyclopédie médico chirurgicale (EMC)</a:t>
            </a:r>
          </a:p>
          <a:p>
            <a:pPr marL="285750" indent="-285750">
              <a:buFont typeface="Wingdings" panose="05000000000000000000" pitchFamily="2" charset="2"/>
              <a:buChar char="ü"/>
            </a:pPr>
            <a:r>
              <a:rPr lang="fr-FR" sz="2400" b="1" dirty="0"/>
              <a:t>Cairn</a:t>
            </a:r>
            <a:r>
              <a:rPr lang="fr-FR" sz="2400" dirty="0"/>
              <a:t> : Portail de diffusion de ressources francophones</a:t>
            </a:r>
          </a:p>
          <a:p>
            <a:pPr marL="285750" indent="-285750">
              <a:buFont typeface="Wingdings" panose="05000000000000000000" pitchFamily="2" charset="2"/>
              <a:buChar char="ü"/>
            </a:pPr>
            <a:r>
              <a:rPr lang="fr-FR" sz="2400" b="1" dirty="0"/>
              <a:t>Lissa</a:t>
            </a:r>
            <a:r>
              <a:rPr lang="fr-FR" sz="2400" dirty="0"/>
              <a:t> : base de données bibliographiques francophone en santé</a:t>
            </a:r>
          </a:p>
          <a:p>
            <a:pPr marL="285750" indent="-285750">
              <a:buFont typeface="Wingdings" panose="05000000000000000000" pitchFamily="2" charset="2"/>
              <a:buChar char="ü"/>
            </a:pPr>
            <a:r>
              <a:rPr lang="fr-FR" sz="2400" b="1" dirty="0" err="1"/>
              <a:t>Pubmed</a:t>
            </a:r>
            <a:r>
              <a:rPr lang="fr-FR" sz="2400" dirty="0"/>
              <a:t> : base de données bibliographiques de référence en santé</a:t>
            </a:r>
          </a:p>
          <a:p>
            <a:pPr marL="285750" indent="-285750">
              <a:buFont typeface="Wingdings" panose="05000000000000000000" pitchFamily="2" charset="2"/>
              <a:buChar char="ü"/>
            </a:pPr>
            <a:r>
              <a:rPr lang="fr-FR" sz="2400" b="1" dirty="0"/>
              <a:t>Google Scholar </a:t>
            </a:r>
            <a:r>
              <a:rPr lang="fr-FR" sz="2400" dirty="0"/>
              <a:t>: Moteur de recherche</a:t>
            </a:r>
          </a:p>
          <a:p>
            <a:r>
              <a:rPr lang="fr-FR" dirty="0"/>
              <a:t>…</a:t>
            </a:r>
          </a:p>
          <a:p>
            <a:pPr marL="285750" indent="-285750">
              <a:buFont typeface="Wingdings" panose="05000000000000000000" pitchFamily="2" charset="2"/>
              <a:buChar char="ü"/>
            </a:pP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7413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Clinical Key Student (CKS) : rappel</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3323987"/>
          </a:xfrm>
          <a:prstGeom prst="rect">
            <a:avLst/>
          </a:prstGeom>
          <a:noFill/>
        </p:spPr>
        <p:txBody>
          <a:bodyPr wrap="square" rtlCol="0">
            <a:spAutoFit/>
          </a:bodyPr>
          <a:lstStyle/>
          <a:p>
            <a:r>
              <a:rPr lang="fr-FR" sz="2400" dirty="0"/>
              <a:t>Donne accès à :</a:t>
            </a:r>
          </a:p>
          <a:p>
            <a:endParaRPr lang="fr-FR" dirty="0"/>
          </a:p>
          <a:p>
            <a:pPr marL="457200" indent="-457200">
              <a:buFont typeface="Wingdings" panose="05000000000000000000" pitchFamily="2" charset="2"/>
              <a:buChar char="ü"/>
            </a:pPr>
            <a:r>
              <a:rPr lang="fr-FR" sz="2800" b="1" dirty="0"/>
              <a:t>EMC : Encyclopédie Médico Chirurgicale </a:t>
            </a:r>
            <a:r>
              <a:rPr lang="fr-FR" sz="2800" dirty="0"/>
              <a:t>: traités couvrant l’ensemble des spécialités médicales. Information validée/à jour</a:t>
            </a:r>
          </a:p>
          <a:p>
            <a:pPr marL="457200" indent="-457200">
              <a:buFont typeface="Wingdings" panose="05000000000000000000" pitchFamily="2" charset="2"/>
              <a:buChar char="ü"/>
            </a:pPr>
            <a:r>
              <a:rPr lang="fr-FR" sz="2800" dirty="0"/>
              <a:t>+ de 140 e-books</a:t>
            </a:r>
          </a:p>
          <a:p>
            <a:pPr marL="457200" indent="-457200">
              <a:buFont typeface="Wingdings" panose="05000000000000000000" pitchFamily="2" charset="2"/>
              <a:buChar char="ü"/>
            </a:pPr>
            <a:endParaRPr lang="fr-FR" i="1" dirty="0"/>
          </a:p>
          <a:p>
            <a:r>
              <a:rPr lang="fr-FR" sz="2400" dirty="0"/>
              <a:t>Obligation de </a:t>
            </a:r>
            <a:r>
              <a:rPr lang="fr-FR" sz="2400" b="1" dirty="0"/>
              <a:t>se créer un compte sur CKS</a:t>
            </a:r>
          </a:p>
          <a:p>
            <a:endParaRPr lang="fr-FR" dirty="0"/>
          </a:p>
          <a:p>
            <a:endParaRPr lang="fr-FR" sz="2400" dirty="0"/>
          </a:p>
        </p:txBody>
      </p:sp>
      <p:sp>
        <p:nvSpPr>
          <p:cNvPr id="4" name="Rectangle 3">
            <a:extLst>
              <a:ext uri="{FF2B5EF4-FFF2-40B4-BE49-F238E27FC236}">
                <a16:creationId xmlns:a16="http://schemas.microsoft.com/office/drawing/2014/main" id="{330AD69A-19A2-40B9-9455-6612D8F5675C}"/>
              </a:ext>
            </a:extLst>
          </p:cNvPr>
          <p:cNvSpPr/>
          <p:nvPr/>
        </p:nvSpPr>
        <p:spPr>
          <a:xfrm rot="10800000" flipV="1">
            <a:off x="939801" y="5601206"/>
            <a:ext cx="1492313" cy="369332"/>
          </a:xfrm>
          <a:prstGeom prst="rect">
            <a:avLst/>
          </a:prstGeom>
        </p:spPr>
        <p:txBody>
          <a:bodyPr wrap="square">
            <a:spAutoFit/>
          </a:bodyPr>
          <a:lstStyle/>
          <a:p>
            <a:pPr marL="109537">
              <a:spcBef>
                <a:spcPts val="400"/>
              </a:spcBef>
              <a:buClr>
                <a:srgbClr val="0066A1"/>
              </a:buClr>
              <a:buSzPct val="80000"/>
            </a:pPr>
            <a:r>
              <a:rPr lang="fr-FR" dirty="0">
                <a:latin typeface="Verdana" panose="020B0604030504040204" pitchFamily="34" charset="0"/>
                <a:ea typeface="Verdana" panose="020B0604030504040204" pitchFamily="34" charset="0"/>
                <a:cs typeface="Verdana" panose="020B0604030504040204" pitchFamily="34" charset="0"/>
                <a:hlinkClick r:id="rId2"/>
              </a:rPr>
              <a:t>Tutoriel</a:t>
            </a:r>
            <a:endParaRPr lang="fr-F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573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Clinical Key Student (CKS) : rappel</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1200329"/>
          </a:xfrm>
          <a:prstGeom prst="rect">
            <a:avLst/>
          </a:prstGeom>
          <a:noFill/>
        </p:spPr>
        <p:txBody>
          <a:bodyPr wrap="square" rtlCol="0">
            <a:spAutoFit/>
          </a:bodyPr>
          <a:lstStyle/>
          <a:p>
            <a:endParaRPr lang="fr-FR" sz="2400" dirty="0">
              <a:solidFill>
                <a:srgbClr val="FF0000"/>
              </a:solidFill>
            </a:endParaRPr>
          </a:p>
          <a:p>
            <a:endParaRPr lang="fr-FR" sz="2400" dirty="0"/>
          </a:p>
          <a:p>
            <a:endParaRPr lang="fr-FR" sz="2400" dirty="0"/>
          </a:p>
        </p:txBody>
      </p:sp>
      <p:pic>
        <p:nvPicPr>
          <p:cNvPr id="4" name="Image 3">
            <a:extLst>
              <a:ext uri="{FF2B5EF4-FFF2-40B4-BE49-F238E27FC236}">
                <a16:creationId xmlns:a16="http://schemas.microsoft.com/office/drawing/2014/main" id="{DB47D8DD-9AD3-44BF-BCFD-13C5DF399902}"/>
              </a:ext>
            </a:extLst>
          </p:cNvPr>
          <p:cNvPicPr>
            <a:picLocks noChangeAspect="1"/>
          </p:cNvPicPr>
          <p:nvPr/>
        </p:nvPicPr>
        <p:blipFill>
          <a:blip r:embed="rId2"/>
          <a:stretch>
            <a:fillRect/>
          </a:stretch>
        </p:blipFill>
        <p:spPr>
          <a:xfrm>
            <a:off x="1418772" y="2186565"/>
            <a:ext cx="7678093" cy="4074308"/>
          </a:xfrm>
          <a:prstGeom prst="rect">
            <a:avLst/>
          </a:prstGeom>
        </p:spPr>
      </p:pic>
    </p:spTree>
    <p:extLst>
      <p:ext uri="{BB962C8B-B14F-4D97-AF65-F5344CB8AC3E}">
        <p14:creationId xmlns:p14="http://schemas.microsoft.com/office/powerpoint/2010/main" val="231255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Cairn : rappel </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2831544"/>
          </a:xfrm>
          <a:prstGeom prst="rect">
            <a:avLst/>
          </a:prstGeom>
          <a:noFill/>
        </p:spPr>
        <p:txBody>
          <a:bodyPr wrap="square" rtlCol="0">
            <a:spAutoFit/>
          </a:bodyPr>
          <a:lstStyle/>
          <a:p>
            <a:r>
              <a:rPr lang="fr-FR" sz="2400" dirty="0"/>
              <a:t>Portail de ressources francophones. Donne accès à :</a:t>
            </a:r>
            <a:br>
              <a:rPr lang="fr-FR" dirty="0">
                <a:cs typeface="Arial" charset="0"/>
              </a:rPr>
            </a:br>
            <a:endParaRPr lang="fr-FR" sz="1000" dirty="0"/>
          </a:p>
          <a:p>
            <a:pPr marL="800100" lvl="1" indent="-342900">
              <a:buFont typeface="Wingdings" panose="05000000000000000000" pitchFamily="2" charset="2"/>
              <a:buChar char="ü"/>
            </a:pPr>
            <a:r>
              <a:rPr lang="fr-FR" sz="2400" dirty="0"/>
              <a:t>Encyclopédies de poche (Que Sais-je ? Repères)</a:t>
            </a:r>
          </a:p>
          <a:p>
            <a:pPr marL="800100" lvl="1" indent="-342900">
              <a:buFont typeface="Wingdings" panose="05000000000000000000" pitchFamily="2" charset="2"/>
              <a:buChar char="ü"/>
            </a:pPr>
            <a:r>
              <a:rPr lang="fr-FR" sz="2400" dirty="0"/>
              <a:t>Revues classées par thématiques (santé publique, psychologie…)</a:t>
            </a:r>
          </a:p>
          <a:p>
            <a:pPr marL="800100" lvl="1" indent="-342900">
              <a:buFont typeface="Wingdings" panose="05000000000000000000" pitchFamily="2" charset="2"/>
              <a:buChar char="ü"/>
            </a:pPr>
            <a:r>
              <a:rPr lang="fr-FR" sz="2400" dirty="0"/>
              <a:t>Quelques magazines</a:t>
            </a:r>
          </a:p>
          <a:p>
            <a:pPr marL="800100" lvl="1" indent="-342900">
              <a:buFont typeface="Wingdings" panose="05000000000000000000" pitchFamily="2" charset="2"/>
              <a:buChar char="ü"/>
            </a:pPr>
            <a:r>
              <a:rPr lang="fr-FR" sz="2400" dirty="0"/>
              <a:t>Certains e-books</a:t>
            </a:r>
          </a:p>
          <a:p>
            <a:endParaRPr lang="fr-FR" sz="2400" dirty="0"/>
          </a:p>
          <a:p>
            <a:r>
              <a:rPr lang="fr-FR" sz="2400" dirty="0"/>
              <a:t>Accès au texte intégral selon les abonnements de l’UGA </a:t>
            </a:r>
          </a:p>
        </p:txBody>
      </p:sp>
    </p:spTree>
    <p:extLst>
      <p:ext uri="{BB962C8B-B14F-4D97-AF65-F5344CB8AC3E}">
        <p14:creationId xmlns:p14="http://schemas.microsoft.com/office/powerpoint/2010/main" val="1825740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Littérature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scientifique</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4370427"/>
          </a:xfrm>
          <a:prstGeom prst="rect">
            <a:avLst/>
          </a:prstGeom>
          <a:noFill/>
        </p:spPr>
        <p:txBody>
          <a:bodyPr wrap="square" rtlCol="0">
            <a:spAutoFit/>
          </a:bodyPr>
          <a:lstStyle/>
          <a:p>
            <a:pPr marL="800100" lvl="1" indent="-342900">
              <a:buFont typeface="Wingdings" panose="05000000000000000000" pitchFamily="2" charset="2"/>
              <a:buChar char="ü"/>
            </a:pPr>
            <a:r>
              <a:rPr lang="fr-FR" sz="2400" dirty="0"/>
              <a:t>La structure des articles scientifiques répond au format </a:t>
            </a:r>
            <a:r>
              <a:rPr lang="fr-FR" sz="2400" b="1" dirty="0"/>
              <a:t>IMRAD</a:t>
            </a:r>
            <a:r>
              <a:rPr lang="fr-FR" sz="2400" dirty="0"/>
              <a:t> ou </a:t>
            </a:r>
            <a:r>
              <a:rPr lang="fr-FR" sz="2400" b="1" dirty="0" err="1"/>
              <a:t>IMRaD</a:t>
            </a:r>
            <a:r>
              <a:rPr lang="fr-FR" sz="2400" dirty="0"/>
              <a:t> (Introduction, Methods, </a:t>
            </a:r>
            <a:r>
              <a:rPr lang="fr-FR" sz="2400" dirty="0" err="1"/>
              <a:t>Results</a:t>
            </a:r>
            <a:r>
              <a:rPr lang="fr-FR" sz="2400" dirty="0"/>
              <a:t>, and Discussion). </a:t>
            </a:r>
          </a:p>
          <a:p>
            <a:pPr marL="800100" lvl="1" indent="-342900">
              <a:buFont typeface="Wingdings" panose="05000000000000000000" pitchFamily="2" charset="2"/>
              <a:buChar char="ü"/>
            </a:pPr>
            <a:r>
              <a:rPr lang="fr-FR" sz="2400" dirty="0"/>
              <a:t>Articles publiés dans des revues à comité de lecture (évaluation par les pairs ou </a:t>
            </a:r>
            <a:r>
              <a:rPr lang="fr-FR" sz="2400" dirty="0" err="1"/>
              <a:t>peer</a:t>
            </a:r>
            <a:r>
              <a:rPr lang="fr-FR" sz="2400" dirty="0"/>
              <a:t> </a:t>
            </a:r>
            <a:r>
              <a:rPr lang="fr-FR" sz="2400" dirty="0" err="1"/>
              <a:t>review</a:t>
            </a:r>
            <a:r>
              <a:rPr lang="fr-FR" sz="2400" dirty="0"/>
              <a:t>)</a:t>
            </a:r>
          </a:p>
          <a:p>
            <a:endParaRPr lang="fr-FR" sz="1000" dirty="0"/>
          </a:p>
          <a:p>
            <a:pPr marL="285750" indent="-285750">
              <a:buFontTx/>
              <a:buChar char="-"/>
            </a:pPr>
            <a:r>
              <a:rPr lang="en-US" b="0" i="0" u="none" strike="noStrike" baseline="0" dirty="0"/>
              <a:t>American Journal of Obstetrics &amp; Gynecology</a:t>
            </a:r>
          </a:p>
          <a:p>
            <a:pPr marL="285750" indent="-285750">
              <a:buFontTx/>
              <a:buChar char="-"/>
            </a:pPr>
            <a:r>
              <a:rPr lang="fr-FR" dirty="0"/>
              <a:t>Gynécologie, obstétrique, fertilité &amp; sénologie</a:t>
            </a:r>
            <a:endParaRPr lang="en-US" b="0" i="0" u="none" strike="noStrike" baseline="0" dirty="0"/>
          </a:p>
          <a:p>
            <a:pPr marL="285750" indent="-285750">
              <a:buFontTx/>
              <a:buChar char="-"/>
            </a:pPr>
            <a:r>
              <a:rPr lang="en-US" dirty="0">
                <a:effectLst/>
              </a:rPr>
              <a:t>Journal of Gynecology Obstetrics and Human Reproduction </a:t>
            </a:r>
            <a:r>
              <a:rPr lang="en-US" i="1" dirty="0">
                <a:solidFill>
                  <a:srgbClr val="000000"/>
                </a:solidFill>
                <a:effectLst/>
              </a:rPr>
              <a:t>suite de </a:t>
            </a:r>
            <a:r>
              <a:rPr lang="fr-FR" b="0" i="0" u="none" strike="noStrike" baseline="0" dirty="0"/>
              <a:t>Journal de Gynécologie Obstétrique et Biologie de la Reproduction</a:t>
            </a:r>
          </a:p>
          <a:p>
            <a:pPr marL="285750" indent="-285750" algn="l">
              <a:buFontTx/>
              <a:buChar char="-"/>
            </a:pPr>
            <a:r>
              <a:rPr lang="en-US" b="0" i="0" u="none" strike="noStrike" baseline="0" dirty="0"/>
              <a:t>Obstetrics &amp; Gynecology</a:t>
            </a:r>
          </a:p>
          <a:p>
            <a:pPr algn="l"/>
            <a:endParaRPr lang="fr-FR" sz="1000" dirty="0"/>
          </a:p>
          <a:p>
            <a:pPr marL="800100" lvl="1" indent="-342900">
              <a:buFont typeface="Wingdings" panose="05000000000000000000" pitchFamily="2" charset="2"/>
              <a:buChar char="ü"/>
            </a:pPr>
            <a:r>
              <a:rPr lang="fr-FR" sz="2400" dirty="0"/>
              <a:t>Les auteurs sont principalement des chercheurs, professeurs, enseignants-chercheurs dont on connait l’affiliation</a:t>
            </a:r>
          </a:p>
          <a:p>
            <a:pPr marL="800100" lvl="1" indent="-342900">
              <a:buFont typeface="Wingdings" panose="05000000000000000000" pitchFamily="2" charset="2"/>
              <a:buChar char="ü"/>
            </a:pPr>
            <a:r>
              <a:rPr lang="fr-FR" sz="2400" dirty="0"/>
              <a:t>Présence d’une bibliographie</a:t>
            </a:r>
          </a:p>
        </p:txBody>
      </p:sp>
    </p:spTree>
    <p:extLst>
      <p:ext uri="{BB962C8B-B14F-4D97-AF65-F5344CB8AC3E}">
        <p14:creationId xmlns:p14="http://schemas.microsoft.com/office/powerpoint/2010/main" val="50524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LiSSa</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2800" dirty="0">
                <a:latin typeface="Verdana" panose="020B0604030504040204" pitchFamily="34" charset="0"/>
                <a:ea typeface="Verdana" panose="020B0604030504040204" pitchFamily="34" charset="0"/>
                <a:cs typeface="Verdana" panose="020B0604030504040204" pitchFamily="34" charset="0"/>
              </a:rPr>
              <a:t>(</a:t>
            </a:r>
            <a:r>
              <a:rPr lang="fr-FR" sz="2800" dirty="0">
                <a:solidFill>
                  <a:srgbClr val="FF0000"/>
                </a:solidFill>
                <a:latin typeface="Verdana" panose="020B0604030504040204" pitchFamily="34" charset="0"/>
                <a:ea typeface="Verdana" panose="020B0604030504040204" pitchFamily="34" charset="0"/>
                <a:cs typeface="Verdana" panose="020B0604030504040204" pitchFamily="34" charset="0"/>
              </a:rPr>
              <a:t>Li</a:t>
            </a:r>
            <a:r>
              <a:rPr lang="fr-FR" sz="2800" dirty="0">
                <a:latin typeface="Verdana" panose="020B0604030504040204" pitchFamily="34" charset="0"/>
                <a:ea typeface="Verdana" panose="020B0604030504040204" pitchFamily="34" charset="0"/>
                <a:cs typeface="Verdana" panose="020B0604030504040204" pitchFamily="34" charset="0"/>
              </a:rPr>
              <a:t>ttérature </a:t>
            </a:r>
            <a:r>
              <a:rPr lang="fr-FR" sz="2800" dirty="0">
                <a:solidFill>
                  <a:srgbClr val="FF0000"/>
                </a:solidFill>
                <a:latin typeface="Verdana" panose="020B0604030504040204" pitchFamily="34" charset="0"/>
                <a:ea typeface="Verdana" panose="020B0604030504040204" pitchFamily="34" charset="0"/>
                <a:cs typeface="Verdana" panose="020B0604030504040204" pitchFamily="34" charset="0"/>
              </a:rPr>
              <a:t>S</a:t>
            </a:r>
            <a:r>
              <a:rPr lang="fr-FR" sz="2800" dirty="0">
                <a:latin typeface="Verdana" panose="020B0604030504040204" pitchFamily="34" charset="0"/>
                <a:ea typeface="Verdana" panose="020B0604030504040204" pitchFamily="34" charset="0"/>
                <a:cs typeface="Verdana" panose="020B0604030504040204" pitchFamily="34" charset="0"/>
              </a:rPr>
              <a:t>cientifique en </a:t>
            </a:r>
            <a:r>
              <a:rPr lang="fr-FR" sz="2800" dirty="0">
                <a:solidFill>
                  <a:srgbClr val="FF0000"/>
                </a:solidFill>
                <a:latin typeface="Verdana" panose="020B0604030504040204" pitchFamily="34" charset="0"/>
                <a:ea typeface="Verdana" panose="020B0604030504040204" pitchFamily="34" charset="0"/>
                <a:cs typeface="Verdana" panose="020B0604030504040204" pitchFamily="34" charset="0"/>
              </a:rPr>
              <a:t>Sa</a:t>
            </a:r>
            <a:r>
              <a:rPr lang="fr-FR" sz="2800" dirty="0">
                <a:latin typeface="Verdana" panose="020B0604030504040204" pitchFamily="34" charset="0"/>
                <a:ea typeface="Verdana" panose="020B0604030504040204" pitchFamily="34" charset="0"/>
                <a:cs typeface="Verdana" panose="020B0604030504040204" pitchFamily="34" charset="0"/>
              </a:rPr>
              <a:t>nté)</a:t>
            </a:r>
            <a:endParaRPr lang="en-US" sz="28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8065EB-0878-4AFE-B9F9-2BCDABCD8B0E}"/>
              </a:ext>
            </a:extLst>
          </p:cNvPr>
          <p:cNvSpPr/>
          <p:nvPr/>
        </p:nvSpPr>
        <p:spPr>
          <a:xfrm>
            <a:off x="939800" y="2139885"/>
            <a:ext cx="9872743" cy="3816429"/>
          </a:xfrm>
          <a:prstGeom prst="rect">
            <a:avLst/>
          </a:prstGeom>
        </p:spPr>
        <p:txBody>
          <a:bodyPr wrap="square">
            <a:spAutoFit/>
          </a:bodyPr>
          <a:lstStyle/>
          <a:p>
            <a:r>
              <a:rPr lang="fr-FR" sz="2400" dirty="0">
                <a:cs typeface="Arial" charset="0"/>
                <a:hlinkClick r:id="rId2"/>
              </a:rPr>
              <a:t>https://www.lissa.fr/dc/#env=lissa</a:t>
            </a:r>
            <a:endParaRPr lang="fr-FR" sz="2400" dirty="0">
              <a:cs typeface="Arial" charset="0"/>
            </a:endParaRPr>
          </a:p>
          <a:p>
            <a:endParaRPr lang="fr-FR" sz="2400" dirty="0">
              <a:cs typeface="Arial" charset="0"/>
            </a:endParaRPr>
          </a:p>
          <a:p>
            <a:pPr marL="342900" indent="-342900">
              <a:buFont typeface="Wingdings" panose="05000000000000000000" pitchFamily="2" charset="2"/>
              <a:buChar char="ü"/>
            </a:pPr>
            <a:r>
              <a:rPr lang="fr-FR" sz="2400" dirty="0">
                <a:cs typeface="Arial" charset="0"/>
              </a:rPr>
              <a:t>Base de données bibliographiques : </a:t>
            </a:r>
            <a:r>
              <a:rPr lang="fr-FR" sz="2400" dirty="0"/>
              <a:t>1 430 000 </a:t>
            </a:r>
            <a:r>
              <a:rPr lang="fr-FR" sz="2400" b="1" dirty="0">
                <a:cs typeface="Arial" charset="0"/>
              </a:rPr>
              <a:t>articles scientifiques francophones</a:t>
            </a:r>
            <a:endParaRPr lang="fr-FR" sz="2400" b="1" dirty="0"/>
          </a:p>
          <a:p>
            <a:pPr marL="342900" indent="-342900">
              <a:buFont typeface="Wingdings" panose="05000000000000000000" pitchFamily="2" charset="2"/>
              <a:buChar char="ü"/>
            </a:pPr>
            <a:r>
              <a:rPr lang="fr-FR" sz="2400" dirty="0"/>
              <a:t>241 </a:t>
            </a:r>
            <a:r>
              <a:rPr lang="fr-FR" sz="2400" dirty="0">
                <a:cs typeface="Arial" charset="0"/>
              </a:rPr>
              <a:t>revues référencées </a:t>
            </a:r>
            <a:r>
              <a:rPr lang="fr-FR" dirty="0">
                <a:cs typeface="Arial" charset="0"/>
              </a:rPr>
              <a:t>(dont </a:t>
            </a:r>
            <a:r>
              <a:rPr lang="fr-FR" dirty="0"/>
              <a:t>Gynécologie, obstétrique, fertilité &amp; sénologie)</a:t>
            </a:r>
            <a:endParaRPr lang="fr-FR" dirty="0">
              <a:cs typeface="Arial" charset="0"/>
            </a:endParaRPr>
          </a:p>
          <a:p>
            <a:pPr marL="342900" indent="-342900">
              <a:buFont typeface="Wingdings" panose="05000000000000000000" pitchFamily="2" charset="2"/>
              <a:buChar char="ü"/>
            </a:pPr>
            <a:r>
              <a:rPr lang="fr-FR" sz="2400" dirty="0">
                <a:cs typeface="Arial" charset="0"/>
              </a:rPr>
              <a:t>Utiliser la Recherche avancée</a:t>
            </a:r>
          </a:p>
          <a:p>
            <a:pPr marL="342900" indent="-342900">
              <a:buFont typeface="Wingdings" panose="05000000000000000000" pitchFamily="2" charset="2"/>
              <a:buChar char="ü"/>
            </a:pPr>
            <a:endParaRPr lang="fr-FR" sz="2400" dirty="0">
              <a:cs typeface="Arial" charset="0"/>
            </a:endParaRPr>
          </a:p>
          <a:p>
            <a:pPr marL="342900" indent="-342900">
              <a:buFont typeface="Wingdings" panose="05000000000000000000" pitchFamily="2" charset="2"/>
              <a:buChar char="ü"/>
            </a:pPr>
            <a:r>
              <a:rPr lang="fr-FR" sz="2400" dirty="0">
                <a:cs typeface="Arial" charset="0"/>
              </a:rPr>
              <a:t>Utilise le langage MeSH</a:t>
            </a:r>
            <a:br>
              <a:rPr lang="fr-FR" sz="2400" dirty="0">
                <a:cs typeface="Arial" charset="0"/>
              </a:rPr>
            </a:br>
            <a:endParaRPr lang="fr-FR" sz="2400" i="1" dirty="0">
              <a:cs typeface="Arial" charset="0"/>
            </a:endParaRPr>
          </a:p>
          <a:p>
            <a:br>
              <a:rPr lang="fr-FR" dirty="0">
                <a:cs typeface="Arial" charset="0"/>
              </a:rPr>
            </a:br>
            <a:endParaRPr lang="fr-FR" sz="800" dirty="0"/>
          </a:p>
        </p:txBody>
      </p:sp>
    </p:spTree>
    <p:extLst>
      <p:ext uri="{BB962C8B-B14F-4D97-AF65-F5344CB8AC3E}">
        <p14:creationId xmlns:p14="http://schemas.microsoft.com/office/powerpoint/2010/main" val="117630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Objectifs</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de la séance</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1" y="1880470"/>
            <a:ext cx="10749436" cy="1938992"/>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t>Différencier les différents types de documents</a:t>
            </a:r>
          </a:p>
          <a:p>
            <a:pPr marL="342900" indent="-342900">
              <a:buFont typeface="Wingdings" panose="05000000000000000000" pitchFamily="2" charset="2"/>
              <a:buChar char="ü"/>
            </a:pPr>
            <a:r>
              <a:rPr lang="fr-FR" sz="2400" dirty="0"/>
              <a:t>Savoir trouver des ressources bibliographiques sur un thème (en prévision de la thèse d’exercice)</a:t>
            </a:r>
          </a:p>
          <a:p>
            <a:pPr marL="342900" indent="-342900">
              <a:buFont typeface="Wingdings" panose="05000000000000000000" pitchFamily="2" charset="2"/>
              <a:buChar char="ü"/>
            </a:pPr>
            <a:endParaRPr lang="fr-FR" sz="2400" dirty="0"/>
          </a:p>
          <a:p>
            <a:endParaRPr lang="fr-FR" sz="2400" dirty="0"/>
          </a:p>
        </p:txBody>
      </p:sp>
      <p:sp>
        <p:nvSpPr>
          <p:cNvPr id="6" name="Rectangle 5">
            <a:extLst>
              <a:ext uri="{FF2B5EF4-FFF2-40B4-BE49-F238E27FC236}">
                <a16:creationId xmlns:a16="http://schemas.microsoft.com/office/drawing/2014/main" id="{13C403D3-7128-4197-8776-8FDB56BF4F35}"/>
              </a:ext>
            </a:extLst>
          </p:cNvPr>
          <p:cNvSpPr/>
          <p:nvPr/>
        </p:nvSpPr>
        <p:spPr>
          <a:xfrm>
            <a:off x="939801" y="3370844"/>
            <a:ext cx="5577168" cy="938719"/>
          </a:xfrm>
          <a:prstGeom prst="rect">
            <a:avLst/>
          </a:prstGeom>
        </p:spPr>
        <p:txBody>
          <a:bodyPr wrap="none">
            <a:spAutoFit/>
          </a:bodyPr>
          <a:lstStyle/>
          <a:p>
            <a:r>
              <a:rPr lang="en-US" sz="3700" b="1" dirty="0" err="1">
                <a:solidFill>
                  <a:srgbClr val="202C41"/>
                </a:solidFill>
                <a:latin typeface="Verdana" panose="020B0604030504040204" pitchFamily="34" charset="0"/>
                <a:ea typeface="Verdana" panose="020B0604030504040204" pitchFamily="34" charset="0"/>
              </a:rPr>
              <a:t>Compétences</a:t>
            </a:r>
            <a:r>
              <a:rPr lang="en-US" sz="3700" b="1" dirty="0">
                <a:solidFill>
                  <a:srgbClr val="202C41"/>
                </a:solidFill>
                <a:latin typeface="Verdana" panose="020B0604030504040204" pitchFamily="34" charset="0"/>
                <a:ea typeface="Verdana" panose="020B0604030504040204" pitchFamily="34" charset="0"/>
              </a:rPr>
              <a:t> </a:t>
            </a:r>
            <a:r>
              <a:rPr lang="en-US" sz="3700" b="1" dirty="0" err="1">
                <a:solidFill>
                  <a:srgbClr val="202C41"/>
                </a:solidFill>
                <a:latin typeface="Verdana" panose="020B0604030504040204" pitchFamily="34" charset="0"/>
                <a:ea typeface="Verdana" panose="020B0604030504040204" pitchFamily="34" charset="0"/>
              </a:rPr>
              <a:t>visées</a:t>
            </a:r>
            <a:endParaRPr lang="en-US" sz="3700" b="1" dirty="0">
              <a:solidFill>
                <a:srgbClr val="202C41"/>
              </a:solidFill>
              <a:latin typeface="Verdana" panose="020B0604030504040204" pitchFamily="34" charset="0"/>
              <a:ea typeface="Verdana" panose="020B0604030504040204" pitchFamily="34" charset="0"/>
            </a:endParaRPr>
          </a:p>
          <a:p>
            <a:r>
              <a:rPr lang="en-US" b="1" dirty="0">
                <a:solidFill>
                  <a:srgbClr val="202C41"/>
                </a:solidFill>
                <a:latin typeface="Verdana" panose="020B0604030504040204" pitchFamily="34" charset="0"/>
                <a:ea typeface="Verdana" panose="020B0604030504040204" pitchFamily="34" charset="0"/>
              </a:rPr>
              <a:t> </a:t>
            </a:r>
            <a:endParaRPr lang="fr-FR" dirty="0"/>
          </a:p>
        </p:txBody>
      </p:sp>
      <p:sp>
        <p:nvSpPr>
          <p:cNvPr id="9" name="Rectangle 8">
            <a:extLst>
              <a:ext uri="{FF2B5EF4-FFF2-40B4-BE49-F238E27FC236}">
                <a16:creationId xmlns:a16="http://schemas.microsoft.com/office/drawing/2014/main" id="{CDC719A6-8385-46DE-9420-6E596F884994}"/>
              </a:ext>
            </a:extLst>
          </p:cNvPr>
          <p:cNvSpPr/>
          <p:nvPr/>
        </p:nvSpPr>
        <p:spPr>
          <a:xfrm>
            <a:off x="1047620" y="4230277"/>
            <a:ext cx="10427855" cy="1569660"/>
          </a:xfrm>
          <a:prstGeom prst="rect">
            <a:avLst/>
          </a:prstGeom>
        </p:spPr>
        <p:txBody>
          <a:bodyPr wrap="none">
            <a:spAutoFit/>
          </a:bodyPr>
          <a:lstStyle/>
          <a:p>
            <a:pPr marL="342900" indent="-342900">
              <a:buFont typeface="Wingdings" panose="05000000000000000000" pitchFamily="2" charset="2"/>
              <a:buChar char="ü"/>
            </a:pPr>
            <a:r>
              <a:rPr lang="fr-FR" sz="2400" dirty="0"/>
              <a:t>Savoir utiliser les principaux outils de recherche et bases de données</a:t>
            </a:r>
          </a:p>
          <a:p>
            <a:r>
              <a:rPr lang="fr-FR" sz="2400" dirty="0"/>
              <a:t>    (Beluga, PubMed, Lissa, Dumas, Google Scholar)</a:t>
            </a:r>
          </a:p>
          <a:p>
            <a:pPr marL="342900" indent="-342900">
              <a:buFont typeface="Wingdings" panose="05000000000000000000" pitchFamily="2" charset="2"/>
              <a:buChar char="ü"/>
            </a:pPr>
            <a:r>
              <a:rPr lang="fr-FR" sz="2400" dirty="0"/>
              <a:t>Être capable de trouver un travail universitaire en lien avec sa thématique</a:t>
            </a:r>
          </a:p>
          <a:p>
            <a:r>
              <a:rPr lang="fr-FR" sz="2400" dirty="0"/>
              <a:t>   </a:t>
            </a:r>
          </a:p>
        </p:txBody>
      </p:sp>
    </p:spTree>
    <p:extLst>
      <p:ext uri="{BB962C8B-B14F-4D97-AF65-F5344CB8AC3E}">
        <p14:creationId xmlns:p14="http://schemas.microsoft.com/office/powerpoint/2010/main" val="351453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699" y="631597"/>
            <a:ext cx="7239656" cy="121605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Recherche dans </a:t>
            </a:r>
            <a:r>
              <a:rPr lang="en-US" dirty="0" err="1">
                <a:latin typeface="Verdana" panose="020B0604030504040204" pitchFamily="34" charset="0"/>
                <a:ea typeface="Verdana" panose="020B0604030504040204" pitchFamily="34" charset="0"/>
                <a:cs typeface="Verdana" panose="020B0604030504040204" pitchFamily="34" charset="0"/>
              </a:rPr>
              <a:t>LiSSa</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 name="ZoneTexte 2">
            <a:extLst>
              <a:ext uri="{FF2B5EF4-FFF2-40B4-BE49-F238E27FC236}">
                <a16:creationId xmlns:a16="http://schemas.microsoft.com/office/drawing/2014/main" id="{D0EA7228-CE7C-40B0-A137-4BC6A122A021}"/>
              </a:ext>
            </a:extLst>
          </p:cNvPr>
          <p:cNvSpPr txBox="1"/>
          <p:nvPr/>
        </p:nvSpPr>
        <p:spPr>
          <a:xfrm>
            <a:off x="1677971" y="4958498"/>
            <a:ext cx="8795208" cy="2492990"/>
          </a:xfrm>
          <a:prstGeom prst="rect">
            <a:avLst/>
          </a:prstGeom>
          <a:noFill/>
        </p:spPr>
        <p:txBody>
          <a:bodyPr wrap="square" rtlCol="0">
            <a:spAutoFit/>
          </a:bodyPr>
          <a:lstStyle/>
          <a:p>
            <a:pPr marL="285750" indent="-285750">
              <a:buFont typeface="Symbol" panose="05050102010706020507" pitchFamily="18" charset="2"/>
              <a:buChar char="Þ"/>
            </a:pPr>
            <a:r>
              <a:rPr lang="fr-FR" sz="2400" dirty="0">
                <a:solidFill>
                  <a:schemeClr val="bg1"/>
                </a:solidFill>
              </a:rPr>
              <a:t>Chercher des articles sur les facteurs de risque de la consommation de tabac sur la grossesse</a:t>
            </a:r>
          </a:p>
          <a:p>
            <a:pPr marL="285750" indent="-285750">
              <a:buFont typeface="Symbol" panose="05050102010706020507" pitchFamily="18" charset="2"/>
              <a:buChar char="Þ"/>
            </a:pPr>
            <a:r>
              <a:rPr lang="fr-FR" sz="2400" dirty="0">
                <a:solidFill>
                  <a:schemeClr val="bg1"/>
                </a:solidFill>
              </a:rPr>
              <a:t>Aller voir la 2</a:t>
            </a:r>
            <a:r>
              <a:rPr lang="fr-FR" sz="2400" baseline="30000" dirty="0">
                <a:solidFill>
                  <a:schemeClr val="bg1"/>
                </a:solidFill>
              </a:rPr>
              <a:t>ème</a:t>
            </a:r>
            <a:r>
              <a:rPr lang="fr-FR" sz="2400" dirty="0">
                <a:solidFill>
                  <a:schemeClr val="bg1"/>
                </a:solidFill>
              </a:rPr>
              <a:t> référence. Comment savoir si vous y avez accès ? </a:t>
            </a:r>
            <a:endParaRPr lang="fr-FR" sz="2400" baseline="30000" dirty="0">
              <a:solidFill>
                <a:schemeClr val="bg1"/>
              </a:solidFill>
            </a:endParaRPr>
          </a:p>
          <a:p>
            <a:r>
              <a:rPr lang="fr-FR" sz="2400" baseline="30000" dirty="0">
                <a:solidFill>
                  <a:schemeClr val="bg1"/>
                </a:solidFill>
              </a:rPr>
              <a:t>     </a:t>
            </a:r>
            <a:endParaRPr lang="fr-FR" sz="2400" dirty="0">
              <a:solidFill>
                <a:schemeClr val="bg1"/>
              </a:solidFill>
            </a:endParaRPr>
          </a:p>
          <a:p>
            <a:endParaRPr lang="fr-FR" dirty="0">
              <a:solidFill>
                <a:schemeClr val="bg1"/>
              </a:solidFill>
            </a:endParaRPr>
          </a:p>
          <a:p>
            <a:endParaRPr lang="fr-FR" dirty="0">
              <a:solidFill>
                <a:schemeClr val="bg1"/>
              </a:solidFill>
            </a:endParaRPr>
          </a:p>
        </p:txBody>
      </p:sp>
      <p:pic>
        <p:nvPicPr>
          <p:cNvPr id="5" name="Image 4">
            <a:extLst>
              <a:ext uri="{FF2B5EF4-FFF2-40B4-BE49-F238E27FC236}">
                <a16:creationId xmlns:a16="http://schemas.microsoft.com/office/drawing/2014/main" id="{07D0E30D-ADEC-45BE-ABB0-93AC300A3E8C}"/>
              </a:ext>
            </a:extLst>
          </p:cNvPr>
          <p:cNvPicPr>
            <a:picLocks noChangeAspect="1"/>
          </p:cNvPicPr>
          <p:nvPr/>
        </p:nvPicPr>
        <p:blipFill>
          <a:blip r:embed="rId3"/>
          <a:stretch>
            <a:fillRect/>
          </a:stretch>
        </p:blipFill>
        <p:spPr>
          <a:xfrm>
            <a:off x="1677971" y="1392572"/>
            <a:ext cx="7405817" cy="3440091"/>
          </a:xfrm>
          <a:prstGeom prst="rect">
            <a:avLst/>
          </a:prstGeom>
        </p:spPr>
      </p:pic>
    </p:spTree>
    <p:extLst>
      <p:ext uri="{BB962C8B-B14F-4D97-AF65-F5344CB8AC3E}">
        <p14:creationId xmlns:p14="http://schemas.microsoft.com/office/powerpoint/2010/main" val="387787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700" y="631597"/>
            <a:ext cx="4468174" cy="1216058"/>
          </a:xfrm>
        </p:spPr>
        <p:txBody>
          <a:bodyPr/>
          <a:lstStyle/>
          <a:p>
            <a:r>
              <a:rPr lang="en-US" dirty="0" err="1">
                <a:latin typeface="Verdana" panose="020B0604030504040204" pitchFamily="34" charset="0"/>
                <a:ea typeface="Verdana" panose="020B0604030504040204" pitchFamily="34" charset="0"/>
                <a:cs typeface="Verdana" panose="020B0604030504040204" pitchFamily="34" charset="0"/>
              </a:rPr>
              <a:t>Astuces</a:t>
            </a:r>
            <a:r>
              <a:rPr lang="en-US" dirty="0">
                <a:latin typeface="Verdana" panose="020B0604030504040204" pitchFamily="34" charset="0"/>
                <a:ea typeface="Verdana" panose="020B0604030504040204" pitchFamily="34" charset="0"/>
                <a:cs typeface="Verdana" panose="020B0604030504040204" pitchFamily="34" charset="0"/>
              </a:rPr>
              <a:t> de recherche</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a:extLst>
              <a:ext uri="{FF2B5EF4-FFF2-40B4-BE49-F238E27FC236}">
                <a16:creationId xmlns:a16="http://schemas.microsoft.com/office/drawing/2014/main" id="{49F0D02D-F93E-4346-8BA7-A224CE3D6513}"/>
              </a:ext>
            </a:extLst>
          </p:cNvPr>
          <p:cNvSpPr txBox="1"/>
          <p:nvPr/>
        </p:nvSpPr>
        <p:spPr>
          <a:xfrm>
            <a:off x="1611984" y="1994019"/>
            <a:ext cx="9125146" cy="3077766"/>
          </a:xfrm>
          <a:prstGeom prst="rect">
            <a:avLst/>
          </a:prstGeom>
          <a:noFill/>
        </p:spPr>
        <p:txBody>
          <a:bodyPr wrap="square" rtlCol="0">
            <a:spAutoFit/>
          </a:bodyPr>
          <a:lstStyle/>
          <a:p>
            <a:pPr marL="457200" indent="-457200">
              <a:buFont typeface="Wingdings" panose="05000000000000000000" pitchFamily="2" charset="2"/>
              <a:buChar char="ü"/>
            </a:pPr>
            <a:r>
              <a:rPr lang="fr-FR" sz="2800" dirty="0">
                <a:solidFill>
                  <a:schemeClr val="bg1"/>
                </a:solidFill>
              </a:rPr>
              <a:t>Taper seulement les mots significatifs en minuscules et sans accent</a:t>
            </a:r>
            <a:endParaRPr lang="fr-FR" dirty="0">
              <a:solidFill>
                <a:schemeClr val="bg1"/>
              </a:solidFill>
            </a:endParaRPr>
          </a:p>
          <a:p>
            <a:pPr marL="457200" indent="-457200">
              <a:buFont typeface="Wingdings" panose="05000000000000000000" pitchFamily="2" charset="2"/>
              <a:buChar char="ü"/>
            </a:pPr>
            <a:r>
              <a:rPr lang="fr-FR" sz="2800" dirty="0">
                <a:solidFill>
                  <a:schemeClr val="bg1"/>
                </a:solidFill>
              </a:rPr>
              <a:t>Utiliser la </a:t>
            </a:r>
            <a:r>
              <a:rPr lang="fr-FR" sz="2800" dirty="0">
                <a:solidFill>
                  <a:schemeClr val="bg1"/>
                </a:solidFill>
                <a:hlinkClick r:id="rId2"/>
              </a:rPr>
              <a:t>troncature</a:t>
            </a:r>
            <a:r>
              <a:rPr lang="fr-FR" sz="2800" dirty="0">
                <a:solidFill>
                  <a:schemeClr val="bg1"/>
                </a:solidFill>
              </a:rPr>
              <a:t> *</a:t>
            </a:r>
            <a:endParaRPr lang="fr-FR" dirty="0">
              <a:solidFill>
                <a:schemeClr val="bg1"/>
              </a:solidFill>
            </a:endParaRPr>
          </a:p>
          <a:p>
            <a:pPr marL="457200" indent="-457200">
              <a:buFont typeface="Wingdings" panose="05000000000000000000" pitchFamily="2" charset="2"/>
              <a:buChar char="ü"/>
            </a:pPr>
            <a:r>
              <a:rPr lang="fr-FR" sz="2800" dirty="0">
                <a:solidFill>
                  <a:schemeClr val="bg1"/>
                </a:solidFill>
              </a:rPr>
              <a:t>Opérateurs booléens</a:t>
            </a:r>
          </a:p>
          <a:p>
            <a:pPr lvl="1"/>
            <a:r>
              <a:rPr lang="fr-FR" dirty="0">
                <a:solidFill>
                  <a:schemeClr val="bg1"/>
                </a:solidFill>
              </a:rPr>
              <a:t>ET / OU / SAUF   (AND / OR / NOT)</a:t>
            </a:r>
          </a:p>
          <a:p>
            <a:pPr lvl="1"/>
            <a:r>
              <a:rPr lang="fr-FR" dirty="0">
                <a:solidFill>
                  <a:schemeClr val="bg1"/>
                </a:solidFill>
              </a:rPr>
              <a:t>Souvent, opérateur ET implicite</a:t>
            </a:r>
          </a:p>
          <a:p>
            <a:pPr marL="457200" indent="-457200">
              <a:buFont typeface="Wingdings" panose="05000000000000000000" pitchFamily="2" charset="2"/>
              <a:buChar char="ü"/>
            </a:pPr>
            <a:r>
              <a:rPr lang="fr-FR" sz="2800" dirty="0">
                <a:solidFill>
                  <a:schemeClr val="bg1"/>
                </a:solidFill>
                <a:ea typeface="Verdana" panose="020B0604030504040204" pitchFamily="34" charset="0"/>
                <a:cs typeface="Verdana" panose="020B0604030504040204" pitchFamily="34" charset="0"/>
              </a:rPr>
              <a:t>Rechercher sur l’expression exacte</a:t>
            </a:r>
            <a:endParaRPr lang="en-US" sz="2800" dirty="0">
              <a:solidFill>
                <a:schemeClr val="bg1"/>
              </a:solidFill>
              <a:ea typeface="Verdana" panose="020B0604030504040204" pitchFamily="34" charset="0"/>
              <a:cs typeface="Verdana" panose="020B0604030504040204" pitchFamily="34" charset="0"/>
            </a:endParaRPr>
          </a:p>
          <a:p>
            <a:endParaRPr lang="fr-FR" dirty="0"/>
          </a:p>
        </p:txBody>
      </p:sp>
    </p:spTree>
    <p:extLst>
      <p:ext uri="{BB962C8B-B14F-4D97-AF65-F5344CB8AC3E}">
        <p14:creationId xmlns:p14="http://schemas.microsoft.com/office/powerpoint/2010/main" val="185526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Accès</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au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texte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integral des articles</a:t>
            </a:r>
            <a:endParaRPr lang="en-US" sz="28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8065EB-0878-4AFE-B9F9-2BCDABCD8B0E}"/>
              </a:ext>
            </a:extLst>
          </p:cNvPr>
          <p:cNvSpPr/>
          <p:nvPr/>
        </p:nvSpPr>
        <p:spPr>
          <a:xfrm>
            <a:off x="939800" y="2139885"/>
            <a:ext cx="9872743" cy="4801314"/>
          </a:xfrm>
          <a:prstGeom prst="rect">
            <a:avLst/>
          </a:prstGeom>
        </p:spPr>
        <p:txBody>
          <a:bodyPr wrap="square">
            <a:spAutoFit/>
          </a:bodyPr>
          <a:lstStyle/>
          <a:p>
            <a:r>
              <a:rPr lang="fr-FR" sz="2800" dirty="0"/>
              <a:t>Plusieurs cas de figure : </a:t>
            </a:r>
          </a:p>
          <a:p>
            <a:pPr marL="457200" indent="-457200">
              <a:buFont typeface="Wingdings" panose="05000000000000000000" pitchFamily="2" charset="2"/>
              <a:buChar char="ü"/>
            </a:pPr>
            <a:r>
              <a:rPr lang="fr-FR" sz="2800" dirty="0"/>
              <a:t>Accès au texte intégral si abonnement des BU</a:t>
            </a:r>
          </a:p>
          <a:p>
            <a:pPr marL="457200" indent="-457200">
              <a:buFont typeface="Wingdings" panose="05000000000000000000" pitchFamily="2" charset="2"/>
              <a:buChar char="ü"/>
            </a:pPr>
            <a:r>
              <a:rPr lang="fr-FR" sz="2800" dirty="0"/>
              <a:t>Accès au texte intégral gratuit (free full </a:t>
            </a:r>
            <a:r>
              <a:rPr lang="fr-FR" sz="2800" dirty="0" err="1"/>
              <a:t>text</a:t>
            </a:r>
            <a:r>
              <a:rPr lang="fr-FR" sz="2800" dirty="0"/>
              <a:t>)</a:t>
            </a:r>
          </a:p>
          <a:p>
            <a:pPr marL="457200" indent="-457200">
              <a:buFont typeface="Wingdings" panose="05000000000000000000" pitchFamily="2" charset="2"/>
              <a:buChar char="ü"/>
            </a:pPr>
            <a:r>
              <a:rPr lang="fr-FR" sz="2800" dirty="0"/>
              <a:t>Si aucun lien vers le texte intégral, chercher le titre de la revue sur Beluga</a:t>
            </a:r>
            <a:br>
              <a:rPr lang="fr-FR" sz="2800" dirty="0"/>
            </a:br>
            <a:r>
              <a:rPr lang="fr-FR" sz="2800" dirty="0"/>
              <a:t>=&gt; vérifier les dates couvertes par l’abonnement des BU</a:t>
            </a:r>
          </a:p>
          <a:p>
            <a:pPr marL="457200" indent="-457200">
              <a:buFont typeface="Wingdings" panose="05000000000000000000" pitchFamily="2" charset="2"/>
              <a:buChar char="ü"/>
            </a:pPr>
            <a:r>
              <a:rPr lang="fr-FR" sz="2800" dirty="0"/>
              <a:t>en l’absence d’abonnement, faire appel au service de </a:t>
            </a:r>
            <a:r>
              <a:rPr lang="fr-FR" sz="2800" dirty="0">
                <a:hlinkClick r:id="rId2"/>
              </a:rPr>
              <a:t>PEB</a:t>
            </a:r>
            <a:r>
              <a:rPr lang="fr-FR" sz="2800" dirty="0"/>
              <a:t> (Prêt Entre Bibliothèques)</a:t>
            </a:r>
          </a:p>
          <a:p>
            <a:endParaRPr lang="fr-FR" sz="2800" dirty="0"/>
          </a:p>
          <a:p>
            <a:pPr>
              <a:buNone/>
            </a:pPr>
            <a:endParaRPr lang="fr-FR" sz="2800" dirty="0"/>
          </a:p>
          <a:p>
            <a:br>
              <a:rPr lang="fr-FR" dirty="0">
                <a:cs typeface="Arial" charset="0"/>
              </a:rPr>
            </a:br>
            <a:endParaRPr lang="fr-FR" sz="800" dirty="0"/>
          </a:p>
        </p:txBody>
      </p:sp>
    </p:spTree>
    <p:extLst>
      <p:ext uri="{BB962C8B-B14F-4D97-AF65-F5344CB8AC3E}">
        <p14:creationId xmlns:p14="http://schemas.microsoft.com/office/powerpoint/2010/main" val="11387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921512" y="1793749"/>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B0AE4A-562C-46D5-A042-8D1E1B88CA25}"/>
              </a:ext>
            </a:extLst>
          </p:cNvPr>
          <p:cNvSpPr/>
          <p:nvPr/>
        </p:nvSpPr>
        <p:spPr>
          <a:xfrm>
            <a:off x="6096000" y="593420"/>
            <a:ext cx="4157472" cy="1200329"/>
          </a:xfrm>
          <a:prstGeom prst="rect">
            <a:avLst/>
          </a:prstGeom>
        </p:spPr>
        <p:txBody>
          <a:bodyPr wrap="square">
            <a:spAutoFit/>
          </a:bodyPr>
          <a:lstStyle/>
          <a:p>
            <a:r>
              <a:rPr lang="fr-FR" sz="2400" dirty="0">
                <a:latin typeface="Verdana" panose="020B0604030504040204" pitchFamily="34" charset="0"/>
                <a:ea typeface="Verdana" panose="020B0604030504040204" pitchFamily="34" charset="0"/>
              </a:rPr>
              <a:t>Installer </a:t>
            </a:r>
            <a:r>
              <a:rPr lang="fr-FR" sz="2400" dirty="0" err="1">
                <a:latin typeface="Verdana" panose="020B0604030504040204" pitchFamily="34" charset="0"/>
                <a:ea typeface="Verdana" panose="020B0604030504040204" pitchFamily="34" charset="0"/>
              </a:rPr>
              <a:t>Click&amp;Read</a:t>
            </a:r>
            <a:r>
              <a:rPr lang="fr-FR" sz="2400" dirty="0">
                <a:latin typeface="Verdana" panose="020B0604030504040204" pitchFamily="34" charset="0"/>
                <a:ea typeface="Verdana" panose="020B0604030504040204" pitchFamily="34" charset="0"/>
              </a:rPr>
              <a:t> pour bénéficier des accès aux abonnements de la BU</a:t>
            </a:r>
            <a:endParaRPr lang="fr-FR" sz="2400" dirty="0">
              <a:effectLst/>
              <a:latin typeface="Verdana" panose="020B0604030504040204" pitchFamily="34" charset="0"/>
              <a:ea typeface="Verdana" panose="020B0604030504040204" pitchFamily="34" charset="0"/>
            </a:endParaRPr>
          </a:p>
        </p:txBody>
      </p:sp>
      <p:pic>
        <p:nvPicPr>
          <p:cNvPr id="1026" name="Picture 2">
            <a:hlinkClick r:id="rId5"/>
            <a:extLst>
              <a:ext uri="{FF2B5EF4-FFF2-40B4-BE49-F238E27FC236}">
                <a16:creationId xmlns:a16="http://schemas.microsoft.com/office/drawing/2014/main" id="{DCE08BFD-DD9E-46A0-9DAE-E108E9EDC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4248" y="4452411"/>
            <a:ext cx="2124625" cy="15826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BF75407-5308-488A-9F21-09B06BA536AC}"/>
              </a:ext>
            </a:extLst>
          </p:cNvPr>
          <p:cNvSpPr/>
          <p:nvPr/>
        </p:nvSpPr>
        <p:spPr>
          <a:xfrm>
            <a:off x="9221122" y="6316718"/>
            <a:ext cx="2970878" cy="369332"/>
          </a:xfrm>
          <a:prstGeom prst="rect">
            <a:avLst/>
          </a:prstGeom>
        </p:spPr>
        <p:txBody>
          <a:bodyPr wrap="none">
            <a:spAutoFit/>
          </a:bodyPr>
          <a:lstStyle/>
          <a:p>
            <a:r>
              <a:rPr lang="fr-FR" dirty="0"/>
              <a:t>https://clickandread.inist.fr/</a:t>
            </a:r>
          </a:p>
        </p:txBody>
      </p:sp>
      <p:pic>
        <p:nvPicPr>
          <p:cNvPr id="14" name="2023-09-07 10-22-42">
            <a:hlinkClick r:id="" action="ppaction://media"/>
            <a:extLst>
              <a:ext uri="{FF2B5EF4-FFF2-40B4-BE49-F238E27FC236}">
                <a16:creationId xmlns:a16="http://schemas.microsoft.com/office/drawing/2014/main" id="{C728E6C7-95D9-417E-B532-7DAE786B79EC}"/>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34655" y="1928667"/>
            <a:ext cx="8470433" cy="4764618"/>
          </a:xfrm>
          <a:prstGeom prst="rect">
            <a:avLst/>
          </a:prstGeom>
        </p:spPr>
      </p:pic>
      <p:sp>
        <p:nvSpPr>
          <p:cNvPr id="8" name="Title 1">
            <a:extLst>
              <a:ext uri="{FF2B5EF4-FFF2-40B4-BE49-F238E27FC236}">
                <a16:creationId xmlns:a16="http://schemas.microsoft.com/office/drawing/2014/main" id="{9A1E5035-235C-4420-B647-5E7EA2D03AEA}"/>
              </a:ext>
            </a:extLst>
          </p:cNvPr>
          <p:cNvSpPr txBox="1">
            <a:spLocks/>
          </p:cNvSpPr>
          <p:nvPr/>
        </p:nvSpPr>
        <p:spPr>
          <a:xfrm>
            <a:off x="850608" y="856344"/>
            <a:ext cx="9568010" cy="1053659"/>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t>Click &amp; Read</a:t>
            </a:r>
          </a:p>
        </p:txBody>
      </p:sp>
    </p:spTree>
    <p:extLst>
      <p:ext uri="{BB962C8B-B14F-4D97-AF65-F5344CB8AC3E}">
        <p14:creationId xmlns:p14="http://schemas.microsoft.com/office/powerpoint/2010/main" val="22531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390;p45">
            <a:extLst>
              <a:ext uri="{FF2B5EF4-FFF2-40B4-BE49-F238E27FC236}">
                <a16:creationId xmlns:a16="http://schemas.microsoft.com/office/drawing/2014/main" id="{DD7DE3EC-0F17-4600-B128-B148A6C37D6A}"/>
              </a:ext>
            </a:extLst>
          </p:cNvPr>
          <p:cNvPicPr preferRelativeResize="0"/>
          <p:nvPr/>
        </p:nvPicPr>
        <p:blipFill>
          <a:blip r:embed="rId3">
            <a:alphaModFix/>
          </a:blip>
          <a:stretch>
            <a:fillRect/>
          </a:stretch>
        </p:blipFill>
        <p:spPr>
          <a:xfrm rot="3492392">
            <a:off x="6172584" y="4192182"/>
            <a:ext cx="487814" cy="494296"/>
          </a:xfrm>
          <a:prstGeom prst="rect">
            <a:avLst/>
          </a:prstGeom>
          <a:noFill/>
          <a:ln>
            <a:noFill/>
          </a:ln>
          <a:effectLst>
            <a:outerShdw blurRad="57150" dist="19050" dir="5400000" algn="bl" rotWithShape="0">
              <a:schemeClr val="dk1">
                <a:alpha val="50000"/>
              </a:schemeClr>
            </a:outerShdw>
          </a:effectLst>
        </p:spPr>
      </p:pic>
      <p:sp>
        <p:nvSpPr>
          <p:cNvPr id="2" name="Title 1"/>
          <p:cNvSpPr>
            <a:spLocks noGrp="1"/>
          </p:cNvSpPr>
          <p:nvPr>
            <p:ph type="title" idx="4294967295"/>
          </p:nvPr>
        </p:nvSpPr>
        <p:spPr>
          <a:xfrm>
            <a:off x="850608" y="1064300"/>
            <a:ext cx="5372392" cy="1792655"/>
          </a:xfrm>
          <a:prstGeom prst="rect">
            <a:avLst/>
          </a:prstGeom>
        </p:spPr>
        <p:txBody>
          <a:bodyPr>
            <a:normAutofit/>
          </a:bodyPr>
          <a:lstStyle/>
          <a:p>
            <a:r>
              <a:rPr lang="en-US" sz="4000" b="1" dirty="0" err="1">
                <a:solidFill>
                  <a:srgbClr val="202C41"/>
                </a:solidFill>
                <a:latin typeface="Verdana" panose="020B0604030504040204" pitchFamily="34" charset="0"/>
                <a:ea typeface="Verdana" panose="020B0604030504040204" pitchFamily="34" charset="0"/>
                <a:cs typeface="Verdana" panose="020B0604030504040204" pitchFamily="34" charset="0"/>
              </a:rPr>
              <a:t>Qu’est-ce</a:t>
            </a:r>
            <a: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t> que PubMed ?</a:t>
            </a:r>
          </a:p>
        </p:txBody>
      </p:sp>
      <p:sp>
        <p:nvSpPr>
          <p:cNvPr id="3" name="TextBox 2"/>
          <p:cNvSpPr txBox="1"/>
          <p:nvPr/>
        </p:nvSpPr>
        <p:spPr>
          <a:xfrm>
            <a:off x="850608" y="3093387"/>
            <a:ext cx="4216400" cy="1938992"/>
          </a:xfrm>
          <a:prstGeom prst="rect">
            <a:avLst/>
          </a:prstGeom>
          <a:noFill/>
        </p:spPr>
        <p:txBody>
          <a:bodyPr wrap="square" rtlCol="0" anchor="t">
            <a:spAutoFit/>
          </a:bodyPr>
          <a:lstStyle/>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On y trouve notamment : </a:t>
            </a:r>
          </a:p>
          <a:p>
            <a:endPar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Plus de 40 millions de références bibliographiques d’articles biomédicaux, publiés depuis 1946 et issus de plus de plus de 5200 revues</a:t>
            </a: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Des résumés (pour la plupart des références)</a:t>
            </a: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Des liens vers d’autres sources et ressources </a:t>
            </a: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endPar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 mise à jour est quotidienne.</a:t>
            </a:r>
          </a:p>
        </p:txBody>
      </p:sp>
      <p:sp>
        <p:nvSpPr>
          <p:cNvPr id="4" name="TextBox 3"/>
          <p:cNvSpPr txBox="1"/>
          <p:nvPr/>
        </p:nvSpPr>
        <p:spPr>
          <a:xfrm>
            <a:off x="6312193" y="2346840"/>
            <a:ext cx="5435015" cy="1200329"/>
          </a:xfrm>
          <a:prstGeom prst="rect">
            <a:avLst/>
          </a:prstGeom>
          <a:noFill/>
        </p:spPr>
        <p:txBody>
          <a:bodyPr wrap="square" rtlCol="0" anchor="t">
            <a:spAutoFit/>
          </a:bodyPr>
          <a:lstStyle/>
          <a:p>
            <a:r>
              <a:rPr lang="fr-FR" b="1" dirty="0" err="1"/>
              <a:t>Medline</a:t>
            </a:r>
            <a:r>
              <a:rPr lang="fr-FR" b="1" dirty="0"/>
              <a:t> </a:t>
            </a:r>
            <a:r>
              <a:rPr lang="fr-FR" dirty="0"/>
              <a:t>est le nom de la base de données produite et gérée par la NLM (National Library of </a:t>
            </a:r>
            <a:r>
              <a:rPr lang="fr-FR" dirty="0" err="1"/>
              <a:t>Medicine</a:t>
            </a:r>
            <a:r>
              <a:rPr lang="fr-FR" dirty="0"/>
              <a:t>). </a:t>
            </a:r>
          </a:p>
          <a:p>
            <a:r>
              <a:rPr lang="fr-FR" b="1" dirty="0"/>
              <a:t>PubMed </a:t>
            </a:r>
            <a:r>
              <a:rPr lang="fr-FR" dirty="0"/>
              <a:t>(</a:t>
            </a:r>
            <a:r>
              <a:rPr lang="fr-FR" i="1" dirty="0"/>
              <a:t>Public Access to </a:t>
            </a:r>
            <a:r>
              <a:rPr lang="fr-FR" i="1" dirty="0" err="1"/>
              <a:t>Medline</a:t>
            </a:r>
            <a:r>
              <a:rPr lang="fr-FR" dirty="0"/>
              <a:t>) est le nom de l'interface qui permet de consulter </a:t>
            </a:r>
            <a:r>
              <a:rPr lang="fr-FR" dirty="0" err="1"/>
              <a:t>Medline</a:t>
            </a:r>
            <a:r>
              <a:rPr lang="fr-FR" dirty="0"/>
              <a:t>.</a:t>
            </a:r>
            <a:endParaRPr lang="fr-FR" sz="1400" dirty="0">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2563591"/>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2453FFA-FFAF-4126-9F80-A621E4035C7C}"/>
              </a:ext>
            </a:extLst>
          </p:cNvPr>
          <p:cNvSpPr/>
          <p:nvPr/>
        </p:nvSpPr>
        <p:spPr>
          <a:xfrm>
            <a:off x="738188" y="5793700"/>
            <a:ext cx="10715624" cy="646331"/>
          </a:xfrm>
          <a:prstGeom prst="rect">
            <a:avLst/>
          </a:prstGeom>
        </p:spPr>
        <p:txBody>
          <a:bodyPr wrap="square">
            <a:spAutoFit/>
          </a:bodyPr>
          <a:lstStyle/>
          <a:p>
            <a:r>
              <a:rPr lang="fr-FR" dirty="0">
                <a:latin typeface="Verdana" panose="020B0604030504040204" pitchFamily="34" charset="0"/>
                <a:ea typeface="Verdana" panose="020B0604030504040204" pitchFamily="34" charset="0"/>
              </a:rPr>
              <a:t>Une base exclusivement anglophone et qui s’interroge donc en anglais et en langage MeSH</a:t>
            </a:r>
          </a:p>
          <a:p>
            <a:r>
              <a:rPr lang="fr-FR" dirty="0">
                <a:latin typeface="Verdana" panose="020B0604030504040204" pitchFamily="34" charset="0"/>
                <a:ea typeface="Verdana" panose="020B0604030504040204" pitchFamily="34" charset="0"/>
              </a:rPr>
              <a:t>-&gt; Utilisation du thésaurus MeSH </a:t>
            </a:r>
          </a:p>
        </p:txBody>
      </p:sp>
      <p:sp>
        <p:nvSpPr>
          <p:cNvPr id="7" name="Rectangle 6">
            <a:extLst>
              <a:ext uri="{FF2B5EF4-FFF2-40B4-BE49-F238E27FC236}">
                <a16:creationId xmlns:a16="http://schemas.microsoft.com/office/drawing/2014/main" id="{D273105F-D85E-419F-A9D7-3132406CB0D9}"/>
              </a:ext>
            </a:extLst>
          </p:cNvPr>
          <p:cNvSpPr/>
          <p:nvPr/>
        </p:nvSpPr>
        <p:spPr>
          <a:xfrm>
            <a:off x="5667375" y="1064300"/>
            <a:ext cx="6079833" cy="923330"/>
          </a:xfrm>
          <a:prstGeom prst="rect">
            <a:avLst/>
          </a:prstGeom>
        </p:spPr>
        <p:txBody>
          <a:bodyPr wrap="square">
            <a:spAutoFit/>
          </a:bodyPr>
          <a:lstStyle/>
          <a:p>
            <a:r>
              <a:rPr lang="fr-FR" dirty="0">
                <a:solidFill>
                  <a:srgbClr val="000000"/>
                </a:solidFill>
                <a:latin typeface="Verdana" panose="020B0604030504040204" pitchFamily="34" charset="0"/>
                <a:ea typeface="Verdana" panose="020B0604030504040204" pitchFamily="34" charset="0"/>
              </a:rPr>
              <a:t>C’est </a:t>
            </a:r>
            <a:r>
              <a:rPr lang="fr-FR" b="1" dirty="0">
                <a:solidFill>
                  <a:srgbClr val="000000"/>
                </a:solidFill>
                <a:latin typeface="Verdana" panose="020B0604030504040204" pitchFamily="34" charset="0"/>
                <a:ea typeface="Verdana" panose="020B0604030504040204" pitchFamily="34" charset="0"/>
              </a:rPr>
              <a:t>la base de données de référence </a:t>
            </a:r>
            <a:r>
              <a:rPr lang="fr-FR" dirty="0">
                <a:solidFill>
                  <a:srgbClr val="000000"/>
                </a:solidFill>
                <a:latin typeface="Verdana" panose="020B0604030504040204" pitchFamily="34" charset="0"/>
                <a:ea typeface="Verdana" panose="020B0604030504040204" pitchFamily="34" charset="0"/>
              </a:rPr>
              <a:t>pour des recherches en médecine et sciences de la santé.</a:t>
            </a:r>
          </a:p>
          <a:p>
            <a:r>
              <a:rPr lang="fr-FR" dirty="0">
                <a:latin typeface="Verdana" panose="020B0604030504040204" pitchFamily="34" charset="0"/>
                <a:ea typeface="Verdana" panose="020B0604030504040204" pitchFamily="34" charset="0"/>
              </a:rPr>
              <a:t>Sa consultation est </a:t>
            </a:r>
            <a:r>
              <a:rPr lang="fr-FR" b="1" dirty="0">
                <a:latin typeface="Verdana" panose="020B0604030504040204" pitchFamily="34" charset="0"/>
                <a:ea typeface="Verdana" panose="020B0604030504040204" pitchFamily="34" charset="0"/>
              </a:rPr>
              <a:t>libre </a:t>
            </a:r>
            <a:r>
              <a:rPr lang="fr-FR" dirty="0">
                <a:latin typeface="Verdana" panose="020B0604030504040204" pitchFamily="34" charset="0"/>
                <a:ea typeface="Verdana" panose="020B0604030504040204" pitchFamily="34" charset="0"/>
              </a:rPr>
              <a:t>et</a:t>
            </a:r>
            <a:r>
              <a:rPr lang="fr-FR" b="1" dirty="0">
                <a:latin typeface="Verdana" panose="020B0604030504040204" pitchFamily="34" charset="0"/>
                <a:ea typeface="Verdana" panose="020B0604030504040204" pitchFamily="34" charset="0"/>
              </a:rPr>
              <a:t> gratuite</a:t>
            </a:r>
            <a:r>
              <a:rPr lang="fr-FR" dirty="0">
                <a:latin typeface="Verdana" panose="020B0604030504040204" pitchFamily="34" charset="0"/>
                <a:ea typeface="Verdana" panose="020B0604030504040204" pitchFamily="34" charset="0"/>
              </a:rPr>
              <a:t>.</a:t>
            </a:r>
          </a:p>
        </p:txBody>
      </p:sp>
      <p:pic>
        <p:nvPicPr>
          <p:cNvPr id="8" name="Image 7">
            <a:extLst>
              <a:ext uri="{FF2B5EF4-FFF2-40B4-BE49-F238E27FC236}">
                <a16:creationId xmlns:a16="http://schemas.microsoft.com/office/drawing/2014/main" id="{4BDE9FFD-70A9-4F03-BB6F-DEF182B0CA41}"/>
              </a:ext>
            </a:extLst>
          </p:cNvPr>
          <p:cNvPicPr>
            <a:picLocks noChangeAspect="1"/>
          </p:cNvPicPr>
          <p:nvPr/>
        </p:nvPicPr>
        <p:blipFill>
          <a:blip r:embed="rId4"/>
          <a:stretch>
            <a:fillRect/>
          </a:stretch>
        </p:blipFill>
        <p:spPr>
          <a:xfrm>
            <a:off x="7545816" y="4005025"/>
            <a:ext cx="3341834" cy="1330819"/>
          </a:xfrm>
          <a:prstGeom prst="rect">
            <a:avLst/>
          </a:prstGeom>
        </p:spPr>
      </p:pic>
      <p:pic>
        <p:nvPicPr>
          <p:cNvPr id="9" name="Google Shape;445;p48">
            <a:extLst>
              <a:ext uri="{FF2B5EF4-FFF2-40B4-BE49-F238E27FC236}">
                <a16:creationId xmlns:a16="http://schemas.microsoft.com/office/drawing/2014/main" id="{0192C686-C3F8-4074-8124-C9C8CBB9F4FF}"/>
              </a:ext>
            </a:extLst>
          </p:cNvPr>
          <p:cNvPicPr preferRelativeResize="0"/>
          <p:nvPr/>
        </p:nvPicPr>
        <p:blipFill>
          <a:blip r:embed="rId3">
            <a:alphaModFix/>
          </a:blip>
          <a:stretch>
            <a:fillRect/>
          </a:stretch>
        </p:blipFill>
        <p:spPr>
          <a:xfrm>
            <a:off x="5667375" y="4263619"/>
            <a:ext cx="820069" cy="830932"/>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353511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1064300"/>
            <a:ext cx="5372392" cy="1792655"/>
          </a:xfrm>
          <a:prstGeom prst="rect">
            <a:avLst/>
          </a:prstGeom>
        </p:spPr>
        <p:txBody>
          <a:bodyPr>
            <a:normAutofit/>
          </a:bodyPr>
          <a:lstStyle/>
          <a:p>
            <a:r>
              <a:rPr lang="en-US" sz="4000" b="1" dirty="0" err="1">
                <a:solidFill>
                  <a:srgbClr val="202C41"/>
                </a:solidFill>
                <a:latin typeface="Verdana" panose="020B0604030504040204" pitchFamily="34" charset="0"/>
                <a:ea typeface="Verdana" panose="020B0604030504040204" pitchFamily="34" charset="0"/>
                <a:cs typeface="Verdana" panose="020B0604030504040204" pitchFamily="34" charset="0"/>
              </a:rPr>
              <a:t>Interroger</a:t>
            </a:r>
            <a:b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t>PubMed </a:t>
            </a:r>
          </a:p>
        </p:txBody>
      </p:sp>
      <p:sp>
        <p:nvSpPr>
          <p:cNvPr id="3" name="TextBox 2"/>
          <p:cNvSpPr txBox="1"/>
          <p:nvPr/>
        </p:nvSpPr>
        <p:spPr>
          <a:xfrm>
            <a:off x="850608" y="3069773"/>
            <a:ext cx="4216400" cy="1015663"/>
          </a:xfrm>
          <a:prstGeom prst="rect">
            <a:avLst/>
          </a:prstGeom>
          <a:noFill/>
        </p:spPr>
        <p:txBody>
          <a:bodyPr wrap="square" rtlCol="0" anchor="t">
            <a:spAutoFit/>
          </a:bodyPr>
          <a:lstStyle/>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L’interprétation de la recherche simple de </a:t>
            </a:r>
            <a:r>
              <a:rPr lang="fr-FR" sz="1200" i="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Pubmed</a:t>
            </a:r>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est loin d’être complètement satisfaisante.</a:t>
            </a:r>
          </a:p>
          <a:p>
            <a:endPar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Il est recommandé de ne pas l’utiliser pour effectuer ses équations de recherche.</a:t>
            </a:r>
          </a:p>
        </p:txBody>
      </p:sp>
      <p:sp>
        <p:nvSpPr>
          <p:cNvPr id="4" name="TextBox 3"/>
          <p:cNvSpPr txBox="1"/>
          <p:nvPr/>
        </p:nvSpPr>
        <p:spPr>
          <a:xfrm>
            <a:off x="6624346" y="1813120"/>
            <a:ext cx="5118100" cy="1384995"/>
          </a:xfrm>
          <a:prstGeom prst="rect">
            <a:avLst/>
          </a:prstGeom>
          <a:noFill/>
        </p:spPr>
        <p:txBody>
          <a:bodyPr wrap="square" rtlCol="0" anchor="t">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le </a:t>
            </a:r>
            <a:r>
              <a:rPr lang="fr-FR" sz="1400" b="1" dirty="0">
                <a:latin typeface="Verdana" panose="020B0604030504040204" pitchFamily="34" charset="0"/>
                <a:ea typeface="Verdana" panose="020B0604030504040204" pitchFamily="34" charset="0"/>
                <a:cs typeface="Verdana" panose="020B0604030504040204" pitchFamily="34" charset="0"/>
              </a:rPr>
              <a:t>MeSH</a:t>
            </a:r>
            <a:r>
              <a:rPr lang="fr-FR" sz="1400" dirty="0">
                <a:latin typeface="Verdana" panose="020B0604030504040204" pitchFamily="34" charset="0"/>
                <a:ea typeface="Verdana" panose="020B0604030504040204" pitchFamily="34" charset="0"/>
                <a:cs typeface="Verdana" panose="020B0604030504040204" pitchFamily="34" charset="0"/>
              </a:rPr>
              <a:t> (</a:t>
            </a:r>
            <a:r>
              <a:rPr lang="fr-FR" sz="1400" dirty="0" err="1">
                <a:latin typeface="Verdana" panose="020B0604030504040204" pitchFamily="34" charset="0"/>
                <a:ea typeface="Verdana" panose="020B0604030504040204" pitchFamily="34" charset="0"/>
                <a:cs typeface="Verdana" panose="020B0604030504040204" pitchFamily="34" charset="0"/>
              </a:rPr>
              <a:t>Medical</a:t>
            </a:r>
            <a:r>
              <a:rPr lang="fr-FR" sz="1400" dirty="0">
                <a:latin typeface="Verdana" panose="020B0604030504040204" pitchFamily="34" charset="0"/>
                <a:ea typeface="Verdana" panose="020B0604030504040204" pitchFamily="34" charset="0"/>
                <a:cs typeface="Verdana" panose="020B0604030504040204" pitchFamily="34" charset="0"/>
              </a:rPr>
              <a:t> </a:t>
            </a:r>
            <a:r>
              <a:rPr lang="fr-FR" sz="1400" dirty="0" err="1">
                <a:latin typeface="Verdana" panose="020B0604030504040204" pitchFamily="34" charset="0"/>
                <a:ea typeface="Verdana" panose="020B0604030504040204" pitchFamily="34" charset="0"/>
                <a:cs typeface="Verdana" panose="020B0604030504040204" pitchFamily="34" charset="0"/>
              </a:rPr>
              <a:t>Subject</a:t>
            </a:r>
            <a:r>
              <a:rPr lang="fr-FR" sz="1400" dirty="0">
                <a:latin typeface="Verdana" panose="020B0604030504040204" pitchFamily="34" charset="0"/>
                <a:ea typeface="Verdana" panose="020B0604030504040204" pitchFamily="34" charset="0"/>
                <a:cs typeface="Verdana" panose="020B0604030504040204" pitchFamily="34" charset="0"/>
              </a:rPr>
              <a:t> </a:t>
            </a:r>
            <a:r>
              <a:rPr lang="fr-FR" sz="1400" dirty="0" err="1">
                <a:latin typeface="Verdana" panose="020B0604030504040204" pitchFamily="34" charset="0"/>
                <a:ea typeface="Verdana" panose="020B0604030504040204" pitchFamily="34" charset="0"/>
                <a:cs typeface="Verdana" panose="020B0604030504040204" pitchFamily="34" charset="0"/>
              </a:rPr>
              <a:t>Headings</a:t>
            </a:r>
            <a:r>
              <a:rPr lang="fr-FR" sz="1400" dirty="0">
                <a:latin typeface="Verdana" panose="020B0604030504040204" pitchFamily="34" charset="0"/>
                <a:ea typeface="Verdana" panose="020B0604030504040204" pitchFamily="34" charset="0"/>
                <a:cs typeface="Verdana" panose="020B0604030504040204" pitchFamily="34" charset="0"/>
              </a:rPr>
              <a:t>) est le thésaurus de vocabulaire contrôlé utilisé pour indexer les articles de PubMed</a:t>
            </a:r>
            <a:br>
              <a:rPr lang="fr-FR" sz="1400" dirty="0">
                <a:latin typeface="Verdana" panose="020B0604030504040204" pitchFamily="34" charset="0"/>
                <a:ea typeface="Verdana" panose="020B0604030504040204" pitchFamily="34" charset="0"/>
                <a:cs typeface="Verdana" panose="020B0604030504040204" pitchFamily="34" charset="0"/>
              </a:rPr>
            </a:br>
            <a:endParaRPr lang="fr-FR" sz="1400" dirty="0">
              <a:latin typeface="Verdana" panose="020B0604030504040204" pitchFamily="34" charset="0"/>
              <a:ea typeface="Verdana" panose="020B0604030504040204" pitchFamily="34" charset="0"/>
              <a:cs typeface="Verdana" panose="020B0604030504040204" pitchFamily="34" charset="0"/>
            </a:endParaRPr>
          </a:p>
          <a:p>
            <a:r>
              <a:rPr lang="fr-FR" sz="1400" dirty="0">
                <a:latin typeface="Verdana" panose="020B0604030504040204" pitchFamily="34" charset="0"/>
                <a:ea typeface="Verdana" panose="020B0604030504040204" pitchFamily="34" charset="0"/>
                <a:cs typeface="Verdana" panose="020B0604030504040204" pitchFamily="34" charset="0"/>
              </a:rPr>
              <a:t>il est accessible via le MeSH </a:t>
            </a:r>
            <a:r>
              <a:rPr lang="fr-FR" sz="1400" dirty="0" err="1">
                <a:latin typeface="Verdana" panose="020B0604030504040204" pitchFamily="34" charset="0"/>
                <a:ea typeface="Verdana" panose="020B0604030504040204" pitchFamily="34" charset="0"/>
                <a:cs typeface="Verdana" panose="020B0604030504040204" pitchFamily="34" charset="0"/>
              </a:rPr>
              <a:t>Database</a:t>
            </a:r>
            <a:r>
              <a:rPr lang="fr-FR" sz="1400" dirty="0">
                <a:latin typeface="Verdana" panose="020B0604030504040204" pitchFamily="34" charset="0"/>
                <a:ea typeface="Verdana" panose="020B0604030504040204" pitchFamily="34" charset="0"/>
                <a:cs typeface="Verdana" panose="020B0604030504040204" pitchFamily="34" charset="0"/>
              </a:rPr>
              <a:t> (accessible depuis la page d’accueil de PubMed)</a:t>
            </a:r>
          </a:p>
        </p:txBody>
      </p:sp>
      <p:cxnSp>
        <p:nvCxnSpPr>
          <p:cNvPr id="5" name="Straight Connector 4"/>
          <p:cNvCxnSpPr>
            <a:cxnSpLocks/>
          </p:cNvCxnSpPr>
          <p:nvPr/>
        </p:nvCxnSpPr>
        <p:spPr>
          <a:xfrm>
            <a:off x="939801" y="2563591"/>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CF10B3-8D3B-4CB7-BE38-1190CE1C41AC}"/>
              </a:ext>
            </a:extLst>
          </p:cNvPr>
          <p:cNvSpPr/>
          <p:nvPr/>
        </p:nvSpPr>
        <p:spPr>
          <a:xfrm>
            <a:off x="5667375" y="1064300"/>
            <a:ext cx="6079833" cy="369332"/>
          </a:xfrm>
          <a:prstGeom prst="rect">
            <a:avLst/>
          </a:prstGeom>
        </p:spPr>
        <p:txBody>
          <a:bodyPr wrap="square">
            <a:spAutoFit/>
          </a:bodyPr>
          <a:lstStyle/>
          <a:p>
            <a:r>
              <a:rPr lang="fr-FR" dirty="0">
                <a:solidFill>
                  <a:srgbClr val="000000"/>
                </a:solidFill>
                <a:latin typeface="Verdana" panose="020B0604030504040204" pitchFamily="34" charset="0"/>
                <a:ea typeface="Verdana" panose="020B0604030504040204" pitchFamily="34" charset="0"/>
              </a:rPr>
              <a:t>En utilisant le </a:t>
            </a:r>
            <a:r>
              <a:rPr lang="fr-FR" b="1" dirty="0">
                <a:solidFill>
                  <a:srgbClr val="000000"/>
                </a:solidFill>
                <a:latin typeface="Verdana" panose="020B0604030504040204" pitchFamily="34" charset="0"/>
                <a:ea typeface="Verdana" panose="020B0604030504040204" pitchFamily="34" charset="0"/>
              </a:rPr>
              <a:t>MeSH</a:t>
            </a:r>
            <a:endParaRPr lang="fr-FR" b="1" dirty="0">
              <a:latin typeface="Verdana" panose="020B0604030504040204" pitchFamily="34" charset="0"/>
              <a:ea typeface="Verdana" panose="020B0604030504040204" pitchFamily="34" charset="0"/>
            </a:endParaRPr>
          </a:p>
        </p:txBody>
      </p:sp>
      <p:grpSp>
        <p:nvGrpSpPr>
          <p:cNvPr id="31" name="Groupe 30">
            <a:extLst>
              <a:ext uri="{FF2B5EF4-FFF2-40B4-BE49-F238E27FC236}">
                <a16:creationId xmlns:a16="http://schemas.microsoft.com/office/drawing/2014/main" id="{3AE1FF59-A804-4E44-98CD-607168B022E7}"/>
              </a:ext>
            </a:extLst>
          </p:cNvPr>
          <p:cNvGrpSpPr/>
          <p:nvPr/>
        </p:nvGrpSpPr>
        <p:grpSpPr>
          <a:xfrm>
            <a:off x="5091754" y="3577604"/>
            <a:ext cx="6807854" cy="1938991"/>
            <a:chOff x="5091754" y="4516397"/>
            <a:chExt cx="6807854" cy="1938991"/>
          </a:xfrm>
        </p:grpSpPr>
        <p:pic>
          <p:nvPicPr>
            <p:cNvPr id="17" name="Image 16">
              <a:extLst>
                <a:ext uri="{FF2B5EF4-FFF2-40B4-BE49-F238E27FC236}">
                  <a16:creationId xmlns:a16="http://schemas.microsoft.com/office/drawing/2014/main" id="{013D9281-ABE5-4CF5-A5FC-2435406F12F8}"/>
                </a:ext>
              </a:extLst>
            </p:cNvPr>
            <p:cNvPicPr>
              <a:picLocks noChangeAspect="1"/>
            </p:cNvPicPr>
            <p:nvPr/>
          </p:nvPicPr>
          <p:blipFill>
            <a:blip r:embed="rId3">
              <a:duotone>
                <a:schemeClr val="bg2">
                  <a:shade val="45000"/>
                  <a:satMod val="135000"/>
                </a:schemeClr>
                <a:prstClr val="white"/>
              </a:duotone>
            </a:blip>
            <a:stretch>
              <a:fillRect/>
            </a:stretch>
          </p:blipFill>
          <p:spPr>
            <a:xfrm>
              <a:off x="5091754" y="4516397"/>
              <a:ext cx="6807854" cy="1938991"/>
            </a:xfrm>
            <a:prstGeom prst="rect">
              <a:avLst/>
            </a:prstGeom>
          </p:spPr>
        </p:pic>
        <p:pic>
          <p:nvPicPr>
            <p:cNvPr id="11" name="Image 10">
              <a:extLst>
                <a:ext uri="{FF2B5EF4-FFF2-40B4-BE49-F238E27FC236}">
                  <a16:creationId xmlns:a16="http://schemas.microsoft.com/office/drawing/2014/main" id="{255A617D-9838-435F-BF12-137F7C53E090}"/>
                </a:ext>
              </a:extLst>
            </p:cNvPr>
            <p:cNvPicPr>
              <a:picLocks noChangeAspect="1"/>
            </p:cNvPicPr>
            <p:nvPr/>
          </p:nvPicPr>
          <p:blipFill rotWithShape="1">
            <a:blip r:embed="rId3"/>
            <a:srcRect l="80090"/>
            <a:stretch/>
          </p:blipFill>
          <p:spPr>
            <a:xfrm>
              <a:off x="10387013" y="4516397"/>
              <a:ext cx="1355433" cy="1938991"/>
            </a:xfrm>
            <a:prstGeom prst="rect">
              <a:avLst/>
            </a:prstGeom>
          </p:spPr>
        </p:pic>
        <p:sp>
          <p:nvSpPr>
            <p:cNvPr id="12" name="Rectangle 11">
              <a:extLst>
                <a:ext uri="{FF2B5EF4-FFF2-40B4-BE49-F238E27FC236}">
                  <a16:creationId xmlns:a16="http://schemas.microsoft.com/office/drawing/2014/main" id="{37897868-76C0-48C0-BBA6-D91017E22D13}"/>
                </a:ext>
              </a:extLst>
            </p:cNvPr>
            <p:cNvSpPr/>
            <p:nvPr/>
          </p:nvSpPr>
          <p:spPr>
            <a:xfrm>
              <a:off x="10601325" y="5534025"/>
              <a:ext cx="981075" cy="219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4" name="Connecteur droit avec flèche 13">
            <a:extLst>
              <a:ext uri="{FF2B5EF4-FFF2-40B4-BE49-F238E27FC236}">
                <a16:creationId xmlns:a16="http://schemas.microsoft.com/office/drawing/2014/main" id="{8507D4EC-DE9A-4CC0-AFA4-81B6216EC8D2}"/>
              </a:ext>
            </a:extLst>
          </p:cNvPr>
          <p:cNvCxnSpPr>
            <a:cxnSpLocks/>
            <a:stCxn id="4" idx="2"/>
          </p:cNvCxnSpPr>
          <p:nvPr/>
        </p:nvCxnSpPr>
        <p:spPr>
          <a:xfrm>
            <a:off x="9183396" y="3198115"/>
            <a:ext cx="1417929" cy="1348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929EE951-EA6F-4A67-804C-9E3EE80C4684}"/>
              </a:ext>
            </a:extLst>
          </p:cNvPr>
          <p:cNvPicPr>
            <a:picLocks noChangeAspect="1"/>
          </p:cNvPicPr>
          <p:nvPr/>
        </p:nvPicPr>
        <p:blipFill>
          <a:blip r:embed="rId4"/>
          <a:stretch>
            <a:fillRect/>
          </a:stretch>
        </p:blipFill>
        <p:spPr>
          <a:xfrm>
            <a:off x="449554" y="4356246"/>
            <a:ext cx="4376737" cy="1311784"/>
          </a:xfrm>
          <a:prstGeom prst="rect">
            <a:avLst/>
          </a:prstGeom>
        </p:spPr>
      </p:pic>
      <p:cxnSp>
        <p:nvCxnSpPr>
          <p:cNvPr id="20" name="Connecteur droit 19">
            <a:extLst>
              <a:ext uri="{FF2B5EF4-FFF2-40B4-BE49-F238E27FC236}">
                <a16:creationId xmlns:a16="http://schemas.microsoft.com/office/drawing/2014/main" id="{A4CFD180-C0A1-4AE8-8A32-4B341C1202C8}"/>
              </a:ext>
            </a:extLst>
          </p:cNvPr>
          <p:cNvCxnSpPr>
            <a:cxnSpLocks/>
          </p:cNvCxnSpPr>
          <p:nvPr/>
        </p:nvCxnSpPr>
        <p:spPr>
          <a:xfrm flipV="1">
            <a:off x="449554" y="4356246"/>
            <a:ext cx="4376737" cy="12810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EEF95D7-A6A4-451A-B1E5-F5F769FE5DD8}"/>
              </a:ext>
            </a:extLst>
          </p:cNvPr>
          <p:cNvCxnSpPr>
            <a:cxnSpLocks/>
          </p:cNvCxnSpPr>
          <p:nvPr/>
        </p:nvCxnSpPr>
        <p:spPr>
          <a:xfrm>
            <a:off x="449554" y="4356246"/>
            <a:ext cx="4376737" cy="13117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Image 36">
            <a:hlinkClick r:id="rId5"/>
            <a:extLst>
              <a:ext uri="{FF2B5EF4-FFF2-40B4-BE49-F238E27FC236}">
                <a16:creationId xmlns:a16="http://schemas.microsoft.com/office/drawing/2014/main" id="{ECADD906-F2E8-4F4A-AC3B-2D3248A5DEF0}"/>
              </a:ext>
            </a:extLst>
          </p:cNvPr>
          <p:cNvPicPr>
            <a:picLocks noChangeAspect="1"/>
          </p:cNvPicPr>
          <p:nvPr/>
        </p:nvPicPr>
        <p:blipFill>
          <a:blip r:embed="rId6"/>
          <a:stretch>
            <a:fillRect/>
          </a:stretch>
        </p:blipFill>
        <p:spPr>
          <a:xfrm>
            <a:off x="9974769" y="5859988"/>
            <a:ext cx="1607631" cy="560235"/>
          </a:xfrm>
          <a:prstGeom prst="rect">
            <a:avLst/>
          </a:prstGeom>
        </p:spPr>
      </p:pic>
      <p:sp>
        <p:nvSpPr>
          <p:cNvPr id="38" name="Rectangle 37">
            <a:extLst>
              <a:ext uri="{FF2B5EF4-FFF2-40B4-BE49-F238E27FC236}">
                <a16:creationId xmlns:a16="http://schemas.microsoft.com/office/drawing/2014/main" id="{B3E9883D-FDC2-46EB-A4D5-157049FB3B71}"/>
              </a:ext>
            </a:extLst>
          </p:cNvPr>
          <p:cNvSpPr/>
          <p:nvPr/>
        </p:nvSpPr>
        <p:spPr>
          <a:xfrm>
            <a:off x="5346541" y="5810769"/>
            <a:ext cx="2359653" cy="646331"/>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Pour </a:t>
            </a:r>
            <a:r>
              <a:rPr lang="en-US" dirty="0" err="1">
                <a:latin typeface="Verdana" panose="020B0604030504040204" pitchFamily="34" charset="0"/>
                <a:ea typeface="Verdana" panose="020B0604030504040204" pitchFamily="34" charset="0"/>
                <a:cs typeface="Verdana" panose="020B0604030504040204" pitchFamily="34" charset="0"/>
              </a:rPr>
              <a:t>traduire</a:t>
            </a:r>
            <a:r>
              <a:rPr lang="en-US" dirty="0">
                <a:latin typeface="Verdana" panose="020B0604030504040204" pitchFamily="34" charset="0"/>
                <a:ea typeface="Verdana" panose="020B0604030504040204" pitchFamily="34" charset="0"/>
                <a:cs typeface="Verdana" panose="020B0604030504040204" pitchFamily="34" charset="0"/>
              </a:rPr>
              <a:t> du </a:t>
            </a:r>
            <a:r>
              <a:rPr lang="en-US" dirty="0" err="1">
                <a:latin typeface="Verdana" panose="020B0604030504040204" pitchFamily="34" charset="0"/>
                <a:ea typeface="Verdana" panose="020B0604030504040204" pitchFamily="34" charset="0"/>
                <a:cs typeface="Verdana" panose="020B0604030504040204" pitchFamily="34" charset="0"/>
              </a:rPr>
              <a:t>français</a:t>
            </a:r>
            <a:r>
              <a:rPr lang="en-US" dirty="0">
                <a:latin typeface="Verdana" panose="020B0604030504040204" pitchFamily="34" charset="0"/>
                <a:ea typeface="Verdana" panose="020B0604030504040204" pitchFamily="34" charset="0"/>
                <a:cs typeface="Verdana" panose="020B0604030504040204" pitchFamily="34" charset="0"/>
              </a:rPr>
              <a:t> au </a:t>
            </a:r>
            <a:r>
              <a:rPr lang="en-US" dirty="0" err="1">
                <a:latin typeface="Verdana" panose="020B0604030504040204" pitchFamily="34" charset="0"/>
                <a:ea typeface="Verdana" panose="020B0604030504040204" pitchFamily="34" charset="0"/>
                <a:cs typeface="Verdana" panose="020B0604030504040204" pitchFamily="34" charset="0"/>
              </a:rPr>
              <a:t>MeSH</a:t>
            </a:r>
            <a:r>
              <a:rPr lang="en-US" dirty="0">
                <a:latin typeface="Verdana" panose="020B0604030504040204" pitchFamily="34" charset="0"/>
                <a:ea typeface="Verdana" panose="020B0604030504040204" pitchFamily="34" charset="0"/>
                <a:cs typeface="Verdana" panose="020B0604030504040204" pitchFamily="34" charset="0"/>
              </a:rPr>
              <a:t> : </a:t>
            </a:r>
          </a:p>
        </p:txBody>
      </p:sp>
      <p:pic>
        <p:nvPicPr>
          <p:cNvPr id="41" name="Image 40">
            <a:hlinkClick r:id="rId7"/>
            <a:extLst>
              <a:ext uri="{FF2B5EF4-FFF2-40B4-BE49-F238E27FC236}">
                <a16:creationId xmlns:a16="http://schemas.microsoft.com/office/drawing/2014/main" id="{283BB612-E114-46AD-9E0C-FFD698B18447}"/>
              </a:ext>
            </a:extLst>
          </p:cNvPr>
          <p:cNvPicPr>
            <a:picLocks noChangeAspect="1"/>
          </p:cNvPicPr>
          <p:nvPr/>
        </p:nvPicPr>
        <p:blipFill>
          <a:blip r:embed="rId8"/>
          <a:stretch>
            <a:fillRect/>
          </a:stretch>
        </p:blipFill>
        <p:spPr>
          <a:xfrm>
            <a:off x="7975565" y="5859988"/>
            <a:ext cx="1607632" cy="555364"/>
          </a:xfrm>
          <a:prstGeom prst="rect">
            <a:avLst/>
          </a:prstGeom>
        </p:spPr>
      </p:pic>
      <p:pic>
        <p:nvPicPr>
          <p:cNvPr id="18" name="Google Shape;389;p45">
            <a:extLst>
              <a:ext uri="{FF2B5EF4-FFF2-40B4-BE49-F238E27FC236}">
                <a16:creationId xmlns:a16="http://schemas.microsoft.com/office/drawing/2014/main" id="{9D41879C-894D-4506-BA6E-5764AF6CE91C}"/>
              </a:ext>
            </a:extLst>
          </p:cNvPr>
          <p:cNvPicPr preferRelativeResize="0"/>
          <p:nvPr/>
        </p:nvPicPr>
        <p:blipFill>
          <a:blip r:embed="rId9">
            <a:alphaModFix/>
          </a:blip>
          <a:stretch>
            <a:fillRect/>
          </a:stretch>
        </p:blipFill>
        <p:spPr>
          <a:xfrm rot="4212119">
            <a:off x="5077980" y="1903581"/>
            <a:ext cx="490873" cy="554426"/>
          </a:xfrm>
          <a:prstGeom prst="rect">
            <a:avLst/>
          </a:prstGeom>
          <a:noFill/>
          <a:ln>
            <a:noFill/>
          </a:ln>
          <a:effectLst>
            <a:outerShdw blurRad="57150" dist="19050" dir="5400000" algn="bl" rotWithShape="0">
              <a:schemeClr val="dk1">
                <a:alpha val="50000"/>
              </a:schemeClr>
            </a:outerShdw>
          </a:effectLst>
        </p:spPr>
      </p:pic>
      <p:pic>
        <p:nvPicPr>
          <p:cNvPr id="19" name="Google Shape;389;p45">
            <a:extLst>
              <a:ext uri="{FF2B5EF4-FFF2-40B4-BE49-F238E27FC236}">
                <a16:creationId xmlns:a16="http://schemas.microsoft.com/office/drawing/2014/main" id="{7F36C50C-E8DA-4388-A510-0F2EEBE04DBE}"/>
              </a:ext>
            </a:extLst>
          </p:cNvPr>
          <p:cNvPicPr preferRelativeResize="0"/>
          <p:nvPr/>
        </p:nvPicPr>
        <p:blipFill>
          <a:blip r:embed="rId9">
            <a:alphaModFix/>
          </a:blip>
          <a:stretch>
            <a:fillRect/>
          </a:stretch>
        </p:blipFill>
        <p:spPr>
          <a:xfrm rot="17913297">
            <a:off x="2713371" y="6009717"/>
            <a:ext cx="490873" cy="554426"/>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292007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1064300"/>
            <a:ext cx="5372392" cy="1792655"/>
          </a:xfrm>
          <a:prstGeom prst="rect">
            <a:avLst/>
          </a:prstGeom>
        </p:spPr>
        <p:txBody>
          <a:bodyPr>
            <a:normAutofit/>
          </a:bodyPr>
          <a:lstStyle/>
          <a:p>
            <a:r>
              <a:rPr lang="en-US" sz="4000" b="1" dirty="0" err="1">
                <a:solidFill>
                  <a:srgbClr val="202C41"/>
                </a:solidFill>
                <a:latin typeface="Verdana" panose="020B0604030504040204" pitchFamily="34" charset="0"/>
                <a:ea typeface="Verdana" panose="020B0604030504040204" pitchFamily="34" charset="0"/>
                <a:cs typeface="Verdana" panose="020B0604030504040204" pitchFamily="34" charset="0"/>
              </a:rPr>
              <a:t>Interroger</a:t>
            </a:r>
            <a:b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t>PubMed </a:t>
            </a:r>
          </a:p>
        </p:txBody>
      </p:sp>
      <p:cxnSp>
        <p:nvCxnSpPr>
          <p:cNvPr id="5" name="Straight Connector 4"/>
          <p:cNvCxnSpPr>
            <a:cxnSpLocks/>
          </p:cNvCxnSpPr>
          <p:nvPr/>
        </p:nvCxnSpPr>
        <p:spPr>
          <a:xfrm>
            <a:off x="939801" y="2563591"/>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CF10B3-8D3B-4CB7-BE38-1190CE1C41AC}"/>
              </a:ext>
            </a:extLst>
          </p:cNvPr>
          <p:cNvSpPr/>
          <p:nvPr/>
        </p:nvSpPr>
        <p:spPr>
          <a:xfrm>
            <a:off x="5662613" y="1064300"/>
            <a:ext cx="6079833" cy="369332"/>
          </a:xfrm>
          <a:prstGeom prst="rect">
            <a:avLst/>
          </a:prstGeom>
        </p:spPr>
        <p:txBody>
          <a:bodyPr wrap="square">
            <a:spAutoFit/>
          </a:bodyPr>
          <a:lstStyle/>
          <a:p>
            <a:r>
              <a:rPr lang="fr-FR" dirty="0">
                <a:solidFill>
                  <a:srgbClr val="000000"/>
                </a:solidFill>
                <a:latin typeface="Verdana" panose="020B0604030504040204" pitchFamily="34" charset="0"/>
                <a:ea typeface="Verdana" panose="020B0604030504040204" pitchFamily="34" charset="0"/>
              </a:rPr>
              <a:t>Lancer une recherche dans le </a:t>
            </a:r>
            <a:r>
              <a:rPr lang="fr-FR" b="1" dirty="0" err="1">
                <a:solidFill>
                  <a:srgbClr val="000000"/>
                </a:solidFill>
                <a:latin typeface="Verdana" panose="020B0604030504040204" pitchFamily="34" charset="0"/>
                <a:ea typeface="Verdana" panose="020B0604030504040204" pitchFamily="34" charset="0"/>
              </a:rPr>
              <a:t>SearchBuilder</a:t>
            </a:r>
            <a:endParaRPr lang="fr-FR" b="1" dirty="0">
              <a:latin typeface="Verdana" panose="020B0604030504040204" pitchFamily="34" charset="0"/>
              <a:ea typeface="Verdana" panose="020B0604030504040204" pitchFamily="34" charset="0"/>
            </a:endParaRPr>
          </a:p>
        </p:txBody>
      </p:sp>
      <p:sp>
        <p:nvSpPr>
          <p:cNvPr id="19" name="TextBox 2">
            <a:extLst>
              <a:ext uri="{FF2B5EF4-FFF2-40B4-BE49-F238E27FC236}">
                <a16:creationId xmlns:a16="http://schemas.microsoft.com/office/drawing/2014/main" id="{AA04B8C8-B6D2-4906-9C7F-C2CC11B1CCD9}"/>
              </a:ext>
            </a:extLst>
          </p:cNvPr>
          <p:cNvSpPr txBox="1"/>
          <p:nvPr/>
        </p:nvSpPr>
        <p:spPr>
          <a:xfrm>
            <a:off x="850608" y="3069773"/>
            <a:ext cx="4216400" cy="646331"/>
          </a:xfrm>
          <a:prstGeom prst="rect">
            <a:avLst/>
          </a:prstGeom>
          <a:noFill/>
        </p:spPr>
        <p:txBody>
          <a:bodyPr wrap="square" rtlCol="0" anchor="t">
            <a:spAutoFit/>
          </a:bodyPr>
          <a:lstStyle/>
          <a:p>
            <a:r>
              <a:rPr lang="fr-FR"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Une bonne compréhension des opérateurs booléen est essentielle afin d’obtenir les résultats plus pertinents dans PubMed</a:t>
            </a:r>
          </a:p>
        </p:txBody>
      </p:sp>
      <p:pic>
        <p:nvPicPr>
          <p:cNvPr id="7" name="Image 6">
            <a:extLst>
              <a:ext uri="{FF2B5EF4-FFF2-40B4-BE49-F238E27FC236}">
                <a16:creationId xmlns:a16="http://schemas.microsoft.com/office/drawing/2014/main" id="{BBB0F83E-0135-477E-9D6D-3ABFADCE5605}"/>
              </a:ext>
            </a:extLst>
          </p:cNvPr>
          <p:cNvPicPr>
            <a:picLocks noChangeAspect="1"/>
          </p:cNvPicPr>
          <p:nvPr/>
        </p:nvPicPr>
        <p:blipFill>
          <a:blip r:embed="rId3"/>
          <a:stretch>
            <a:fillRect/>
          </a:stretch>
        </p:blipFill>
        <p:spPr>
          <a:xfrm>
            <a:off x="473161" y="3872607"/>
            <a:ext cx="1250864" cy="2523750"/>
          </a:xfrm>
          <a:prstGeom prst="rect">
            <a:avLst/>
          </a:prstGeom>
        </p:spPr>
      </p:pic>
      <p:pic>
        <p:nvPicPr>
          <p:cNvPr id="8" name="Image 7">
            <a:extLst>
              <a:ext uri="{FF2B5EF4-FFF2-40B4-BE49-F238E27FC236}">
                <a16:creationId xmlns:a16="http://schemas.microsoft.com/office/drawing/2014/main" id="{FDE979D2-54EC-4593-84C4-F878B127390E}"/>
              </a:ext>
            </a:extLst>
          </p:cNvPr>
          <p:cNvPicPr>
            <a:picLocks noChangeAspect="1"/>
          </p:cNvPicPr>
          <p:nvPr/>
        </p:nvPicPr>
        <p:blipFill>
          <a:blip r:embed="rId4"/>
          <a:stretch>
            <a:fillRect/>
          </a:stretch>
        </p:blipFill>
        <p:spPr>
          <a:xfrm>
            <a:off x="6279018" y="1532259"/>
            <a:ext cx="4784270" cy="2744465"/>
          </a:xfrm>
          <a:prstGeom prst="rect">
            <a:avLst/>
          </a:prstGeom>
        </p:spPr>
      </p:pic>
      <p:sp>
        <p:nvSpPr>
          <p:cNvPr id="47" name="TextBox 3">
            <a:extLst>
              <a:ext uri="{FF2B5EF4-FFF2-40B4-BE49-F238E27FC236}">
                <a16:creationId xmlns:a16="http://schemas.microsoft.com/office/drawing/2014/main" id="{8A5CE4BD-6104-458C-8BF8-C8D76DEC52A5}"/>
              </a:ext>
            </a:extLst>
          </p:cNvPr>
          <p:cNvSpPr txBox="1"/>
          <p:nvPr/>
        </p:nvSpPr>
        <p:spPr>
          <a:xfrm>
            <a:off x="6279018" y="4375351"/>
            <a:ext cx="5793499" cy="2308324"/>
          </a:xfrm>
          <a:prstGeom prst="rect">
            <a:avLst/>
          </a:prstGeom>
          <a:noFill/>
        </p:spPr>
        <p:txBody>
          <a:bodyPr wrap="square" rtlCol="0" anchor="t">
            <a:spAutoFit/>
          </a:bodyPr>
          <a:lstStyle/>
          <a:p>
            <a:r>
              <a:rPr lang="fr-FR" dirty="0"/>
              <a:t>C’est ici que vous allez commencer à travailler vos </a:t>
            </a:r>
            <a:r>
              <a:rPr lang="fr-FR" b="1" dirty="0"/>
              <a:t>équations de recherche. </a:t>
            </a:r>
          </a:p>
          <a:p>
            <a:endParaRPr lang="fr-FR" b="1" dirty="0"/>
          </a:p>
          <a:p>
            <a:r>
              <a:rPr lang="fr-FR" dirty="0"/>
              <a:t>Lorsque vous sélectionnez une notion, ajoutez-là en cliquant sur “</a:t>
            </a:r>
            <a:r>
              <a:rPr lang="fr-FR" b="1" dirty="0" err="1"/>
              <a:t>Add</a:t>
            </a:r>
            <a:r>
              <a:rPr lang="fr-FR" b="1" dirty="0"/>
              <a:t> to </a:t>
            </a:r>
            <a:r>
              <a:rPr lang="fr-FR" b="1" dirty="0" err="1"/>
              <a:t>search</a:t>
            </a:r>
            <a:r>
              <a:rPr lang="fr-FR" b="1" dirty="0"/>
              <a:t> </a:t>
            </a:r>
            <a:r>
              <a:rPr lang="fr-FR" b="1" dirty="0" err="1"/>
              <a:t>builder</a:t>
            </a:r>
            <a:r>
              <a:rPr lang="fr-FR" dirty="0"/>
              <a:t>”.</a:t>
            </a:r>
          </a:p>
          <a:p>
            <a:r>
              <a:rPr lang="fr-FR" dirty="0"/>
              <a:t>Il est possible d’ajouter une seconde notion en lançant une nouvelle recherche dans </a:t>
            </a:r>
            <a:r>
              <a:rPr lang="fr-FR" b="1" dirty="0"/>
              <a:t>MeSH Database</a:t>
            </a:r>
            <a:r>
              <a:rPr lang="fr-FR" dirty="0"/>
              <a:t>. </a:t>
            </a:r>
          </a:p>
          <a:p>
            <a:r>
              <a:rPr lang="fr-FR" dirty="0"/>
              <a:t>Pour lancer la requête : </a:t>
            </a:r>
            <a:r>
              <a:rPr lang="fr-FR" b="1" dirty="0" err="1"/>
              <a:t>Search</a:t>
            </a:r>
            <a:r>
              <a:rPr lang="fr-FR" b="1" dirty="0"/>
              <a:t> PubMed.</a:t>
            </a:r>
          </a:p>
        </p:txBody>
      </p:sp>
      <p:sp>
        <p:nvSpPr>
          <p:cNvPr id="9" name="Rectangle 8">
            <a:extLst>
              <a:ext uri="{FF2B5EF4-FFF2-40B4-BE49-F238E27FC236}">
                <a16:creationId xmlns:a16="http://schemas.microsoft.com/office/drawing/2014/main" id="{0166E068-8BCF-4374-B0C5-986C1B51E2F9}"/>
              </a:ext>
            </a:extLst>
          </p:cNvPr>
          <p:cNvSpPr/>
          <p:nvPr/>
        </p:nvSpPr>
        <p:spPr>
          <a:xfrm>
            <a:off x="7505700" y="3619500"/>
            <a:ext cx="169545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3">
            <a:extLst>
              <a:ext uri="{FF2B5EF4-FFF2-40B4-BE49-F238E27FC236}">
                <a16:creationId xmlns:a16="http://schemas.microsoft.com/office/drawing/2014/main" id="{F096257D-8E82-4E62-B6F3-948B340C703B}"/>
              </a:ext>
            </a:extLst>
          </p:cNvPr>
          <p:cNvSpPr txBox="1"/>
          <p:nvPr/>
        </p:nvSpPr>
        <p:spPr>
          <a:xfrm>
            <a:off x="1724024" y="3907392"/>
            <a:ext cx="4287476" cy="738664"/>
          </a:xfrm>
          <a:prstGeom prst="rect">
            <a:avLst/>
          </a:prstGeom>
          <a:noFill/>
        </p:spPr>
        <p:txBody>
          <a:bodyPr wrap="square" rtlCol="0" anchor="t">
            <a:spAutoFit/>
          </a:bodyPr>
          <a:lstStyle/>
          <a:p>
            <a:r>
              <a:rPr lang="fr-FR" sz="1400" dirty="0"/>
              <a:t>AND (ET) :  est utile pour restreindre une recherche. Il permet l’intersection de plusieurs éléments que l’on doit retrouver dans les articles recherchés.</a:t>
            </a:r>
          </a:p>
        </p:txBody>
      </p:sp>
      <p:sp>
        <p:nvSpPr>
          <p:cNvPr id="12" name="TextBox 3">
            <a:extLst>
              <a:ext uri="{FF2B5EF4-FFF2-40B4-BE49-F238E27FC236}">
                <a16:creationId xmlns:a16="http://schemas.microsoft.com/office/drawing/2014/main" id="{577EE698-D465-4942-8E37-75ACCC79AB6F}"/>
              </a:ext>
            </a:extLst>
          </p:cNvPr>
          <p:cNvSpPr txBox="1"/>
          <p:nvPr/>
        </p:nvSpPr>
        <p:spPr>
          <a:xfrm>
            <a:off x="1724024" y="4872872"/>
            <a:ext cx="4384047" cy="523220"/>
          </a:xfrm>
          <a:prstGeom prst="rect">
            <a:avLst/>
          </a:prstGeom>
          <a:noFill/>
        </p:spPr>
        <p:txBody>
          <a:bodyPr wrap="square" rtlCol="0" anchor="t">
            <a:spAutoFit/>
          </a:bodyPr>
          <a:lstStyle/>
          <a:p>
            <a:r>
              <a:rPr lang="fr-FR" sz="1400" dirty="0"/>
              <a:t>OR (OU) : est utile pour élargir une recherche. Il permet de réaliser la réunion de plusieurs éléments.</a:t>
            </a:r>
          </a:p>
        </p:txBody>
      </p:sp>
      <p:sp>
        <p:nvSpPr>
          <p:cNvPr id="13" name="TextBox 3">
            <a:extLst>
              <a:ext uri="{FF2B5EF4-FFF2-40B4-BE49-F238E27FC236}">
                <a16:creationId xmlns:a16="http://schemas.microsoft.com/office/drawing/2014/main" id="{D5AA11AD-D48C-4C99-8B2F-435D89E69764}"/>
              </a:ext>
            </a:extLst>
          </p:cNvPr>
          <p:cNvSpPr txBox="1"/>
          <p:nvPr/>
        </p:nvSpPr>
        <p:spPr>
          <a:xfrm>
            <a:off x="1724024" y="5622908"/>
            <a:ext cx="3783159" cy="738664"/>
          </a:xfrm>
          <a:prstGeom prst="rect">
            <a:avLst/>
          </a:prstGeom>
          <a:noFill/>
        </p:spPr>
        <p:txBody>
          <a:bodyPr wrap="square" rtlCol="0" anchor="t">
            <a:spAutoFit/>
          </a:bodyPr>
          <a:lstStyle/>
          <a:p>
            <a:r>
              <a:rPr lang="fr-FR" sz="1400" dirty="0"/>
              <a:t>NOT (SAUF) : est utile pour restreindre spécifiquement une recherche. Il permet d'exclure les résultats liés au terme introduit.</a:t>
            </a:r>
          </a:p>
        </p:txBody>
      </p:sp>
      <p:pic>
        <p:nvPicPr>
          <p:cNvPr id="14" name="Google Shape;507;p52">
            <a:extLst>
              <a:ext uri="{FF2B5EF4-FFF2-40B4-BE49-F238E27FC236}">
                <a16:creationId xmlns:a16="http://schemas.microsoft.com/office/drawing/2014/main" id="{4935D4E3-539A-4E07-BE9F-EBD9F61B5F3B}"/>
              </a:ext>
            </a:extLst>
          </p:cNvPr>
          <p:cNvPicPr preferRelativeResize="0"/>
          <p:nvPr/>
        </p:nvPicPr>
        <p:blipFill>
          <a:blip r:embed="rId5">
            <a:alphaModFix/>
          </a:blip>
          <a:stretch>
            <a:fillRect/>
          </a:stretch>
        </p:blipFill>
        <p:spPr>
          <a:xfrm rot="4923548">
            <a:off x="4752939" y="1744610"/>
            <a:ext cx="1199376" cy="1100534"/>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354018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MeSH</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Medical subject headings</a:t>
            </a:r>
            <a:endParaRPr lang="en-US" sz="28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8065EB-0878-4AFE-B9F9-2BCDABCD8B0E}"/>
              </a:ext>
            </a:extLst>
          </p:cNvPr>
          <p:cNvSpPr/>
          <p:nvPr/>
        </p:nvSpPr>
        <p:spPr>
          <a:xfrm>
            <a:off x="939800" y="2139885"/>
            <a:ext cx="9872743" cy="3662541"/>
          </a:xfrm>
          <a:prstGeom prst="rect">
            <a:avLst/>
          </a:prstGeom>
        </p:spPr>
        <p:txBody>
          <a:bodyPr wrap="square">
            <a:spAutoFit/>
          </a:bodyPr>
          <a:lstStyle/>
          <a:p>
            <a:pPr marL="457200" indent="-457200">
              <a:buFont typeface="Wingdings" panose="05000000000000000000" pitchFamily="2" charset="2"/>
              <a:buChar char="ü"/>
            </a:pPr>
            <a:r>
              <a:rPr lang="fr-FR" sz="2800" dirty="0">
                <a:cs typeface="Arial" charset="0"/>
              </a:rPr>
              <a:t>Vocabulaire contrôlé utilisé pour indexer les articles de </a:t>
            </a:r>
            <a:r>
              <a:rPr lang="fr-FR" sz="2800" dirty="0" err="1">
                <a:cs typeface="Arial" charset="0"/>
              </a:rPr>
              <a:t>Medline</a:t>
            </a:r>
            <a:r>
              <a:rPr lang="fr-FR" sz="2800" dirty="0">
                <a:cs typeface="Arial" charset="0"/>
              </a:rPr>
              <a:t>. Permet la description des concepts traités dans un article. Liste de descripteurs (=mots-clés) limitée. Permet une recherche plus efficace</a:t>
            </a:r>
          </a:p>
          <a:p>
            <a:pPr marL="457200" indent="-457200">
              <a:buFont typeface="Wingdings" panose="05000000000000000000" pitchFamily="2" charset="2"/>
              <a:buChar char="ü"/>
            </a:pPr>
            <a:endParaRPr lang="fr-FR" sz="2800" dirty="0">
              <a:cs typeface="Arial" charset="0"/>
            </a:endParaRPr>
          </a:p>
          <a:p>
            <a:pPr marL="457200" indent="-457200">
              <a:buFont typeface="Wingdings" panose="05000000000000000000" pitchFamily="2" charset="2"/>
              <a:buChar char="ü"/>
            </a:pPr>
            <a:r>
              <a:rPr lang="en-US" sz="2800" dirty="0">
                <a:ea typeface="Verdana" panose="020B0604030504040204" pitchFamily="34" charset="0"/>
                <a:cs typeface="Verdana" panose="020B0604030504040204" pitchFamily="34" charset="0"/>
              </a:rPr>
              <a:t>accessible via le </a:t>
            </a:r>
            <a:r>
              <a:rPr lang="en-US" sz="2800" dirty="0" err="1">
                <a:ea typeface="Verdana" panose="020B0604030504040204" pitchFamily="34" charset="0"/>
                <a:cs typeface="Verdana" panose="020B0604030504040204" pitchFamily="34" charset="0"/>
                <a:hlinkClick r:id="rId2"/>
              </a:rPr>
              <a:t>MeSH</a:t>
            </a:r>
            <a:r>
              <a:rPr lang="en-US" sz="2800" dirty="0">
                <a:ea typeface="Verdana" panose="020B0604030504040204" pitchFamily="34" charset="0"/>
                <a:cs typeface="Verdana" panose="020B0604030504040204" pitchFamily="34" charset="0"/>
                <a:hlinkClick r:id="rId2"/>
              </a:rPr>
              <a:t> Database</a:t>
            </a:r>
            <a:endParaRPr lang="en-US" sz="2800" dirty="0">
              <a:ea typeface="Verdana" panose="020B0604030504040204" pitchFamily="34" charset="0"/>
              <a:cs typeface="Verdana" panose="020B0604030504040204" pitchFamily="34" charset="0"/>
            </a:endParaRPr>
          </a:p>
          <a:p>
            <a:endParaRPr lang="fr-FR" sz="2800" dirty="0">
              <a:cs typeface="Arial" charset="0"/>
            </a:endParaRPr>
          </a:p>
          <a:p>
            <a:endParaRPr lang="fr-FR" sz="2800" dirty="0">
              <a:cs typeface="Arial" charset="0"/>
            </a:endParaRPr>
          </a:p>
          <a:p>
            <a:pPr marL="285750" indent="-285750">
              <a:buFont typeface="Wingdings" panose="05000000000000000000" pitchFamily="2" charset="2"/>
              <a:buChar char="ü"/>
            </a:pPr>
            <a:endParaRPr lang="fr-FR" sz="800" dirty="0"/>
          </a:p>
        </p:txBody>
      </p:sp>
    </p:spTree>
    <p:extLst>
      <p:ext uri="{BB962C8B-B14F-4D97-AF65-F5344CB8AC3E}">
        <p14:creationId xmlns:p14="http://schemas.microsoft.com/office/powerpoint/2010/main" val="2418966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MeSH</a:t>
            </a:r>
            <a:endParaRPr lang="en-US" sz="28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8065EB-0878-4AFE-B9F9-2BCDABCD8B0E}"/>
              </a:ext>
            </a:extLst>
          </p:cNvPr>
          <p:cNvSpPr/>
          <p:nvPr/>
        </p:nvSpPr>
        <p:spPr>
          <a:xfrm>
            <a:off x="939800" y="2139885"/>
            <a:ext cx="9872743" cy="4708981"/>
          </a:xfrm>
          <a:prstGeom prst="rect">
            <a:avLst/>
          </a:prstGeom>
        </p:spPr>
        <p:txBody>
          <a:bodyPr wrap="square">
            <a:spAutoFit/>
          </a:bodyPr>
          <a:lstStyle/>
          <a:p>
            <a:pPr marL="285750" indent="-285750">
              <a:buFont typeface="Wingdings" panose="05000000000000000000" pitchFamily="2" charset="2"/>
              <a:buChar char="ü"/>
            </a:pPr>
            <a:r>
              <a:rPr lang="fr-FR" sz="2800" dirty="0">
                <a:cs typeface="Arial" charset="0"/>
              </a:rPr>
              <a:t>A chaque concept correspond un terme retenu = descripteur ou mot-clé. Donne accès à :</a:t>
            </a:r>
          </a:p>
          <a:p>
            <a:pPr marL="720000" lvl="1" indent="-360000">
              <a:spcBef>
                <a:spcPts val="600"/>
              </a:spcBef>
              <a:buClr>
                <a:srgbClr val="0066A1"/>
              </a:buClr>
              <a:buSzPct val="80000"/>
              <a:buFont typeface="Courier New" panose="02070309020205020404" pitchFamily="49" charset="0"/>
              <a:buChar char="o"/>
            </a:pPr>
            <a:r>
              <a:rPr lang="en-US" sz="2000" dirty="0" err="1">
                <a:ea typeface="Verdana" panose="020B0604030504040204" pitchFamily="34" charset="0"/>
                <a:cs typeface="Verdana" panose="020B0604030504040204" pitchFamily="34" charset="0"/>
              </a:rPr>
              <a:t>Définition</a:t>
            </a:r>
            <a:r>
              <a:rPr lang="en-US" sz="2000" dirty="0">
                <a:ea typeface="Verdana" panose="020B0604030504040204" pitchFamily="34" charset="0"/>
                <a:cs typeface="Verdana" panose="020B0604030504040204" pitchFamily="34" charset="0"/>
              </a:rPr>
              <a:t> du concept</a:t>
            </a:r>
          </a:p>
          <a:p>
            <a:pPr marL="720000" lvl="1" indent="-360000">
              <a:spcBef>
                <a:spcPts val="600"/>
              </a:spcBef>
              <a:buClr>
                <a:srgbClr val="0066A1"/>
              </a:buClr>
              <a:buSzPct val="80000"/>
              <a:buFont typeface="Courier New" panose="02070309020205020404" pitchFamily="49" charset="0"/>
              <a:buChar char="o"/>
            </a:pPr>
            <a:r>
              <a:rPr lang="fr-FR" sz="2000" dirty="0" err="1">
                <a:ea typeface="Verdana" panose="020B0604030504040204" pitchFamily="34" charset="0"/>
                <a:cs typeface="Verdana" panose="020B0604030504040204" pitchFamily="34" charset="0"/>
              </a:rPr>
              <a:t>Subheadings</a:t>
            </a:r>
            <a:r>
              <a:rPr lang="fr-FR" sz="2000" dirty="0">
                <a:ea typeface="Verdana" panose="020B0604030504040204" pitchFamily="34" charset="0"/>
                <a:cs typeface="Verdana" panose="020B0604030504040204" pitchFamily="34" charset="0"/>
              </a:rPr>
              <a:t> associés = qualificatifs</a:t>
            </a:r>
          </a:p>
          <a:p>
            <a:pPr marL="720000" lvl="1" indent="-360000">
              <a:spcBef>
                <a:spcPts val="600"/>
              </a:spcBef>
              <a:buClr>
                <a:srgbClr val="0066A1"/>
              </a:buClr>
              <a:buSzPct val="80000"/>
              <a:buFont typeface="Courier New" panose="02070309020205020404" pitchFamily="49" charset="0"/>
              <a:buChar char="o"/>
            </a:pPr>
            <a:r>
              <a:rPr lang="fr-FR" sz="2000" dirty="0">
                <a:ea typeface="Verdana" panose="020B0604030504040204" pitchFamily="34" charset="0"/>
                <a:cs typeface="Verdana" panose="020B0604030504040204" pitchFamily="34" charset="0"/>
              </a:rPr>
              <a:t>Entry </a:t>
            </a:r>
            <a:r>
              <a:rPr lang="fr-FR" sz="2000" dirty="0" err="1">
                <a:ea typeface="Verdana" panose="020B0604030504040204" pitchFamily="34" charset="0"/>
                <a:cs typeface="Verdana" panose="020B0604030504040204" pitchFamily="34" charset="0"/>
              </a:rPr>
              <a:t>terms</a:t>
            </a:r>
            <a:r>
              <a:rPr lang="fr-FR" sz="2000" dirty="0">
                <a:ea typeface="Verdana" panose="020B0604030504040204" pitchFamily="34" charset="0"/>
                <a:cs typeface="Verdana" panose="020B0604030504040204" pitchFamily="34" charset="0"/>
              </a:rPr>
              <a:t> = synonymes</a:t>
            </a:r>
          </a:p>
          <a:p>
            <a:pPr marL="720000" lvl="1" indent="-360000">
              <a:spcBef>
                <a:spcPts val="600"/>
              </a:spcBef>
              <a:buClr>
                <a:srgbClr val="0066A1"/>
              </a:buClr>
              <a:buSzPct val="80000"/>
              <a:buFont typeface="Courier New" panose="02070309020205020404" pitchFamily="49" charset="0"/>
              <a:buChar char="o"/>
            </a:pPr>
            <a:r>
              <a:rPr lang="fr-FR" sz="2000" dirty="0">
                <a:ea typeface="Verdana" panose="020B0604030504040204" pitchFamily="34" charset="0"/>
                <a:cs typeface="Verdana" panose="020B0604030504040204" pitchFamily="34" charset="0"/>
              </a:rPr>
              <a:t>Arborescence(s) sémantique(s)</a:t>
            </a:r>
          </a:p>
          <a:p>
            <a:endParaRPr lang="fr-FR" sz="1500" dirty="0">
              <a:cs typeface="Arial" charset="0"/>
            </a:endParaRPr>
          </a:p>
          <a:p>
            <a:pPr marL="285750" indent="-285750">
              <a:buFont typeface="Wingdings" panose="05000000000000000000" pitchFamily="2" charset="2"/>
              <a:buChar char="ü"/>
            </a:pPr>
            <a:r>
              <a:rPr lang="fr-FR" sz="2800" dirty="0">
                <a:cs typeface="Arial" charset="0"/>
              </a:rPr>
              <a:t> Outils donnant accès à une version française du </a:t>
            </a:r>
            <a:r>
              <a:rPr lang="fr-FR" sz="2800" dirty="0" err="1">
                <a:cs typeface="Arial" charset="0"/>
              </a:rPr>
              <a:t>Mesh</a:t>
            </a:r>
            <a:r>
              <a:rPr lang="fr-FR" sz="2800" dirty="0">
                <a:cs typeface="Arial" charset="0"/>
              </a:rPr>
              <a:t> :</a:t>
            </a:r>
          </a:p>
          <a:p>
            <a:pPr marL="720000" lvl="1" indent="-360000">
              <a:spcBef>
                <a:spcPts val="600"/>
              </a:spcBef>
              <a:buClr>
                <a:srgbClr val="0066A1"/>
              </a:buClr>
              <a:buSzPct val="80000"/>
              <a:buFont typeface="Courier New" panose="02070309020205020404" pitchFamily="49" charset="0"/>
              <a:buChar char="o"/>
            </a:pPr>
            <a:r>
              <a:rPr lang="en-US" sz="2000" dirty="0" err="1">
                <a:ea typeface="Verdana" panose="020B0604030504040204" pitchFamily="34" charset="0"/>
                <a:cs typeface="Verdana" panose="020B0604030504040204" pitchFamily="34" charset="0"/>
              </a:rPr>
              <a:t>L’Inserm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donne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accès</a:t>
            </a:r>
            <a:r>
              <a:rPr lang="en-US" sz="2000" dirty="0">
                <a:ea typeface="Verdana" panose="020B0604030504040204" pitchFamily="34" charset="0"/>
                <a:cs typeface="Verdana" panose="020B0604030504040204" pitchFamily="34" charset="0"/>
              </a:rPr>
              <a:t> à </a:t>
            </a:r>
            <a:r>
              <a:rPr lang="en-US" sz="2000" dirty="0" err="1">
                <a:ea typeface="Verdana" panose="020B0604030504040204" pitchFamily="34" charset="0"/>
                <a:cs typeface="Verdana" panose="020B0604030504040204" pitchFamily="34" charset="0"/>
              </a:rPr>
              <a:t>une</a:t>
            </a:r>
            <a:r>
              <a:rPr lang="en-US" sz="2000" dirty="0">
                <a:ea typeface="Verdana" panose="020B0604030504040204" pitchFamily="34" charset="0"/>
                <a:cs typeface="Verdana" panose="020B0604030504040204" pitchFamily="34" charset="0"/>
              </a:rPr>
              <a:t> </a:t>
            </a:r>
            <a:r>
              <a:rPr lang="en-US" sz="2000" dirty="0">
                <a:ea typeface="Verdana" panose="020B0604030504040204" pitchFamily="34" charset="0"/>
                <a:cs typeface="Verdana" panose="020B0604030504040204" pitchFamily="34" charset="0"/>
                <a:hlinkClick r:id="rId2"/>
              </a:rPr>
              <a:t>version </a:t>
            </a:r>
            <a:r>
              <a:rPr lang="en-US" sz="2000" dirty="0" err="1">
                <a:ea typeface="Verdana" panose="020B0604030504040204" pitchFamily="34" charset="0"/>
                <a:cs typeface="Verdana" panose="020B0604030504040204" pitchFamily="34" charset="0"/>
                <a:hlinkClick r:id="rId2"/>
              </a:rPr>
              <a:t>française</a:t>
            </a:r>
            <a:r>
              <a:rPr lang="en-US" sz="2000" dirty="0">
                <a:ea typeface="Verdana" panose="020B0604030504040204" pitchFamily="34" charset="0"/>
                <a:cs typeface="Verdana" panose="020B0604030504040204" pitchFamily="34" charset="0"/>
                <a:hlinkClick r:id="rId2"/>
              </a:rPr>
              <a:t> du Mesh</a:t>
            </a:r>
            <a:endParaRPr lang="en-US" sz="2000" dirty="0">
              <a:ea typeface="Verdana" panose="020B0604030504040204" pitchFamily="34" charset="0"/>
              <a:cs typeface="Verdana" panose="020B0604030504040204" pitchFamily="34" charset="0"/>
            </a:endParaRPr>
          </a:p>
          <a:p>
            <a:pPr marL="720000" lvl="1" indent="-360000">
              <a:spcBef>
                <a:spcPts val="600"/>
              </a:spcBef>
              <a:buClr>
                <a:srgbClr val="0066A1"/>
              </a:buClr>
              <a:buSzPct val="80000"/>
              <a:buFont typeface="Courier New" panose="02070309020205020404" pitchFamily="49" charset="0"/>
              <a:buChar char="o"/>
            </a:pPr>
            <a:r>
              <a:rPr lang="en-US" sz="2000" dirty="0" err="1">
                <a:hlinkClick r:id="rId3"/>
              </a:rPr>
              <a:t>HeTOP</a:t>
            </a:r>
            <a:r>
              <a:rPr lang="en-US" sz="2000" dirty="0"/>
              <a:t> (Health Terminology/Ontology Portal)</a:t>
            </a:r>
          </a:p>
          <a:p>
            <a:pPr marL="360000" lvl="1">
              <a:spcBef>
                <a:spcPts val="600"/>
              </a:spcBef>
              <a:buClr>
                <a:srgbClr val="0066A1"/>
              </a:buClr>
              <a:buSzPct val="80000"/>
            </a:pPr>
            <a:r>
              <a:rPr lang="fr-FR" sz="2000" i="1" dirty="0">
                <a:cs typeface="Arial" charset="0"/>
              </a:rPr>
              <a:t>	</a:t>
            </a:r>
            <a:r>
              <a:rPr lang="fr-FR" sz="2000" b="1" i="1" dirty="0">
                <a:cs typeface="Arial" charset="0"/>
              </a:rPr>
              <a:t>=&gt; Chercher sur le terme « accouchement »</a:t>
            </a:r>
            <a:endParaRPr lang="fr-FR" sz="2000" b="1" dirty="0">
              <a:ea typeface="Verdana" panose="020B0604030504040204" pitchFamily="34" charset="0"/>
              <a:cs typeface="Verdana" panose="020B0604030504040204" pitchFamily="34" charset="0"/>
            </a:endParaRPr>
          </a:p>
          <a:p>
            <a:br>
              <a:rPr lang="fr-FR" dirty="0">
                <a:cs typeface="Arial" charset="0"/>
              </a:rPr>
            </a:br>
            <a:endParaRPr lang="fr-FR" sz="800" dirty="0"/>
          </a:p>
        </p:txBody>
      </p:sp>
    </p:spTree>
    <p:extLst>
      <p:ext uri="{BB962C8B-B14F-4D97-AF65-F5344CB8AC3E}">
        <p14:creationId xmlns:p14="http://schemas.microsoft.com/office/powerpoint/2010/main" val="34738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635177" y="620785"/>
            <a:ext cx="7384698" cy="5947794"/>
          </a:xfrm>
        </p:spPr>
        <p:txBody>
          <a:bodyPr>
            <a:normAutofit fontScale="90000"/>
          </a:bodyPr>
          <a:lstStyle/>
          <a:p>
            <a:r>
              <a:rPr lang="fr-FR" sz="4000" dirty="0">
                <a:latin typeface="Verdana" panose="020B0604030504040204" pitchFamily="34" charset="0"/>
                <a:ea typeface="Verdana" panose="020B0604030504040204" pitchFamily="34" charset="0"/>
                <a:cs typeface="Verdana" panose="020B0604030504040204" pitchFamily="34" charset="0"/>
              </a:rPr>
              <a:t>Exemple de sujet traité : </a:t>
            </a:r>
            <a:br>
              <a:rPr lang="fr-FR" sz="3000" dirty="0">
                <a:latin typeface="Verdana" panose="020B0604030504040204" pitchFamily="34" charset="0"/>
                <a:ea typeface="Verdana" panose="020B0604030504040204" pitchFamily="34" charset="0"/>
                <a:cs typeface="Verdana" panose="020B0604030504040204" pitchFamily="34" charset="0"/>
              </a:rPr>
            </a:br>
            <a:br>
              <a:rPr lang="fr-FR" sz="3000" dirty="0">
                <a:latin typeface="Verdana" panose="020B0604030504040204" pitchFamily="34" charset="0"/>
                <a:ea typeface="Verdana" panose="020B0604030504040204" pitchFamily="34" charset="0"/>
                <a:cs typeface="Verdana" panose="020B0604030504040204" pitchFamily="34" charset="0"/>
              </a:rPr>
            </a:br>
            <a:r>
              <a:rPr lang="fr-FR" sz="2400" b="1" dirty="0">
                <a:effectLst/>
                <a:latin typeface="Verdana" panose="020B0604030504040204" pitchFamily="34" charset="0"/>
                <a:ea typeface="Verdana" panose="020B0604030504040204" pitchFamily="34" charset="0"/>
              </a:rPr>
              <a:t>Comparaison de la réussite du travail des patientes obèses après un déclenchement (sujet de mémoire UGA 2025)</a:t>
            </a:r>
            <a:br>
              <a:rPr lang="fr-FR" sz="2400" b="1" dirty="0">
                <a:effectLst/>
                <a:latin typeface="Verdana" panose="020B0604030504040204" pitchFamily="34" charset="0"/>
                <a:ea typeface="Verdana" panose="020B0604030504040204" pitchFamily="34" charset="0"/>
              </a:rPr>
            </a:br>
            <a:br>
              <a:rPr lang="fr-FR" sz="2400" b="1" dirty="0">
                <a:effectLst/>
                <a:latin typeface="Verdana" panose="020B0604030504040204" pitchFamily="34" charset="0"/>
                <a:ea typeface="Verdana" panose="020B0604030504040204" pitchFamily="34" charset="0"/>
              </a:rPr>
            </a:br>
            <a:r>
              <a:rPr lang="fr-FR" sz="2400" b="1" dirty="0">
                <a:effectLst/>
                <a:latin typeface="Verdana" panose="020B0604030504040204" pitchFamily="34" charset="0"/>
                <a:ea typeface="Verdana" panose="020B0604030504040204" pitchFamily="34" charset="0"/>
              </a:rPr>
              <a:t>3 concepts en présence :  </a:t>
            </a:r>
            <a:br>
              <a:rPr lang="fr-FR" sz="2400" b="1" dirty="0">
                <a:effectLst/>
                <a:latin typeface="Verdana" panose="020B0604030504040204" pitchFamily="34" charset="0"/>
                <a:ea typeface="Verdana" panose="020B0604030504040204" pitchFamily="34" charset="0"/>
              </a:rPr>
            </a:br>
            <a:r>
              <a:rPr lang="fr-FR" sz="2400" b="1" dirty="0">
                <a:effectLst/>
                <a:latin typeface="Verdana" panose="020B0604030504040204" pitchFamily="34" charset="0"/>
                <a:ea typeface="Verdana" panose="020B0604030504040204" pitchFamily="34" charset="0"/>
              </a:rPr>
              <a:t>- obésité de la patiente</a:t>
            </a:r>
            <a:br>
              <a:rPr lang="fr-FR" sz="2400" b="1" dirty="0">
                <a:effectLst/>
                <a:latin typeface="Verdana" panose="020B0604030504040204" pitchFamily="34" charset="0"/>
                <a:ea typeface="Verdana" panose="020B0604030504040204" pitchFamily="34" charset="0"/>
              </a:rPr>
            </a:br>
            <a:r>
              <a:rPr lang="fr-FR" sz="2400" b="1" dirty="0">
                <a:effectLst/>
                <a:latin typeface="Verdana" panose="020B0604030504040204" pitchFamily="34" charset="0"/>
                <a:ea typeface="Verdana" panose="020B0604030504040204" pitchFamily="34" charset="0"/>
              </a:rPr>
              <a:t>- déclenchement de l’accouchement</a:t>
            </a:r>
            <a:br>
              <a:rPr lang="fr-FR" sz="24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 réussite du travail</a:t>
            </a:r>
            <a:br>
              <a:rPr lang="fr-FR" sz="2200" dirty="0">
                <a:latin typeface="Verdana" panose="020B0604030504040204" pitchFamily="34" charset="0"/>
                <a:ea typeface="Verdana" panose="020B0604030504040204" pitchFamily="34" charset="0"/>
                <a:cs typeface="Verdana" panose="020B0604030504040204" pitchFamily="34" charset="0"/>
              </a:rPr>
            </a:br>
            <a:br>
              <a:rPr lang="fr-FR" sz="22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Recherche de mots-clés </a:t>
            </a:r>
            <a:r>
              <a:rPr lang="fr-FR" sz="2400" dirty="0" err="1">
                <a:latin typeface="Verdana" panose="020B0604030504040204" pitchFamily="34" charset="0"/>
                <a:ea typeface="Verdana" panose="020B0604030504040204" pitchFamily="34" charset="0"/>
                <a:cs typeface="Verdana" panose="020B0604030504040204" pitchFamily="34" charset="0"/>
              </a:rPr>
              <a:t>Mesh</a:t>
            </a:r>
            <a:r>
              <a:rPr lang="fr-FR" sz="2400" dirty="0">
                <a:latin typeface="Verdana" panose="020B0604030504040204" pitchFamily="34" charset="0"/>
                <a:ea typeface="Verdana" panose="020B0604030504040204" pitchFamily="34" charset="0"/>
                <a:cs typeface="Verdana" panose="020B0604030504040204" pitchFamily="34" charset="0"/>
              </a:rPr>
              <a:t> (via </a:t>
            </a:r>
            <a:r>
              <a:rPr lang="fr-FR" sz="2400" dirty="0" err="1">
                <a:latin typeface="Verdana" panose="020B0604030504040204" pitchFamily="34" charset="0"/>
                <a:ea typeface="Verdana" panose="020B0604030504040204" pitchFamily="34" charset="0"/>
                <a:cs typeface="Verdana" panose="020B0604030504040204" pitchFamily="34" charset="0"/>
              </a:rPr>
              <a:t>Hetop</a:t>
            </a:r>
            <a:r>
              <a:rPr lang="fr-FR" sz="2400" dirty="0">
                <a:latin typeface="Verdana" panose="020B0604030504040204" pitchFamily="34" charset="0"/>
                <a:ea typeface="Verdana" panose="020B0604030504040204" pitchFamily="34" charset="0"/>
                <a:cs typeface="Verdana" panose="020B0604030504040204" pitchFamily="34" charset="0"/>
              </a:rPr>
              <a:t>)</a:t>
            </a:r>
            <a:br>
              <a:rPr lang="fr-FR" sz="24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 obésité maternelle</a:t>
            </a:r>
            <a:br>
              <a:rPr lang="fr-FR" sz="24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 accouchement provoqué</a:t>
            </a:r>
            <a:br>
              <a:rPr lang="fr-FR" sz="24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 travail obstétrical</a:t>
            </a:r>
            <a:br>
              <a:rPr lang="fr-FR" sz="24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endParaRPr lang="fr-FR" sz="4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 4">
            <a:extLst>
              <a:ext uri="{FF2B5EF4-FFF2-40B4-BE49-F238E27FC236}">
                <a16:creationId xmlns:a16="http://schemas.microsoft.com/office/drawing/2014/main" id="{C2A8F0A5-399B-41B9-A9DB-7ECC03BD8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732" y="528506"/>
            <a:ext cx="3205294" cy="3205294"/>
          </a:xfrm>
          <a:prstGeom prst="rect">
            <a:avLst/>
          </a:prstGeom>
        </p:spPr>
      </p:pic>
    </p:spTree>
    <p:extLst>
      <p:ext uri="{BB962C8B-B14F-4D97-AF65-F5344CB8AC3E}">
        <p14:creationId xmlns:p14="http://schemas.microsoft.com/office/powerpoint/2010/main" val="185672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944766"/>
            <a:ext cx="4452257" cy="1248228"/>
          </a:xfrm>
          <a:noFill/>
        </p:spPr>
        <p:txBody>
          <a:bodyPr/>
          <a:lstStyle/>
          <a:p>
            <a:r>
              <a:rPr lang="en-US" dirty="0" err="1">
                <a:solidFill>
                  <a:srgbClr val="E74610"/>
                </a:solidFill>
                <a:latin typeface="Verdana" panose="020B0604030504040204" pitchFamily="34" charset="0"/>
                <a:ea typeface="Verdana" panose="020B0604030504040204" pitchFamily="34" charset="0"/>
                <a:cs typeface="Verdana" panose="020B0604030504040204" pitchFamily="34" charset="0"/>
              </a:rPr>
              <a:t>Sommaire</a:t>
            </a:r>
            <a:endParaRPr lang="en-US"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153149" y="2242459"/>
            <a:ext cx="2944587" cy="3734356"/>
          </a:xfrm>
          <a:prstGeom prst="rect">
            <a:avLst/>
          </a:prstGeom>
          <a:noFill/>
        </p:spPr>
        <p:txBody>
          <a:bodyPr wrap="square" rtlCol="0" anchor="t">
            <a:spAutoFit/>
          </a:bodyPr>
          <a:lstStyle/>
          <a:p>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Démarrer</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une</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recherche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bibliographique</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Beluga et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Sudoc</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Bases de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données</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en</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santé : panorama des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ressources</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Chercher</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dans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une</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base de </a:t>
            </a:r>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données</a:t>
            </a:r>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en-US" sz="1500" b="1" dirty="0" err="1">
                <a:solidFill>
                  <a:srgbClr val="202C41"/>
                </a:solidFill>
                <a:latin typeface="Verdana" panose="020B0604030504040204" pitchFamily="34" charset="0"/>
                <a:ea typeface="Verdana" panose="020B0604030504040204" pitchFamily="34" charset="0"/>
                <a:cs typeface="Verdana" panose="020B0604030504040204" pitchFamily="34" charset="0"/>
              </a:rPr>
              <a:t>Accéder</a:t>
            </a:r>
            <a:r>
              <a:rPr lang="en-US" sz="1500" b="1" dirty="0">
                <a:solidFill>
                  <a:srgbClr val="202C41"/>
                </a:solidFill>
                <a:latin typeface="Verdana" panose="020B0604030504040204" pitchFamily="34" charset="0"/>
                <a:ea typeface="Verdana" panose="020B0604030504040204" pitchFamily="34" charset="0"/>
                <a:cs typeface="Verdana" panose="020B0604030504040204" pitchFamily="34" charset="0"/>
              </a:rPr>
              <a:t> aux documents</a:t>
            </a:r>
          </a:p>
          <a:p>
            <a:pPr>
              <a:spcAft>
                <a:spcPts val="400"/>
              </a:spcAft>
            </a:pPr>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endParaRPr lang="en-US" sz="15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11" name="Espace réservé pour une image  10">
            <a:extLst>
              <a:ext uri="{FF2B5EF4-FFF2-40B4-BE49-F238E27FC236}">
                <a16:creationId xmlns:a16="http://schemas.microsoft.com/office/drawing/2014/main" id="{5A34782A-6068-4E35-AB9F-463E19F52B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736" r="21736"/>
          <a:stretch>
            <a:fillRect/>
          </a:stretch>
        </p:blipFill>
        <p:spPr/>
      </p:pic>
    </p:spTree>
    <p:extLst>
      <p:ext uri="{BB962C8B-B14F-4D97-AF65-F5344CB8AC3E}">
        <p14:creationId xmlns:p14="http://schemas.microsoft.com/office/powerpoint/2010/main" val="38071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B68D44"/>
                                      </p:to>
                                    </p:animClr>
                                  </p:childTnLst>
                                </p:cTn>
                              </p:par>
                              <p:par>
                                <p:cTn id="7" presetID="18" presetClass="emph" presetSubtype="0" fill="hold" nodeType="withEffect">
                                  <p:stCondLst>
                                    <p:cond delay="0"/>
                                  </p:stCondLst>
                                  <p:iterate type="wd">
                                    <p:tmPct val="4000"/>
                                  </p:iterate>
                                  <p:childTnLst>
                                    <p:set>
                                      <p:cBhvr override="childStyle">
                                        <p:cTn id="8" dur="500" fill="hold"/>
                                        <p:tgtEl>
                                          <p:spTgt spid="5">
                                            <p:txEl>
                                              <p:pRg st="0" end="0"/>
                                            </p:txEl>
                                          </p:spTgt>
                                        </p:tgtEl>
                                        <p:attrNameLst>
                                          <p:attrName>style.textDecorationUnderline</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4">
                                            <p:txEl>
                                              <p:pRg st="2" end="2"/>
                                            </p:txEl>
                                          </p:spTgt>
                                        </p:tgtEl>
                                        <p:attrNameLst>
                                          <p:attrName>style.color</p:attrName>
                                        </p:attrNameLst>
                                      </p:cBhvr>
                                      <p:to>
                                        <a:srgbClr val="B68D44"/>
                                      </p:to>
                                    </p:animClr>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1" end="1"/>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5">
                                            <p:txEl>
                                              <p:pRg st="2" end="2"/>
                                            </p:txEl>
                                          </p:spTgt>
                                        </p:tgtEl>
                                        <p:attrNameLst>
                                          <p:attrName>style.textDecorationUnderline</p:attrName>
                                        </p:attrNameLst>
                                      </p:cBhvr>
                                      <p:to>
                                        <p:strVal val="true"/>
                                      </p:to>
                                    </p:set>
                                  </p:childTnLst>
                                </p:cTn>
                              </p:par>
                              <p:par>
                                <p:cTn id="17" presetID="18" presetClass="emph" presetSubtype="0" fill="hold" nodeType="withEffect">
                                  <p:stCondLst>
                                    <p:cond delay="0"/>
                                  </p:stCondLst>
                                  <p:iterate type="lt">
                                    <p:tmPct val="4000"/>
                                  </p:iterate>
                                  <p:childTnLst>
                                    <p:set>
                                      <p:cBhvr override="childStyle">
                                        <p:cTn id="18" dur="500" fill="hold"/>
                                        <p:tgtEl>
                                          <p:spTgt spid="5">
                                            <p:txEl>
                                              <p:pRg st="3" end="3"/>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635177" y="620785"/>
            <a:ext cx="7384698" cy="5947794"/>
          </a:xfrm>
        </p:spPr>
        <p:txBody>
          <a:bodyPr>
            <a:normAutofit/>
          </a:bodyPr>
          <a:lstStyle/>
          <a:p>
            <a:pPr>
              <a:lnSpc>
                <a:spcPct val="107000"/>
              </a:lnSpc>
              <a:spcAft>
                <a:spcPts val="800"/>
              </a:spcAft>
            </a:pPr>
            <a:r>
              <a:rPr lang="fr-FR" sz="4000" dirty="0">
                <a:latin typeface="Verdana" panose="020B0604030504040204" pitchFamily="34" charset="0"/>
                <a:ea typeface="Verdana" panose="020B0604030504040204" pitchFamily="34" charset="0"/>
                <a:cs typeface="Verdana" panose="020B0604030504040204" pitchFamily="34" charset="0"/>
              </a:rPr>
              <a:t>Équation de recherche sur </a:t>
            </a:r>
            <a:r>
              <a:rPr lang="fr-FR" sz="4000" dirty="0" err="1">
                <a:latin typeface="Verdana" panose="020B0604030504040204" pitchFamily="34" charset="0"/>
                <a:ea typeface="Verdana" panose="020B0604030504040204" pitchFamily="34" charset="0"/>
                <a:cs typeface="Verdana" panose="020B0604030504040204" pitchFamily="34" charset="0"/>
              </a:rPr>
              <a:t>Pubmed</a:t>
            </a:r>
            <a:br>
              <a:rPr lang="fr-FR" sz="3000" dirty="0">
                <a:latin typeface="Verdana" panose="020B0604030504040204" pitchFamily="34" charset="0"/>
                <a:ea typeface="Verdana" panose="020B0604030504040204" pitchFamily="34" charset="0"/>
                <a:cs typeface="Verdana" panose="020B0604030504040204" pitchFamily="34" charset="0"/>
              </a:rPr>
            </a:br>
            <a:br>
              <a:rPr lang="fr-FR" sz="3000" dirty="0">
                <a:latin typeface="Verdana" panose="020B0604030504040204" pitchFamily="34" charset="0"/>
                <a:ea typeface="Verdana" panose="020B0604030504040204" pitchFamily="34" charset="0"/>
                <a:cs typeface="Verdana" panose="020B0604030504040204" pitchFamily="34" charset="0"/>
              </a:rPr>
            </a:br>
            <a:r>
              <a:rPr lang="fr-FR" sz="3000" dirty="0">
                <a:latin typeface="Verdana" panose="020B0604030504040204" pitchFamily="34" charset="0"/>
                <a:ea typeface="Verdana" panose="020B0604030504040204" pitchFamily="34" charset="0"/>
                <a:cs typeface="Verdana" panose="020B0604030504040204" pitchFamily="34" charset="0"/>
              </a:rPr>
              <a:t>Elle devra combiner mots-clés </a:t>
            </a:r>
            <a:r>
              <a:rPr lang="fr-FR" sz="3000" dirty="0" err="1">
                <a:latin typeface="Verdana" panose="020B0604030504040204" pitchFamily="34" charset="0"/>
                <a:ea typeface="Verdana" panose="020B0604030504040204" pitchFamily="34" charset="0"/>
                <a:cs typeface="Verdana" panose="020B0604030504040204" pitchFamily="34" charset="0"/>
              </a:rPr>
              <a:t>Mesh</a:t>
            </a:r>
            <a:r>
              <a:rPr lang="fr-FR" sz="3000" dirty="0">
                <a:latin typeface="Verdana" panose="020B0604030504040204" pitchFamily="34" charset="0"/>
                <a:ea typeface="Verdana" panose="020B0604030504040204" pitchFamily="34" charset="0"/>
                <a:cs typeface="Verdana" panose="020B0604030504040204" pitchFamily="34" charset="0"/>
              </a:rPr>
              <a:t> et langage naturel</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3000" dirty="0">
                <a:latin typeface="Verdana" panose="020B0604030504040204" pitchFamily="34" charset="0"/>
                <a:ea typeface="Verdana" panose="020B0604030504040204" pitchFamily="34" charset="0"/>
                <a:cs typeface="Verdana" panose="020B0604030504040204" pitchFamily="34" charset="0"/>
              </a:rPr>
              <a:t>(index TIAB = </a:t>
            </a:r>
            <a:r>
              <a:rPr lang="fr-FR" sz="3000" dirty="0" err="1">
                <a:latin typeface="Verdana" panose="020B0604030504040204" pitchFamily="34" charset="0"/>
                <a:ea typeface="Verdana" panose="020B0604030504040204" pitchFamily="34" charset="0"/>
                <a:cs typeface="Verdana" panose="020B0604030504040204" pitchFamily="34" charset="0"/>
              </a:rPr>
              <a:t>Title</a:t>
            </a:r>
            <a:r>
              <a:rPr lang="fr-FR" sz="3000" dirty="0">
                <a:latin typeface="Verdana" panose="020B0604030504040204" pitchFamily="34" charset="0"/>
                <a:ea typeface="Verdana" panose="020B0604030504040204" pitchFamily="34" charset="0"/>
                <a:cs typeface="Verdana" panose="020B0604030504040204" pitchFamily="34" charset="0"/>
              </a:rPr>
              <a:t>/Abstract) à l’aide des opérateurs booléens </a:t>
            </a:r>
            <a:br>
              <a:rPr lang="fr-FR" sz="3000" dirty="0">
                <a:latin typeface="Verdana" panose="020B0604030504040204" pitchFamily="34" charset="0"/>
                <a:ea typeface="Verdana" panose="020B0604030504040204" pitchFamily="34" charset="0"/>
                <a:cs typeface="Verdana" panose="020B0604030504040204" pitchFamily="34" charset="0"/>
              </a:rPr>
            </a:br>
            <a:br>
              <a:rPr lang="fr-FR" sz="3000" dirty="0">
                <a:latin typeface="Verdana" panose="020B0604030504040204" pitchFamily="34" charset="0"/>
                <a:ea typeface="Verdana" panose="020B0604030504040204" pitchFamily="34" charset="0"/>
                <a:cs typeface="Verdana" panose="020B0604030504040204" pitchFamily="34" charset="0"/>
              </a:rPr>
            </a:br>
            <a:br>
              <a:rPr kumimoji="0" lang="fr-F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br>
            <a:endParaRPr lang="fr-FR" sz="1800" i="1"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 4">
            <a:extLst>
              <a:ext uri="{FF2B5EF4-FFF2-40B4-BE49-F238E27FC236}">
                <a16:creationId xmlns:a16="http://schemas.microsoft.com/office/drawing/2014/main" id="{C2A8F0A5-399B-41B9-A9DB-7ECC03BD8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732" y="528506"/>
            <a:ext cx="3205294" cy="3205294"/>
          </a:xfrm>
          <a:prstGeom prst="rect">
            <a:avLst/>
          </a:prstGeom>
        </p:spPr>
      </p:pic>
    </p:spTree>
    <p:extLst>
      <p:ext uri="{BB962C8B-B14F-4D97-AF65-F5344CB8AC3E}">
        <p14:creationId xmlns:p14="http://schemas.microsoft.com/office/powerpoint/2010/main" val="42461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61342"/>
            <a:ext cx="9568010" cy="1505342"/>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Autres ressources (1) : </a:t>
            </a:r>
            <a:b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les archives ouvertes</a:t>
            </a:r>
          </a:p>
        </p:txBody>
      </p:sp>
      <p:cxnSp>
        <p:nvCxnSpPr>
          <p:cNvPr id="5" name="Straight Connector 4"/>
          <p:cNvCxnSpPr>
            <a:cxnSpLocks/>
          </p:cNvCxnSpPr>
          <p:nvPr/>
        </p:nvCxnSpPr>
        <p:spPr>
          <a:xfrm>
            <a:off x="939801" y="2161809"/>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50607" y="2264841"/>
            <a:ext cx="11213574" cy="3970318"/>
          </a:xfrm>
          <a:prstGeom prst="rect">
            <a:avLst/>
          </a:prstGeom>
          <a:noFill/>
        </p:spPr>
        <p:txBody>
          <a:bodyPr wrap="square" rtlCol="0" anchor="t">
            <a:spAutoFit/>
          </a:bodyPr>
          <a:lstStyle/>
          <a:p>
            <a:pPr>
              <a:spcBef>
                <a:spcPct val="50000"/>
              </a:spcBef>
              <a:buClr>
                <a:srgbClr val="0066A1"/>
              </a:buClr>
            </a:pPr>
            <a:r>
              <a:rPr lang="fr-FR" dirty="0">
                <a:latin typeface="Verdana" panose="020B0604030504040204" pitchFamily="34" charset="0"/>
                <a:ea typeface="Verdana" panose="020B0604030504040204" pitchFamily="34" charset="0"/>
                <a:cs typeface="Verdana" panose="020B0604030504040204" pitchFamily="34" charset="0"/>
              </a:rPr>
              <a:t>Accès : ouvert !</a:t>
            </a:r>
          </a:p>
          <a:p>
            <a:pPr>
              <a:spcBef>
                <a:spcPct val="50000"/>
              </a:spcBef>
              <a:buClr>
                <a:srgbClr val="0066A1"/>
              </a:buClr>
            </a:pPr>
            <a:endParaRPr lang="fr-FR"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rgbClr val="0066A1"/>
              </a:buClr>
            </a:pPr>
            <a:r>
              <a:rPr lang="fr-FR" sz="2000" dirty="0">
                <a:latin typeface="Verdana" panose="020B0604030504040204" pitchFamily="34" charset="0"/>
                <a:ea typeface="Verdana" panose="020B0604030504040204" pitchFamily="34" charset="0"/>
                <a:cs typeface="Verdana" panose="020B0604030504040204" pitchFamily="34" charset="0"/>
              </a:rPr>
              <a:t>Sont déjà signalées dans BELUGA :</a:t>
            </a:r>
          </a:p>
          <a:p>
            <a:pPr>
              <a:spcBef>
                <a:spcPct val="50000"/>
              </a:spcBef>
              <a:buClr>
                <a:srgbClr val="0066A1"/>
              </a:buClr>
              <a:buFont typeface="Wingdings" panose="05000000000000000000" pitchFamily="2" charset="2"/>
              <a:buChar char="§"/>
            </a:pPr>
            <a:r>
              <a:rPr lang="fr-FR" sz="2000" dirty="0">
                <a:latin typeface="Verdana" panose="020B0604030504040204" pitchFamily="34" charset="0"/>
                <a:ea typeface="Verdana" panose="020B0604030504040204" pitchFamily="34" charset="0"/>
                <a:cs typeface="Verdana" panose="020B0604030504040204" pitchFamily="34" charset="0"/>
                <a:hlinkClick r:id="rId3"/>
              </a:rPr>
              <a:t>HAL</a:t>
            </a:r>
            <a:r>
              <a:rPr lang="fr-FR" sz="2000" dirty="0">
                <a:latin typeface="Verdana" panose="020B0604030504040204" pitchFamily="34" charset="0"/>
                <a:ea typeface="Verdana" panose="020B0604030504040204" pitchFamily="34" charset="0"/>
                <a:cs typeface="Verdana" panose="020B0604030504040204" pitchFamily="34" charset="0"/>
              </a:rPr>
              <a:t> (plateforme d’archive ouverte institutionnelle du CCSD)</a:t>
            </a:r>
          </a:p>
          <a:p>
            <a:pPr>
              <a:spcBef>
                <a:spcPct val="50000"/>
              </a:spcBef>
              <a:buClr>
                <a:srgbClr val="0066A1"/>
              </a:buClr>
              <a:buFont typeface="Wingdings" panose="05000000000000000000" pitchFamily="2" charset="2"/>
              <a:buChar char="§"/>
            </a:pPr>
            <a:r>
              <a:rPr lang="fr-FR" sz="2000" dirty="0">
                <a:latin typeface="Verdana" panose="020B0604030504040204" pitchFamily="34" charset="0"/>
                <a:ea typeface="Verdana" panose="020B0604030504040204" pitchFamily="34" charset="0"/>
                <a:cs typeface="Verdana" panose="020B0604030504040204" pitchFamily="34" charset="0"/>
                <a:hlinkClick r:id="rId4"/>
              </a:rPr>
              <a:t>TEL</a:t>
            </a:r>
            <a:r>
              <a:rPr lang="fr-FR" sz="2000" dirty="0">
                <a:latin typeface="Verdana" panose="020B0604030504040204" pitchFamily="34" charset="0"/>
                <a:ea typeface="Verdana" panose="020B0604030504040204" pitchFamily="34" charset="0"/>
                <a:cs typeface="Verdana" panose="020B0604030504040204" pitchFamily="34" charset="0"/>
              </a:rPr>
              <a:t> (Thèses en ligne) </a:t>
            </a:r>
          </a:p>
          <a:p>
            <a:pPr>
              <a:spcBef>
                <a:spcPct val="50000"/>
              </a:spcBef>
              <a:buClr>
                <a:srgbClr val="0066A1"/>
              </a:buClr>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hlinkClick r:id="rId5"/>
              </a:rPr>
              <a:t>DUMAS</a:t>
            </a:r>
            <a:r>
              <a:rPr lang="fr-FR" dirty="0">
                <a:latin typeface="Verdana" panose="020B0604030504040204" pitchFamily="34" charset="0"/>
                <a:ea typeface="Verdana" panose="020B0604030504040204" pitchFamily="34" charset="0"/>
                <a:cs typeface="Verdana" panose="020B0604030504040204" pitchFamily="34" charset="0"/>
              </a:rPr>
              <a:t> Dépôt Universitaire de Mémoires Après Soutenance + </a:t>
            </a:r>
            <a:r>
              <a:rPr lang="fr-FR" b="1" dirty="0">
                <a:latin typeface="Verdana" panose="020B0604030504040204" pitchFamily="34" charset="0"/>
                <a:ea typeface="Verdana" panose="020B0604030504040204" pitchFamily="34" charset="0"/>
                <a:cs typeface="Verdana" panose="020B0604030504040204" pitchFamily="34" charset="0"/>
              </a:rPr>
              <a:t>thèses d’exercice UGA</a:t>
            </a:r>
            <a:endParaRPr lang="fr-FR"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rgbClr val="0066A1"/>
              </a:buClr>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hlinkClick r:id="rId6"/>
              </a:rPr>
              <a:t>ISTEX</a:t>
            </a:r>
            <a:r>
              <a:rPr lang="fr-FR" dirty="0">
                <a:latin typeface="Verdana" panose="020B0604030504040204" pitchFamily="34" charset="0"/>
                <a:ea typeface="Verdana" panose="020B0604030504040204" pitchFamily="34" charset="0"/>
                <a:cs typeface="Verdana" panose="020B0604030504040204" pitchFamily="34" charset="0"/>
              </a:rPr>
              <a:t> (INIST/CNRS) : réservoir d’archives scientifiques</a:t>
            </a:r>
          </a:p>
          <a:p>
            <a:pPr>
              <a:spcBef>
                <a:spcPct val="50000"/>
              </a:spcBef>
              <a:buClr>
                <a:srgbClr val="0066A1"/>
              </a:buClr>
              <a:buFont typeface="Wingdings" panose="05000000000000000000" pitchFamily="2" charset="2"/>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rgbClr val="0066A1"/>
              </a:buClr>
            </a:pPr>
            <a:r>
              <a:rPr lang="fr-FR" dirty="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Pour aller plus loin : </a:t>
            </a:r>
            <a:r>
              <a:rPr lang="fr-FR" sz="2400" dirty="0">
                <a:latin typeface="Verdana" panose="020B0604030504040204" pitchFamily="34" charset="0"/>
                <a:ea typeface="Verdana" panose="020B0604030504040204" pitchFamily="34" charset="0"/>
                <a:cs typeface="Verdana" panose="020B0604030504040204" pitchFamily="34" charset="0"/>
                <a:hlinkClick r:id="rId7"/>
              </a:rPr>
              <a:t>La science ouverte à l’UGA</a:t>
            </a: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560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Autres</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ressources</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(2) </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4708981"/>
          </a:xfrm>
          <a:prstGeom prst="rect">
            <a:avLst/>
          </a:prstGeom>
          <a:noFill/>
        </p:spPr>
        <p:txBody>
          <a:bodyPr wrap="square" rtlCol="0">
            <a:spAutoFit/>
          </a:bodyPr>
          <a:lstStyle/>
          <a:p>
            <a:r>
              <a:rPr lang="fr-FR" sz="2400" dirty="0"/>
              <a:t>Portails d’éditeurs : </a:t>
            </a:r>
          </a:p>
          <a:p>
            <a:pPr marL="360000" indent="-216000">
              <a:buClr>
                <a:srgbClr val="0066A1"/>
              </a:buClr>
              <a:buFont typeface="Wingdings" panose="05000000000000000000" pitchFamily="2" charset="2"/>
              <a:buChar char="Ø"/>
            </a:pPr>
            <a:r>
              <a:rPr lang="fr-FR" dirty="0" err="1">
                <a:latin typeface="Verdana" panose="020B0604030504040204" pitchFamily="34" charset="0"/>
                <a:ea typeface="Verdana" panose="020B0604030504040204" pitchFamily="34" charset="0"/>
                <a:cs typeface="Verdana" panose="020B0604030504040204" pitchFamily="34" charset="0"/>
                <a:hlinkClick r:id="rId2"/>
              </a:rPr>
              <a:t>ScienceDirect</a:t>
            </a:r>
            <a:r>
              <a:rPr lang="fr-FR" dirty="0">
                <a:latin typeface="Verdana" panose="020B0604030504040204" pitchFamily="34" charset="0"/>
                <a:ea typeface="Verdana" panose="020B0604030504040204" pitchFamily="34" charset="0"/>
                <a:cs typeface="Verdana" panose="020B0604030504040204" pitchFamily="34" charset="0"/>
              </a:rPr>
              <a:t> (plateforme d’Elsevier)</a:t>
            </a:r>
          </a:p>
          <a:p>
            <a:pPr marL="360000" indent="-216000">
              <a:buClr>
                <a:srgbClr val="0066A1"/>
              </a:buClr>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hlinkClick r:id="rId3"/>
              </a:rPr>
              <a:t>Wiley Online Library</a:t>
            </a:r>
            <a:r>
              <a:rPr lang="en-US"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plateforme de </a:t>
            </a:r>
            <a:r>
              <a:rPr lang="en-US" dirty="0">
                <a:latin typeface="Verdana" panose="020B0604030504040204" pitchFamily="34" charset="0"/>
                <a:ea typeface="Verdana" panose="020B0604030504040204" pitchFamily="34" charset="0"/>
                <a:cs typeface="Verdana" panose="020B0604030504040204" pitchFamily="34" charset="0"/>
              </a:rPr>
              <a:t>Wiley)</a:t>
            </a:r>
          </a:p>
          <a:p>
            <a:pPr marL="360000" indent="-216000">
              <a:buClr>
                <a:srgbClr val="0066A1"/>
              </a:buClr>
              <a:buFont typeface="Wingdings" panose="05000000000000000000" pitchFamily="2" charset="2"/>
              <a:buChar char="Ø"/>
            </a:pPr>
            <a:r>
              <a:rPr lang="en-US" dirty="0" err="1">
                <a:latin typeface="Verdana" panose="020B0604030504040204" pitchFamily="34" charset="0"/>
                <a:ea typeface="Verdana" panose="020B0604030504040204" pitchFamily="34" charset="0"/>
                <a:cs typeface="Verdana" panose="020B0604030504040204" pitchFamily="34" charset="0"/>
                <a:hlinkClick r:id="rId4"/>
              </a:rPr>
              <a:t>Springerlink</a:t>
            </a:r>
            <a:r>
              <a:rPr lang="en-US"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plateforme de </a:t>
            </a:r>
            <a:r>
              <a:rPr lang="en-US" dirty="0">
                <a:latin typeface="Verdana" panose="020B0604030504040204" pitchFamily="34" charset="0"/>
                <a:ea typeface="Verdana" panose="020B0604030504040204" pitchFamily="34" charset="0"/>
                <a:cs typeface="Verdana" panose="020B0604030504040204" pitchFamily="34" charset="0"/>
              </a:rPr>
              <a:t>Springer) </a:t>
            </a:r>
          </a:p>
          <a:p>
            <a:pPr marL="360000" indent="-216000">
              <a:buClr>
                <a:srgbClr val="0066A1"/>
              </a:buClr>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hlinkClick r:id="rId5"/>
              </a:rPr>
              <a:t>Taylor and Francis Online </a:t>
            </a:r>
            <a:r>
              <a:rPr lang="en-US" dirty="0">
                <a:latin typeface="Verdana" panose="020B0604030504040204" pitchFamily="34" charset="0"/>
                <a:ea typeface="Verdana" panose="020B0604030504040204" pitchFamily="34" charset="0"/>
                <a:cs typeface="Verdana" panose="020B0604030504040204" pitchFamily="34" charset="0"/>
              </a:rPr>
              <a:t>(</a:t>
            </a:r>
            <a:r>
              <a:rPr lang="fr-FR" dirty="0">
                <a:latin typeface="Verdana" panose="020B0604030504040204" pitchFamily="34" charset="0"/>
                <a:ea typeface="Verdana" panose="020B0604030504040204" pitchFamily="34" charset="0"/>
                <a:cs typeface="Verdana" panose="020B0604030504040204" pitchFamily="34" charset="0"/>
              </a:rPr>
              <a:t>plateforme de Taylor and Francis</a:t>
            </a:r>
            <a:r>
              <a:rPr lang="en-US" dirty="0">
                <a:latin typeface="Verdana" panose="020B0604030504040204" pitchFamily="34" charset="0"/>
                <a:ea typeface="Verdana" panose="020B0604030504040204" pitchFamily="34" charset="0"/>
                <a:cs typeface="Verdana" panose="020B0604030504040204" pitchFamily="34" charset="0"/>
              </a:rPr>
              <a:t>)</a:t>
            </a:r>
          </a:p>
          <a:p>
            <a:pPr marL="144000">
              <a:buClr>
                <a:srgbClr val="0066A1"/>
              </a:buClr>
            </a:pPr>
            <a:endParaRPr lang="en-US" dirty="0">
              <a:ea typeface="Verdana" panose="020B0604030504040204" pitchFamily="34" charset="0"/>
            </a:endParaRPr>
          </a:p>
          <a:p>
            <a:pPr marL="144000">
              <a:buClr>
                <a:srgbClr val="0066A1"/>
              </a:buClr>
            </a:pPr>
            <a:r>
              <a:rPr lang="en-US" sz="2400" dirty="0" err="1">
                <a:ea typeface="Verdana" panose="020B0604030504040204" pitchFamily="34" charset="0"/>
                <a:cs typeface="Verdana" panose="020B0604030504040204" pitchFamily="34" charset="0"/>
              </a:rPr>
              <a:t>Moteurs</a:t>
            </a:r>
            <a:r>
              <a:rPr lang="en-US" sz="2400" dirty="0">
                <a:ea typeface="Verdana" panose="020B0604030504040204" pitchFamily="34" charset="0"/>
                <a:cs typeface="Verdana" panose="020B0604030504040204" pitchFamily="34" charset="0"/>
              </a:rPr>
              <a:t> de recherche : </a:t>
            </a:r>
          </a:p>
          <a:p>
            <a:r>
              <a:rPr lang="fr-FR" dirty="0">
                <a:latin typeface="Verdana" panose="020B0604030504040204" pitchFamily="34" charset="0"/>
                <a:ea typeface="Verdana" panose="020B0604030504040204" pitchFamily="34" charset="0"/>
                <a:hlinkClick r:id="rId6"/>
              </a:rPr>
              <a:t>Google Scholar</a:t>
            </a:r>
            <a:r>
              <a:rPr lang="fr-FR" dirty="0">
                <a:latin typeface="Verdana" panose="020B0604030504040204" pitchFamily="34" charset="0"/>
                <a:ea typeface="Verdana" panose="020B0604030504040204" pitchFamily="34" charset="0"/>
              </a:rPr>
              <a:t> :</a:t>
            </a:r>
          </a:p>
          <a:p>
            <a:r>
              <a:rPr lang="fr-FR" dirty="0">
                <a:latin typeface="Verdana" panose="020B0604030504040204" pitchFamily="34" charset="0"/>
                <a:ea typeface="Verdana" panose="020B0604030504040204" pitchFamily="34" charset="0"/>
              </a:rPr>
              <a:t>Moteur de recherche académique cherchant dans de nombreuses </a:t>
            </a:r>
            <a:r>
              <a:rPr lang="fr-FR" dirty="0" err="1">
                <a:latin typeface="Verdana" panose="020B0604030504040204" pitchFamily="34" charset="0"/>
                <a:ea typeface="Verdana" panose="020B0604030504040204" pitchFamily="34" charset="0"/>
              </a:rPr>
              <a:t>sourcesuniversitaires</a:t>
            </a:r>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Type de documents : articles de périodiques, </a:t>
            </a:r>
            <a:r>
              <a:rPr lang="fr-FR" dirty="0" err="1">
                <a:latin typeface="Verdana" panose="020B0604030504040204" pitchFamily="34" charset="0"/>
                <a:ea typeface="Verdana" panose="020B0604030504040204" pitchFamily="34" charset="0"/>
              </a:rPr>
              <a:t>pré-publications</a:t>
            </a:r>
            <a:r>
              <a:rPr lang="fr-FR" dirty="0">
                <a:latin typeface="Verdana" panose="020B0604030504040204" pitchFamily="34" charset="0"/>
                <a:ea typeface="Verdana" panose="020B0604030504040204" pitchFamily="34" charset="0"/>
              </a:rPr>
              <a:t>, rapports, thèses…</a:t>
            </a:r>
          </a:p>
          <a:p>
            <a:r>
              <a:rPr lang="fr-FR" dirty="0">
                <a:latin typeface="Verdana" panose="020B0604030504040204" pitchFamily="34" charset="0"/>
                <a:ea typeface="Verdana" panose="020B0604030504040204" pitchFamily="34" charset="0"/>
              </a:rPr>
              <a:t>Interrogation en </a:t>
            </a:r>
            <a:r>
              <a:rPr lang="fr-FR" b="1" dirty="0">
                <a:latin typeface="Verdana" panose="020B0604030504040204" pitchFamily="34" charset="0"/>
                <a:ea typeface="Verdana" panose="020B0604030504040204" pitchFamily="34" charset="0"/>
              </a:rPr>
              <a:t>langage naturel</a:t>
            </a:r>
          </a:p>
          <a:p>
            <a:pPr marL="285750" indent="-285750">
              <a:buFont typeface="Wingdings" panose="05000000000000000000" pitchFamily="2" charset="2"/>
              <a:buChar char="ü"/>
            </a:pP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08261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500" b="1" dirty="0">
                <a:solidFill>
                  <a:srgbClr val="202C41"/>
                </a:solidFill>
                <a:latin typeface="Verdana" panose="020B0604030504040204" pitchFamily="34" charset="0"/>
                <a:ea typeface="Verdana" panose="020B0604030504040204" pitchFamily="34" charset="0"/>
                <a:cs typeface="Verdana" panose="020B0604030504040204" pitchFamily="34" charset="0"/>
              </a:rPr>
              <a:t>Google Scholar</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1027522" y="2007911"/>
            <a:ext cx="10661716" cy="954107"/>
          </a:xfrm>
          <a:prstGeom prst="rect">
            <a:avLst/>
          </a:prstGeom>
          <a:noFill/>
        </p:spPr>
        <p:txBody>
          <a:bodyPr wrap="square" rtlCol="0">
            <a:spAutoFit/>
          </a:bodyPr>
          <a:lstStyle/>
          <a:p>
            <a:pPr marL="1587">
              <a:lnSpc>
                <a:spcPct val="100000"/>
              </a:lnSpc>
              <a:spcBef>
                <a:spcPct val="0"/>
              </a:spcBef>
              <a:buClr>
                <a:srgbClr val="595959"/>
              </a:buClr>
              <a:defRPr/>
            </a:pPr>
            <a:r>
              <a:rPr lang="fr-FR" altLang="fr-FR" sz="2800" dirty="0">
                <a:solidFill>
                  <a:srgbClr val="0D0D0D"/>
                </a:solidFill>
              </a:rPr>
              <a:t>Recherche sur les recommandations de bonnes pratiques concernant le toucher vaginal en cours de travail </a:t>
            </a:r>
          </a:p>
        </p:txBody>
      </p:sp>
      <p:pic>
        <p:nvPicPr>
          <p:cNvPr id="6" name="Image 5">
            <a:extLst>
              <a:ext uri="{FF2B5EF4-FFF2-40B4-BE49-F238E27FC236}">
                <a16:creationId xmlns:a16="http://schemas.microsoft.com/office/drawing/2014/main" id="{1A730DA4-719B-4F2F-A729-90340183E569}"/>
              </a:ext>
            </a:extLst>
          </p:cNvPr>
          <p:cNvPicPr>
            <a:picLocks noChangeAspect="1"/>
          </p:cNvPicPr>
          <p:nvPr/>
        </p:nvPicPr>
        <p:blipFill>
          <a:blip r:embed="rId2"/>
          <a:stretch>
            <a:fillRect/>
          </a:stretch>
        </p:blipFill>
        <p:spPr>
          <a:xfrm>
            <a:off x="2564091" y="2918620"/>
            <a:ext cx="8389854" cy="3700100"/>
          </a:xfrm>
          <a:prstGeom prst="rect">
            <a:avLst/>
          </a:prstGeom>
        </p:spPr>
      </p:pic>
    </p:spTree>
    <p:extLst>
      <p:ext uri="{BB962C8B-B14F-4D97-AF65-F5344CB8AC3E}">
        <p14:creationId xmlns:p14="http://schemas.microsoft.com/office/powerpoint/2010/main" val="2117999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A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retenir</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68083" y="1951349"/>
            <a:ext cx="10749436" cy="4370427"/>
          </a:xfrm>
          <a:prstGeom prst="rect">
            <a:avLst/>
          </a:prstGeom>
          <a:noFill/>
        </p:spPr>
        <p:txBody>
          <a:bodyPr wrap="square" rtlCol="0">
            <a:spAutoFit/>
          </a:bodyPr>
          <a:lstStyle/>
          <a:p>
            <a:pPr marL="457200" indent="-457200">
              <a:buFont typeface="Wingdings" panose="05000000000000000000" pitchFamily="2" charset="2"/>
              <a:buChar char="ü"/>
            </a:pPr>
            <a:r>
              <a:rPr lang="fr-FR" sz="2800" dirty="0"/>
              <a:t>Accéder aux ressources par le site des BU de l’UGA</a:t>
            </a:r>
          </a:p>
          <a:p>
            <a:pPr marL="457200" indent="-457200">
              <a:buFont typeface="Wingdings" panose="05000000000000000000" pitchFamily="2" charset="2"/>
              <a:buChar char="ü"/>
            </a:pPr>
            <a:r>
              <a:rPr lang="fr-FR" sz="2800" dirty="0"/>
              <a:t>Sélectionner les bons outils de recherche documentaire</a:t>
            </a:r>
            <a:br>
              <a:rPr lang="fr-FR" sz="2800" dirty="0"/>
            </a:br>
            <a:endParaRPr lang="fr-FR" sz="2800" dirty="0"/>
          </a:p>
          <a:p>
            <a:pPr marL="457200" indent="-457200">
              <a:buFont typeface="Wingdings" panose="05000000000000000000" pitchFamily="2" charset="2"/>
              <a:buChar char="ü"/>
            </a:pPr>
            <a:r>
              <a:rPr lang="fr-FR" sz="2800" dirty="0"/>
              <a:t>Trouver les concepts, le vocabulaire (libre ou contrôlé), formuler la recherche</a:t>
            </a:r>
            <a:br>
              <a:rPr lang="fr-FR" sz="2800" dirty="0"/>
            </a:br>
            <a:endParaRPr lang="fr-FR" sz="2800" dirty="0"/>
          </a:p>
          <a:p>
            <a:pPr marL="457200" indent="-457200">
              <a:buFont typeface="Wingdings" panose="05000000000000000000" pitchFamily="2" charset="2"/>
              <a:buChar char="ü"/>
            </a:pPr>
            <a:r>
              <a:rPr lang="fr-FR" sz="2800" dirty="0"/>
              <a:t>Récupérer une information validée</a:t>
            </a:r>
            <a:br>
              <a:rPr lang="fr-FR" sz="2800" dirty="0"/>
            </a:br>
            <a:endParaRPr lang="fr-FR" sz="2800" dirty="0"/>
          </a:p>
          <a:p>
            <a:endParaRPr lang="fr-FR" sz="1600" dirty="0"/>
          </a:p>
          <a:p>
            <a:endParaRPr lang="fr-FR" sz="1000" b="1" dirty="0"/>
          </a:p>
          <a:p>
            <a:endParaRPr lang="fr-FR" sz="2800" dirty="0"/>
          </a:p>
        </p:txBody>
      </p:sp>
    </p:spTree>
    <p:extLst>
      <p:ext uri="{BB962C8B-B14F-4D97-AF65-F5344CB8AC3E}">
        <p14:creationId xmlns:p14="http://schemas.microsoft.com/office/powerpoint/2010/main" val="319697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Pour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aller</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plus loin</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68083" y="1951349"/>
            <a:ext cx="10749436" cy="4247317"/>
          </a:xfrm>
          <a:prstGeom prst="rect">
            <a:avLst/>
          </a:prstGeom>
          <a:noFill/>
        </p:spPr>
        <p:txBody>
          <a:bodyPr wrap="square" rtlCol="0">
            <a:spAutoFit/>
          </a:bodyPr>
          <a:lstStyle/>
          <a:p>
            <a:r>
              <a:rPr lang="fr-FR" sz="2800" dirty="0">
                <a:latin typeface="Verdana" panose="020B0604030504040204" pitchFamily="34" charset="0"/>
                <a:ea typeface="Verdana" panose="020B0604030504040204" pitchFamily="34" charset="0"/>
                <a:cs typeface="Verdana" panose="020B0604030504040204" pitchFamily="34" charset="0"/>
                <a:hlinkClick r:id="rId2"/>
              </a:rPr>
              <a:t>Rubrique Auto-formation</a:t>
            </a:r>
            <a:r>
              <a:rPr lang="fr-FR" sz="2800" dirty="0">
                <a:latin typeface="Verdana" panose="020B0604030504040204" pitchFamily="34" charset="0"/>
                <a:ea typeface="Verdana" panose="020B0604030504040204" pitchFamily="34" charset="0"/>
                <a:cs typeface="Verdana" panose="020B0604030504040204" pitchFamily="34" charset="0"/>
              </a:rPr>
              <a:t> sur le site des BU de l’UGA</a:t>
            </a:r>
          </a:p>
          <a:p>
            <a:endParaRPr lang="fr-FR" sz="2800" dirty="0"/>
          </a:p>
          <a:p>
            <a:r>
              <a:rPr lang="fr-FR" sz="2800" dirty="0"/>
              <a:t>Ateliers de formation de la BUMP sur </a:t>
            </a:r>
            <a:r>
              <a:rPr lang="fr-FR" sz="2800" dirty="0" err="1">
                <a:hlinkClick r:id="rId3"/>
              </a:rPr>
              <a:t>Pubmed</a:t>
            </a:r>
            <a:r>
              <a:rPr lang="fr-FR" sz="2800" dirty="0"/>
              <a:t> </a:t>
            </a:r>
          </a:p>
          <a:p>
            <a:endParaRPr lang="fr-FR" sz="2800" dirty="0"/>
          </a:p>
          <a:p>
            <a:r>
              <a:rPr lang="fr-FR" sz="2800" dirty="0">
                <a:hlinkClick r:id="rId4"/>
              </a:rPr>
              <a:t>Vidéos chaine YouTube </a:t>
            </a:r>
            <a:r>
              <a:rPr lang="fr-FR" sz="2800" dirty="0" err="1">
                <a:hlinkClick r:id="rId4"/>
              </a:rPr>
              <a:t>DocToBib</a:t>
            </a:r>
            <a:endParaRPr lang="fr-FR" sz="2800" dirty="0"/>
          </a:p>
          <a:p>
            <a:endParaRPr lang="fr-FR" sz="2800" dirty="0"/>
          </a:p>
          <a:p>
            <a:r>
              <a:rPr lang="fr-FR" sz="2800" dirty="0">
                <a:hlinkClick r:id="rId5"/>
              </a:rPr>
              <a:t>Diapason</a:t>
            </a:r>
            <a:r>
              <a:rPr lang="fr-FR" sz="2800" dirty="0"/>
              <a:t> : ressources d’apprentissage sur la recherche d’information</a:t>
            </a:r>
          </a:p>
          <a:p>
            <a:endParaRPr lang="fr-FR" sz="2800" dirty="0"/>
          </a:p>
          <a:p>
            <a:endParaRPr lang="fr-FR" dirty="0"/>
          </a:p>
        </p:txBody>
      </p:sp>
    </p:spTree>
    <p:extLst>
      <p:ext uri="{BB962C8B-B14F-4D97-AF65-F5344CB8AC3E}">
        <p14:creationId xmlns:p14="http://schemas.microsoft.com/office/powerpoint/2010/main" val="210023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700" y="631597"/>
            <a:ext cx="4468174" cy="121605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Rappel</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5" name="ZoneTexte 4">
            <a:extLst>
              <a:ext uri="{FF2B5EF4-FFF2-40B4-BE49-F238E27FC236}">
                <a16:creationId xmlns:a16="http://schemas.microsoft.com/office/drawing/2014/main" id="{97FB4C53-FC55-4116-8F94-1D18B450194F}"/>
              </a:ext>
            </a:extLst>
          </p:cNvPr>
          <p:cNvSpPr txBox="1"/>
          <p:nvPr/>
        </p:nvSpPr>
        <p:spPr>
          <a:xfrm>
            <a:off x="1624555" y="1709347"/>
            <a:ext cx="9125146" cy="646331"/>
          </a:xfrm>
          <a:prstGeom prst="rect">
            <a:avLst/>
          </a:prstGeom>
          <a:noFill/>
        </p:spPr>
        <p:txBody>
          <a:bodyPr wrap="square" rtlCol="0">
            <a:spAutoFit/>
          </a:bodyPr>
          <a:lstStyle/>
          <a:p>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Toutes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les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informations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sur les BU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sont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accessibles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sur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leur</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site Internet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fr-FR" dirty="0"/>
          </a:p>
        </p:txBody>
      </p:sp>
      <p:pic>
        <p:nvPicPr>
          <p:cNvPr id="4" name="Image 3">
            <a:hlinkClick r:id="rId2"/>
            <a:extLst>
              <a:ext uri="{FF2B5EF4-FFF2-40B4-BE49-F238E27FC236}">
                <a16:creationId xmlns:a16="http://schemas.microsoft.com/office/drawing/2014/main" id="{32DDE565-AF20-44A3-855A-69C356E91F32}"/>
              </a:ext>
            </a:extLst>
          </p:cNvPr>
          <p:cNvPicPr>
            <a:picLocks noChangeAspect="1"/>
          </p:cNvPicPr>
          <p:nvPr/>
        </p:nvPicPr>
        <p:blipFill>
          <a:blip r:embed="rId3"/>
          <a:stretch>
            <a:fillRect/>
          </a:stretch>
        </p:blipFill>
        <p:spPr>
          <a:xfrm>
            <a:off x="1744803" y="2529080"/>
            <a:ext cx="8520141" cy="3377142"/>
          </a:xfrm>
          <a:prstGeom prst="rect">
            <a:avLst/>
          </a:prstGeom>
        </p:spPr>
      </p:pic>
    </p:spTree>
    <p:extLst>
      <p:ext uri="{BB962C8B-B14F-4D97-AF65-F5344CB8AC3E}">
        <p14:creationId xmlns:p14="http://schemas.microsoft.com/office/powerpoint/2010/main" val="314086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263192" y="749273"/>
            <a:ext cx="5487035" cy="1381185"/>
          </a:xfrm>
        </p:spPr>
        <p:txBody>
          <a:bodyPr>
            <a:normAutofit/>
          </a:bodyPr>
          <a:lstStyle/>
          <a:p>
            <a:r>
              <a:rPr lang="fr-FR" sz="4400" dirty="0">
                <a:latin typeface="Verdana" panose="020B0604030504040204" pitchFamily="34" charset="0"/>
                <a:ea typeface="Verdana" panose="020B0604030504040204" pitchFamily="34" charset="0"/>
                <a:cs typeface="Verdana" panose="020B0604030504040204" pitchFamily="34" charset="0"/>
              </a:rPr>
              <a:t>Des questions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85" y="1100952"/>
            <a:ext cx="4241557" cy="4241557"/>
          </a:xfrm>
          <a:prstGeom prst="rect">
            <a:avLst/>
          </a:prstGeom>
        </p:spPr>
      </p:pic>
      <p:sp>
        <p:nvSpPr>
          <p:cNvPr id="5" name="Rectangle 4">
            <a:extLst>
              <a:ext uri="{FF2B5EF4-FFF2-40B4-BE49-F238E27FC236}">
                <a16:creationId xmlns:a16="http://schemas.microsoft.com/office/drawing/2014/main" id="{3C59B849-2997-40FB-BE0C-F9297EB58137}"/>
              </a:ext>
            </a:extLst>
          </p:cNvPr>
          <p:cNvSpPr/>
          <p:nvPr/>
        </p:nvSpPr>
        <p:spPr>
          <a:xfrm>
            <a:off x="654227" y="2666973"/>
            <a:ext cx="6096000" cy="1754326"/>
          </a:xfrm>
          <a:prstGeom prst="rect">
            <a:avLst/>
          </a:prstGeom>
        </p:spPr>
        <p:txBody>
          <a:bodyPr>
            <a:spAutoFit/>
          </a:bodyPr>
          <a:lstStyle/>
          <a:p>
            <a:pPr algn="ctr"/>
            <a:r>
              <a:rPr lang="fr-FR" dirty="0">
                <a:solidFill>
                  <a:schemeClr val="bg1"/>
                </a:solidFill>
              </a:rPr>
              <a:t> Prenez RDV avec un bibliothécaire sur Beluga</a:t>
            </a:r>
          </a:p>
          <a:p>
            <a:pPr algn="ctr"/>
            <a:endParaRPr lang="fr-FR" dirty="0">
              <a:solidFill>
                <a:schemeClr val="bg1"/>
              </a:solidFill>
            </a:endParaRPr>
          </a:p>
          <a:p>
            <a:pPr algn="ctr"/>
            <a:r>
              <a:rPr lang="fr-FR" sz="18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bapso-rensbump@univ-grenoble-alpes.fr</a:t>
            </a:r>
            <a:endParaRPr lang="fr-FR"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fr-FR" sz="1800" dirty="0">
                <a:solidFill>
                  <a:schemeClr val="bg1"/>
                </a:solidFill>
                <a:latin typeface="Verdana" panose="020B0604030504040204" pitchFamily="34" charset="0"/>
                <a:ea typeface="Verdana" panose="020B0604030504040204" pitchFamily="34" charset="0"/>
                <a:cs typeface="Verdana" panose="020B0604030504040204" pitchFamily="34" charset="0"/>
              </a:rPr>
              <a:t>04-76-74-85-14</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dirty="0">
              <a:solidFill>
                <a:schemeClr val="bg1"/>
              </a:solidFill>
            </a:endParaRPr>
          </a:p>
        </p:txBody>
      </p:sp>
    </p:spTree>
    <p:extLst>
      <p:ext uri="{BB962C8B-B14F-4D97-AF65-F5344CB8AC3E}">
        <p14:creationId xmlns:p14="http://schemas.microsoft.com/office/powerpoint/2010/main" val="409475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Recherche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documentaire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8433078"/>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t>Avoir réfléchi à l’information que l’on aimerait trouver, </a:t>
            </a:r>
            <a:r>
              <a:rPr lang="fr-FR" sz="2400" b="1" dirty="0"/>
              <a:t>clarifier les concepts</a:t>
            </a:r>
          </a:p>
          <a:p>
            <a:endParaRPr lang="fr-FR" sz="1000" dirty="0"/>
          </a:p>
          <a:p>
            <a:pPr marL="342900" indent="-342900">
              <a:buFont typeface="Wingdings" panose="05000000000000000000" pitchFamily="2" charset="2"/>
              <a:buChar char="ü"/>
            </a:pPr>
            <a:r>
              <a:rPr lang="fr-FR" sz="2400" dirty="0"/>
              <a:t>Chercher les </a:t>
            </a:r>
            <a:r>
              <a:rPr lang="fr-FR" sz="2400" b="1" dirty="0"/>
              <a:t>mots clés </a:t>
            </a:r>
            <a:r>
              <a:rPr lang="fr-FR" sz="2400" dirty="0"/>
              <a:t>correspondant à son sujet (+ synonymes)</a:t>
            </a:r>
          </a:p>
          <a:p>
            <a:endParaRPr lang="fr-FR" sz="1000" dirty="0"/>
          </a:p>
          <a:p>
            <a:pPr marL="342900" indent="-342900">
              <a:buFont typeface="Wingdings" panose="05000000000000000000" pitchFamily="2" charset="2"/>
              <a:buChar char="ü"/>
            </a:pPr>
            <a:r>
              <a:rPr lang="fr-FR" sz="2400" dirty="0"/>
              <a:t>Repérer les outils et </a:t>
            </a:r>
            <a:r>
              <a:rPr lang="fr-FR" sz="2400" b="1" dirty="0"/>
              <a:t>bases de données utiles</a:t>
            </a:r>
          </a:p>
          <a:p>
            <a:endParaRPr lang="fr-FR" sz="1000" dirty="0"/>
          </a:p>
          <a:p>
            <a:pPr marL="342900" indent="-342900">
              <a:buFont typeface="Wingdings" panose="05000000000000000000" pitchFamily="2" charset="2"/>
              <a:buChar char="ü"/>
            </a:pPr>
            <a:r>
              <a:rPr lang="fr-FR" sz="2400" dirty="0"/>
              <a:t>Faire les </a:t>
            </a:r>
            <a:r>
              <a:rPr lang="fr-FR" sz="2400" b="1" dirty="0"/>
              <a:t>recherches bibliographiques </a:t>
            </a:r>
            <a:r>
              <a:rPr lang="fr-FR" sz="2400" dirty="0"/>
              <a:t>et accéder aux ressources</a:t>
            </a:r>
          </a:p>
          <a:p>
            <a:endParaRPr lang="fr-FR" sz="1000" dirty="0"/>
          </a:p>
          <a:p>
            <a:pPr marL="342900" indent="-342900">
              <a:buFont typeface="Wingdings" panose="05000000000000000000" pitchFamily="2" charset="2"/>
              <a:buChar char="ü"/>
            </a:pPr>
            <a:r>
              <a:rPr lang="fr-FR" sz="2400" b="1" dirty="0"/>
              <a:t>Evaluer</a:t>
            </a:r>
            <a:r>
              <a:rPr lang="fr-FR" sz="2400" dirty="0"/>
              <a:t> le résultat de ses recherches et ajuster celles-ci en fonction</a:t>
            </a:r>
          </a:p>
          <a:p>
            <a:endParaRPr lang="fr-FR" sz="1000" dirty="0"/>
          </a:p>
          <a:p>
            <a:pPr marL="342900" indent="-342900">
              <a:buFont typeface="Wingdings" panose="05000000000000000000" pitchFamily="2" charset="2"/>
              <a:buChar char="ü"/>
            </a:pPr>
            <a:r>
              <a:rPr lang="fr-FR" sz="2400" dirty="0"/>
              <a:t>Mémoriser le résultat des recherches : prise de notes, </a:t>
            </a:r>
            <a:r>
              <a:rPr lang="fr-FR" sz="2400" b="1" dirty="0"/>
              <a:t>gestion des références </a:t>
            </a:r>
            <a:r>
              <a:rPr lang="fr-FR" sz="2400" dirty="0"/>
              <a:t>et des documents trouvés</a:t>
            </a:r>
          </a:p>
          <a:p>
            <a:endParaRPr lang="fr-FR" sz="500" dirty="0"/>
          </a:p>
          <a:p>
            <a:pPr marL="342900" indent="-342900">
              <a:buFont typeface="Wingdings" panose="05000000000000000000" pitchFamily="2" charset="2"/>
              <a:buChar char="ü"/>
            </a:pPr>
            <a:r>
              <a:rPr lang="fr-FR" sz="2400" dirty="0">
                <a:solidFill>
                  <a:sysClr val="windowText" lastClr="000000"/>
                </a:solidFill>
                <a:ea typeface="Verdana" panose="020B0604030504040204" pitchFamily="34" charset="0"/>
                <a:cs typeface="Verdana" panose="020B0604030504040204" pitchFamily="34" charset="0"/>
              </a:rPr>
              <a:t>Rédiger en respectant les </a:t>
            </a:r>
            <a:r>
              <a:rPr lang="fr-FR" sz="2400" b="1" dirty="0">
                <a:solidFill>
                  <a:sysClr val="windowText" lastClr="000000"/>
                </a:solidFill>
                <a:ea typeface="Verdana" panose="020B0604030504040204" pitchFamily="34" charset="0"/>
                <a:cs typeface="Verdana" panose="020B0604030504040204" pitchFamily="34" charset="0"/>
              </a:rPr>
              <a:t>règles de </a:t>
            </a:r>
            <a:r>
              <a:rPr lang="fr-FR" sz="2400" b="1" dirty="0">
                <a:solidFill>
                  <a:sysClr val="windowText" lastClr="000000"/>
                </a:solidFill>
                <a:ea typeface="Verdana" panose="020B0604030504040204" pitchFamily="34" charset="0"/>
                <a:cs typeface="Verdana" panose="020B0604030504040204" pitchFamily="34" charset="0"/>
                <a:hlinkClick r:id="rId2"/>
              </a:rPr>
              <a:t>citation</a:t>
            </a:r>
            <a:r>
              <a:rPr lang="fr-FR" sz="2400" dirty="0">
                <a:solidFill>
                  <a:sysClr val="windowText" lastClr="000000"/>
                </a:solidFill>
                <a:ea typeface="Verdana" panose="020B0604030504040204" pitchFamily="34" charset="0"/>
                <a:cs typeface="Verdana" panose="020B0604030504040204" pitchFamily="34" charset="0"/>
              </a:rPr>
              <a:t> des références bibliographiques, et se prémunir du </a:t>
            </a:r>
            <a:r>
              <a:rPr lang="fr-FR" sz="2400" b="1" dirty="0">
                <a:solidFill>
                  <a:sysClr val="windowText" lastClr="000000"/>
                </a:solidFill>
                <a:ea typeface="Verdana" panose="020B0604030504040204" pitchFamily="34" charset="0"/>
                <a:cs typeface="Verdana" panose="020B0604030504040204" pitchFamily="34" charset="0"/>
                <a:hlinkClick r:id="rId3"/>
              </a:rPr>
              <a:t>plagiat</a:t>
            </a:r>
            <a:endParaRPr lang="fr-FR" sz="2400" b="1" dirty="0">
              <a:solidFill>
                <a:sysClr val="windowText" lastClr="000000"/>
              </a:solidFill>
              <a:ea typeface="Verdana" panose="020B0604030504040204" pitchFamily="34" charset="0"/>
              <a:cs typeface="Verdana" panose="020B0604030504040204" pitchFamily="34" charset="0"/>
            </a:endParaRPr>
          </a:p>
          <a:p>
            <a:pPr marL="342900" indent="-342900">
              <a:buFont typeface="Wingdings" panose="05000000000000000000" pitchFamily="2" charset="2"/>
              <a:buChar char="ü"/>
            </a:pPr>
            <a:endParaRPr lang="fr-FR" sz="2400" dirty="0"/>
          </a:p>
          <a:p>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59876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7" y="754145"/>
            <a:ext cx="9889279" cy="1121790"/>
          </a:xfrm>
          <a:prstGeom prst="rect">
            <a:avLst/>
          </a:prstGeom>
        </p:spPr>
        <p:txBody>
          <a:bodyPr>
            <a:normAutofit/>
          </a:bodyPr>
          <a:lstStyle/>
          <a:p>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Typologie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des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principaux</a:t>
            </a:r>
            <a:r>
              <a:rPr lang="fr-FR" sz="3700" b="1" dirty="0">
                <a:cs typeface="Arial" panose="020B0604020202020204" pitchFamily="34" charset="0"/>
              </a:rPr>
              <a:t> documents</a:t>
            </a:r>
            <a:endPar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6463308"/>
          </a:xfrm>
          <a:prstGeom prst="rect">
            <a:avLst/>
          </a:prstGeom>
          <a:noFill/>
        </p:spPr>
        <p:txBody>
          <a:bodyPr wrap="square" rtlCol="0">
            <a:spAutoFit/>
          </a:bodyPr>
          <a:lstStyle/>
          <a:p>
            <a:endParaRPr lang="fr-FR" sz="2400" dirty="0">
              <a:cs typeface="Arial" panose="020B0604020202020204" pitchFamily="34" charset="0"/>
            </a:endParaRPr>
          </a:p>
          <a:p>
            <a:r>
              <a:rPr lang="fr-FR" sz="1000" dirty="0">
                <a:cs typeface="Arial" panose="020B0604020202020204" pitchFamily="34" charset="0"/>
              </a:rPr>
              <a:t> </a:t>
            </a:r>
          </a:p>
          <a:p>
            <a:pPr marL="285750" indent="-285750">
              <a:buFont typeface="Wingdings" panose="05000000000000000000" pitchFamily="2" charset="2"/>
              <a:buChar char="ü"/>
            </a:pPr>
            <a:r>
              <a:rPr lang="fr-FR" sz="2400" dirty="0">
                <a:cs typeface="Arial" panose="020B0604020202020204" pitchFamily="34" charset="0"/>
              </a:rPr>
              <a:t>Ouvrages </a:t>
            </a:r>
            <a:r>
              <a:rPr lang="fr-FR" sz="2000" dirty="0">
                <a:cs typeface="Arial" panose="020B0604020202020204" pitchFamily="34" charset="0"/>
              </a:rPr>
              <a:t>(imprimés et numériques). Leur identifiant est l’ISBN</a:t>
            </a:r>
            <a:br>
              <a:rPr lang="fr-FR" sz="2000" dirty="0">
                <a:cs typeface="Arial" panose="020B0604020202020204" pitchFamily="34" charset="0"/>
              </a:rPr>
            </a:br>
            <a:endParaRPr lang="fr-FR" sz="2000" dirty="0">
              <a:cs typeface="Arial" panose="020B0604020202020204" pitchFamily="34" charset="0"/>
            </a:endParaRPr>
          </a:p>
          <a:p>
            <a:pPr marL="285750" indent="-285750">
              <a:buFont typeface="Wingdings" panose="05000000000000000000" pitchFamily="2" charset="2"/>
              <a:buChar char="ü"/>
            </a:pPr>
            <a:r>
              <a:rPr lang="fr-FR" sz="2400" dirty="0">
                <a:cs typeface="Arial" panose="020B0604020202020204" pitchFamily="34" charset="0"/>
              </a:rPr>
              <a:t>Articles scientifiques. </a:t>
            </a:r>
            <a:r>
              <a:rPr lang="fr-FR" sz="2000" dirty="0">
                <a:cs typeface="Arial" panose="020B0604020202020204" pitchFamily="34" charset="0"/>
              </a:rPr>
              <a:t>Leur identifiant est le DOI (version numérique)</a:t>
            </a:r>
            <a:br>
              <a:rPr lang="fr-FR" sz="2000" dirty="0">
                <a:cs typeface="Arial" panose="020B0604020202020204" pitchFamily="34" charset="0"/>
              </a:rPr>
            </a:br>
            <a:endParaRPr lang="fr-FR" sz="2000" dirty="0">
              <a:cs typeface="Arial" panose="020B0604020202020204" pitchFamily="34" charset="0"/>
            </a:endParaRPr>
          </a:p>
          <a:p>
            <a:pPr marL="285750" indent="-285750">
              <a:buFont typeface="Wingdings" panose="05000000000000000000" pitchFamily="2" charset="2"/>
              <a:buChar char="ü"/>
            </a:pPr>
            <a:r>
              <a:rPr lang="fr-FR" sz="2400" dirty="0">
                <a:cs typeface="Arial" panose="020B0604020202020204" pitchFamily="34" charset="0"/>
              </a:rPr>
              <a:t>Revues </a:t>
            </a:r>
            <a:r>
              <a:rPr lang="fr-FR" sz="2000" dirty="0">
                <a:cs typeface="Arial" panose="020B0604020202020204" pitchFamily="34" charset="0"/>
              </a:rPr>
              <a:t>(imprimées et numériques). Leur identifiant est l’ISSN</a:t>
            </a:r>
            <a:br>
              <a:rPr lang="fr-FR" sz="2000" dirty="0">
                <a:cs typeface="Arial" panose="020B0604020202020204" pitchFamily="34" charset="0"/>
              </a:rPr>
            </a:br>
            <a:endParaRPr lang="fr-FR" sz="2000" dirty="0">
              <a:cs typeface="Arial" panose="020B0604020202020204" pitchFamily="34" charset="0"/>
            </a:endParaRPr>
          </a:p>
          <a:p>
            <a:pPr marL="285750" indent="-285750">
              <a:buFont typeface="Wingdings" panose="05000000000000000000" pitchFamily="2" charset="2"/>
              <a:buChar char="ü"/>
            </a:pPr>
            <a:r>
              <a:rPr lang="fr-FR" sz="2400" dirty="0">
                <a:cs typeface="Arial" panose="020B0604020202020204" pitchFamily="34" charset="0"/>
              </a:rPr>
              <a:t>Parties composantes </a:t>
            </a:r>
            <a:r>
              <a:rPr lang="fr-FR" sz="2000" dirty="0">
                <a:cs typeface="Arial" panose="020B0604020202020204" pitchFamily="34" charset="0"/>
              </a:rPr>
              <a:t>(Chapitres d’ouvrages, contributions)</a:t>
            </a:r>
            <a:br>
              <a:rPr lang="fr-FR" sz="2000" dirty="0">
                <a:cs typeface="Arial" panose="020B0604020202020204" pitchFamily="34" charset="0"/>
              </a:rPr>
            </a:br>
            <a:endParaRPr lang="fr-FR" sz="2000" dirty="0">
              <a:cs typeface="Arial" panose="020B0604020202020204" pitchFamily="34" charset="0"/>
            </a:endParaRPr>
          </a:p>
          <a:p>
            <a:pPr marL="285750" indent="-285750">
              <a:buFont typeface="Wingdings" panose="05000000000000000000" pitchFamily="2" charset="2"/>
              <a:buChar char="ü"/>
            </a:pPr>
            <a:r>
              <a:rPr lang="fr-FR" sz="2400" dirty="0">
                <a:cs typeface="Arial" panose="020B0604020202020204" pitchFamily="34" charset="0"/>
              </a:rPr>
              <a:t>Thèses, mémoires </a:t>
            </a:r>
            <a:r>
              <a:rPr lang="fr-FR" sz="2000" dirty="0">
                <a:cs typeface="Arial" panose="020B0604020202020204" pitchFamily="34" charset="0"/>
              </a:rPr>
              <a:t>(imprimés et numériques)</a:t>
            </a:r>
          </a:p>
          <a:p>
            <a:endParaRPr lang="fr-FR" sz="2400" dirty="0"/>
          </a:p>
          <a:p>
            <a:endParaRPr lang="fr-FR" sz="2400" dirty="0"/>
          </a:p>
          <a:p>
            <a:endParaRPr lang="fr-FR" sz="2400"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67116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635177" y="620785"/>
            <a:ext cx="7384698" cy="5947794"/>
          </a:xfrm>
        </p:spPr>
        <p:txBody>
          <a:bodyPr>
            <a:normAutofit fontScale="90000"/>
          </a:bodyPr>
          <a:lstStyle/>
          <a:p>
            <a:r>
              <a:rPr lang="fr-FR" sz="4000" dirty="0">
                <a:latin typeface="Verdana" panose="020B0604030504040204" pitchFamily="34" charset="0"/>
                <a:ea typeface="Verdana" panose="020B0604030504040204" pitchFamily="34" charset="0"/>
                <a:cs typeface="Verdana" panose="020B0604030504040204" pitchFamily="34" charset="0"/>
              </a:rPr>
              <a:t>Revues </a:t>
            </a:r>
            <a:br>
              <a:rPr lang="fr-FR" dirty="0">
                <a:latin typeface="Verdana" panose="020B0604030504040204" pitchFamily="34" charset="0"/>
                <a:ea typeface="Verdana" panose="020B0604030504040204" pitchFamily="34" charset="0"/>
                <a:cs typeface="Verdana" panose="020B0604030504040204" pitchFamily="34" charset="0"/>
              </a:rPr>
            </a:br>
            <a:br>
              <a:rPr lang="fr-FR" dirty="0">
                <a:latin typeface="Verdana" panose="020B0604030504040204" pitchFamily="34" charset="0"/>
                <a:ea typeface="Verdana" panose="020B0604030504040204" pitchFamily="34" charset="0"/>
                <a:cs typeface="Verdana" panose="020B0604030504040204" pitchFamily="34" charset="0"/>
              </a:rPr>
            </a:br>
            <a:br>
              <a:rPr lang="fr-FR" sz="40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cs typeface="Verdana" panose="020B0604030504040204" pitchFamily="34" charset="0"/>
              </a:rPr>
              <a:t>Savoir différencier les </a:t>
            </a:r>
            <a:r>
              <a:rPr lang="fr-FR" sz="2700" dirty="0">
                <a:latin typeface="Verdana" panose="020B0604030504040204" pitchFamily="34" charset="0"/>
                <a:ea typeface="Verdana" panose="020B0604030504040204" pitchFamily="34" charset="0"/>
                <a:cs typeface="Verdana" panose="020B0604030504040204" pitchFamily="34" charset="0"/>
                <a:hlinkClick r:id="rId3"/>
              </a:rPr>
              <a:t>différents types de revues</a:t>
            </a:r>
            <a:br>
              <a:rPr lang="fr-FR" sz="2700" dirty="0">
                <a:latin typeface="Verdana" panose="020B0604030504040204" pitchFamily="34" charset="0"/>
                <a:ea typeface="Verdana" panose="020B0604030504040204" pitchFamily="34" charset="0"/>
                <a:cs typeface="Verdana" panose="020B0604030504040204" pitchFamily="34" charset="0"/>
              </a:rPr>
            </a:br>
            <a:br>
              <a:rPr lang="fr-FR" sz="27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cs typeface="Verdana" panose="020B0604030504040204" pitchFamily="34" charset="0"/>
              </a:rPr>
              <a:t>Pour aller plus loin :</a:t>
            </a:r>
            <a:br>
              <a:rPr lang="fr-FR" sz="2700" dirty="0">
                <a:latin typeface="Verdana" panose="020B0604030504040204" pitchFamily="34" charset="0"/>
                <a:ea typeface="Verdana" panose="020B0604030504040204" pitchFamily="34" charset="0"/>
                <a:cs typeface="Verdana" panose="020B0604030504040204" pitchFamily="34" charset="0"/>
              </a:rPr>
            </a:br>
            <a:br>
              <a:rPr lang="fr-FR" sz="2700" dirty="0">
                <a:latin typeface="Verdana" panose="020B0604030504040204" pitchFamily="34" charset="0"/>
                <a:ea typeface="Verdana" panose="020B0604030504040204" pitchFamily="34" charset="0"/>
                <a:cs typeface="Verdana" panose="020B0604030504040204" pitchFamily="34" charset="0"/>
              </a:rPr>
            </a:br>
            <a:r>
              <a:rPr lang="fr-FR" sz="2700" dirty="0">
                <a:latin typeface="Verdana" panose="020B0604030504040204" pitchFamily="34" charset="0"/>
                <a:ea typeface="Verdana" panose="020B0604030504040204" pitchFamily="34" charset="0"/>
                <a:hlinkClick r:id="rId4"/>
              </a:rPr>
              <a:t>Diapason</a:t>
            </a:r>
            <a:r>
              <a:rPr lang="fr-FR" sz="2700" dirty="0">
                <a:latin typeface="Verdana" panose="020B0604030504040204" pitchFamily="34" charset="0"/>
                <a:ea typeface="Verdana" panose="020B0604030504040204" pitchFamily="34" charset="0"/>
              </a:rPr>
              <a:t> </a:t>
            </a:r>
            <a:r>
              <a:rPr lang="fr-FR" sz="2200" dirty="0">
                <a:latin typeface="Verdana" panose="020B0604030504040204" pitchFamily="34" charset="0"/>
                <a:ea typeface="Verdana" panose="020B0604030504040204" pitchFamily="34" charset="0"/>
              </a:rPr>
              <a:t>: outils pour développer les compétences en recherche d’information des étudiants (Universités du Québec)</a:t>
            </a:r>
            <a:br>
              <a:rPr lang="fr-FR" sz="2200" dirty="0">
                <a:latin typeface="Verdana" panose="020B0604030504040204" pitchFamily="34" charset="0"/>
                <a:ea typeface="Verdana" panose="020B0604030504040204" pitchFamily="34" charset="0"/>
                <a:cs typeface="Verdana" panose="020B0604030504040204" pitchFamily="34" charset="0"/>
              </a:rPr>
            </a:br>
            <a:r>
              <a:rPr lang="fr-FR" sz="2700" dirty="0" err="1">
                <a:latin typeface="Verdana" panose="020B0604030504040204" pitchFamily="34" charset="0"/>
                <a:ea typeface="Verdana" panose="020B0604030504040204" pitchFamily="34" charset="0"/>
                <a:cs typeface="Verdana" panose="020B0604030504040204" pitchFamily="34" charset="0"/>
                <a:hlinkClick r:id="rId5"/>
              </a:rPr>
              <a:t>Infotrack</a:t>
            </a:r>
            <a:r>
              <a:rPr lang="fr-FR" sz="2700" dirty="0">
                <a:latin typeface="Verdana" panose="020B0604030504040204" pitchFamily="34" charset="0"/>
                <a:ea typeface="Verdana" panose="020B0604030504040204" pitchFamily="34" charset="0"/>
                <a:cs typeface="Verdana" panose="020B0604030504040204" pitchFamily="34" charset="0"/>
              </a:rPr>
              <a:t> </a:t>
            </a:r>
            <a:r>
              <a:rPr lang="fr-FR" sz="2200" dirty="0">
                <a:latin typeface="Verdana" panose="020B0604030504040204" pitchFamily="34" charset="0"/>
                <a:ea typeface="Verdana" panose="020B0604030504040204" pitchFamily="34" charset="0"/>
                <a:cs typeface="Verdana" panose="020B0604030504040204" pitchFamily="34" charset="0"/>
              </a:rPr>
              <a:t>: plateforme de formation en ligne aux compétences informationnelles (Université de  Genève)</a:t>
            </a:r>
            <a:br>
              <a:rPr lang="fr-FR" sz="2200" dirty="0">
                <a:latin typeface="Verdana" panose="020B0604030504040204" pitchFamily="34" charset="0"/>
                <a:ea typeface="Verdana" panose="020B0604030504040204" pitchFamily="34" charset="0"/>
                <a:cs typeface="Verdana" panose="020B0604030504040204" pitchFamily="34" charset="0"/>
              </a:rPr>
            </a:br>
            <a:br>
              <a:rPr lang="fr-FR" sz="2700" dirty="0">
                <a:latin typeface="Verdana" panose="020B0604030504040204" pitchFamily="34" charset="0"/>
                <a:ea typeface="Verdana" panose="020B0604030504040204" pitchFamily="34" charset="0"/>
                <a:cs typeface="Verdana" panose="020B0604030504040204" pitchFamily="34" charset="0"/>
              </a:rPr>
            </a:br>
            <a:br>
              <a:rPr lang="fr-FR" sz="22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br>
              <a:rPr lang="fr-FR" sz="2000" dirty="0">
                <a:latin typeface="Verdana" panose="020B0604030504040204" pitchFamily="34" charset="0"/>
                <a:ea typeface="Verdana" panose="020B0604030504040204" pitchFamily="34" charset="0"/>
                <a:cs typeface="Verdana" panose="020B0604030504040204" pitchFamily="34" charset="0"/>
              </a:rPr>
            </a:br>
            <a:endParaRPr lang="fr-FR" sz="4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 4">
            <a:extLst>
              <a:ext uri="{FF2B5EF4-FFF2-40B4-BE49-F238E27FC236}">
                <a16:creationId xmlns:a16="http://schemas.microsoft.com/office/drawing/2014/main" id="{C2A8F0A5-399B-41B9-A9DB-7ECC03BD85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3732" y="528506"/>
            <a:ext cx="3205294" cy="3205294"/>
          </a:xfrm>
          <a:prstGeom prst="rect">
            <a:avLst/>
          </a:prstGeom>
        </p:spPr>
      </p:pic>
    </p:spTree>
    <p:extLst>
      <p:ext uri="{BB962C8B-B14F-4D97-AF65-F5344CB8AC3E}">
        <p14:creationId xmlns:p14="http://schemas.microsoft.com/office/powerpoint/2010/main" val="343838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Pour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démarrer</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en-US" sz="3700" b="1" dirty="0" err="1">
                <a:solidFill>
                  <a:srgbClr val="202C41"/>
                </a:solidFill>
                <a:latin typeface="Verdana" panose="020B0604030504040204" pitchFamily="34" charset="0"/>
                <a:ea typeface="Verdana" panose="020B0604030504040204" pitchFamily="34" charset="0"/>
                <a:cs typeface="Verdana" panose="020B0604030504040204" pitchFamily="34" charset="0"/>
              </a:rPr>
              <a:t>une</a:t>
            </a:r>
            <a:r>
              <a:rPr lang="en-US" sz="3700" b="1" dirty="0">
                <a:solidFill>
                  <a:srgbClr val="202C41"/>
                </a:solidFill>
                <a:latin typeface="Verdana" panose="020B0604030504040204" pitchFamily="34" charset="0"/>
                <a:ea typeface="Verdana" panose="020B0604030504040204" pitchFamily="34" charset="0"/>
                <a:cs typeface="Verdana" panose="020B0604030504040204" pitchFamily="34" charset="0"/>
              </a:rPr>
              <a:t> recherche </a:t>
            </a:r>
          </a:p>
        </p:txBody>
      </p:sp>
      <p:cxnSp>
        <p:nvCxnSpPr>
          <p:cNvPr id="5" name="Straight Connector 4"/>
          <p:cNvCxnSpPr>
            <a:cxnSpLocks/>
          </p:cNvCxnSpPr>
          <p:nvPr/>
        </p:nvCxnSpPr>
        <p:spPr>
          <a:xfrm>
            <a:off x="939801" y="1728176"/>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4F0E20A-08F7-4749-AFE0-2DEBF31304C1}"/>
              </a:ext>
            </a:extLst>
          </p:cNvPr>
          <p:cNvSpPr txBox="1"/>
          <p:nvPr/>
        </p:nvSpPr>
        <p:spPr>
          <a:xfrm>
            <a:off x="939802" y="2007911"/>
            <a:ext cx="10749436" cy="6940361"/>
          </a:xfrm>
          <a:prstGeom prst="rect">
            <a:avLst/>
          </a:prstGeom>
          <a:noFill/>
        </p:spPr>
        <p:txBody>
          <a:bodyPr wrap="square" rtlCol="0">
            <a:spAutoFit/>
          </a:bodyPr>
          <a:lstStyle/>
          <a:p>
            <a:r>
              <a:rPr lang="fr-FR" sz="2400" b="1" dirty="0"/>
              <a:t>1</a:t>
            </a:r>
            <a:r>
              <a:rPr lang="fr-FR" sz="2400" b="1" baseline="30000" dirty="0"/>
              <a:t>ère</a:t>
            </a:r>
            <a:r>
              <a:rPr lang="fr-FR" sz="2400" b="1" dirty="0"/>
              <a:t> porte d’entrée :</a:t>
            </a:r>
          </a:p>
          <a:p>
            <a:endParaRPr lang="fr-FR" sz="2400" dirty="0"/>
          </a:p>
          <a:p>
            <a:r>
              <a:rPr lang="fr-FR" sz="2400" dirty="0">
                <a:cs typeface="Arial" panose="020B0604020202020204" pitchFamily="34" charset="0"/>
              </a:rPr>
              <a:t>Beluga est un </a:t>
            </a:r>
            <a:r>
              <a:rPr lang="fr-FR" sz="2400" b="1" dirty="0">
                <a:cs typeface="Arial" panose="020B0604020202020204" pitchFamily="34" charset="0"/>
              </a:rPr>
              <a:t>outil de découverte</a:t>
            </a:r>
            <a:r>
              <a:rPr lang="fr-FR" sz="2400" dirty="0">
                <a:cs typeface="Arial" panose="020B0604020202020204" pitchFamily="34" charset="0"/>
              </a:rPr>
              <a:t>. Il donne accès aux ressources de toutes les BU de l’UGA et signale les documents en ligne (accessibles via les abonnements pris par les BU ou en accès ouvert).</a:t>
            </a:r>
            <a:br>
              <a:rPr lang="fr-FR" sz="2400" dirty="0">
                <a:cs typeface="Arial" panose="020B0604020202020204" pitchFamily="34" charset="0"/>
              </a:rPr>
            </a:br>
            <a:endParaRPr lang="fr-FR" sz="2400" dirty="0">
              <a:cs typeface="Arial" panose="020B0604020202020204" pitchFamily="34" charset="0"/>
            </a:endParaRPr>
          </a:p>
          <a:p>
            <a:pPr marL="342900" indent="-342900">
              <a:buFont typeface="Wingdings" panose="05000000000000000000" pitchFamily="2" charset="2"/>
              <a:buChar char="ü"/>
            </a:pPr>
            <a:r>
              <a:rPr lang="fr-FR" sz="2400" dirty="0"/>
              <a:t>Un onglet pour effectuer des recherches thématiques</a:t>
            </a:r>
          </a:p>
          <a:p>
            <a:pPr marL="342900" indent="-342900">
              <a:buFont typeface="Wingdings" panose="05000000000000000000" pitchFamily="2" charset="2"/>
              <a:buChar char="ü"/>
            </a:pPr>
            <a:r>
              <a:rPr lang="fr-FR" sz="2400" dirty="0"/>
              <a:t>Un onglet pour les revues (savoir à quelles revues sont abonnées les BU)</a:t>
            </a:r>
            <a:endParaRPr lang="fr-FR" sz="1000" dirty="0"/>
          </a:p>
          <a:p>
            <a:pPr marL="342900" indent="-342900">
              <a:buFont typeface="Wingdings" panose="05000000000000000000" pitchFamily="2" charset="2"/>
              <a:buChar char="ü"/>
            </a:pPr>
            <a:r>
              <a:rPr lang="fr-FR" sz="2400" dirty="0">
                <a:cs typeface="Arial" panose="020B0604020202020204" pitchFamily="34" charset="0"/>
              </a:rPr>
              <a:t>Un onglet pour les bases de données</a:t>
            </a:r>
          </a:p>
          <a:p>
            <a:endParaRPr lang="fr-FR" sz="2400" dirty="0">
              <a:cs typeface="Arial" panose="020B0604020202020204" pitchFamily="34" charset="0"/>
            </a:endParaRPr>
          </a:p>
          <a:p>
            <a:endParaRPr lang="fr-FR" sz="1500" dirty="0">
              <a:cs typeface="Arial" panose="020B0604020202020204" pitchFamily="34" charset="0"/>
            </a:endParaRPr>
          </a:p>
          <a:p>
            <a:endParaRPr lang="fr-FR" sz="2400" dirty="0"/>
          </a:p>
          <a:p>
            <a:endParaRPr lang="fr-FR" sz="2400" dirty="0"/>
          </a:p>
          <a:p>
            <a:endParaRPr lang="fr-FR" sz="2400" dirty="0"/>
          </a:p>
          <a:p>
            <a:endParaRPr lang="fr-FR" dirty="0"/>
          </a:p>
          <a:p>
            <a:endParaRPr lang="fr-FR" dirty="0"/>
          </a:p>
          <a:p>
            <a:endParaRPr lang="fr-FR" dirty="0"/>
          </a:p>
          <a:p>
            <a:endParaRPr lang="fr-FR" dirty="0"/>
          </a:p>
          <a:p>
            <a:endParaRPr lang="fr-FR" dirty="0"/>
          </a:p>
          <a:p>
            <a:endParaRPr lang="fr-FR" dirty="0"/>
          </a:p>
        </p:txBody>
      </p:sp>
      <p:pic>
        <p:nvPicPr>
          <p:cNvPr id="6" name="Image 5">
            <a:hlinkClick r:id="rId2"/>
            <a:extLst>
              <a:ext uri="{FF2B5EF4-FFF2-40B4-BE49-F238E27FC236}">
                <a16:creationId xmlns:a16="http://schemas.microsoft.com/office/drawing/2014/main" id="{2422157E-9B6C-4689-BF98-81E6B5900664}"/>
              </a:ext>
            </a:extLst>
          </p:cNvPr>
          <p:cNvPicPr>
            <a:picLocks noChangeAspect="1"/>
          </p:cNvPicPr>
          <p:nvPr/>
        </p:nvPicPr>
        <p:blipFill>
          <a:blip r:embed="rId3"/>
          <a:stretch>
            <a:fillRect/>
          </a:stretch>
        </p:blipFill>
        <p:spPr>
          <a:xfrm>
            <a:off x="3968947" y="1630070"/>
            <a:ext cx="1886410" cy="1002440"/>
          </a:xfrm>
          <a:prstGeom prst="rect">
            <a:avLst/>
          </a:prstGeom>
        </p:spPr>
      </p:pic>
    </p:spTree>
    <p:extLst>
      <p:ext uri="{BB962C8B-B14F-4D97-AF65-F5344CB8AC3E}">
        <p14:creationId xmlns:p14="http://schemas.microsoft.com/office/powerpoint/2010/main" val="191875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699" y="631597"/>
            <a:ext cx="7239656" cy="121605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Recherche dans Beluga</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 name="ZoneTexte 2">
            <a:extLst>
              <a:ext uri="{FF2B5EF4-FFF2-40B4-BE49-F238E27FC236}">
                <a16:creationId xmlns:a16="http://schemas.microsoft.com/office/drawing/2014/main" id="{D0EA7228-CE7C-40B0-A137-4BC6A122A021}"/>
              </a:ext>
            </a:extLst>
          </p:cNvPr>
          <p:cNvSpPr txBox="1"/>
          <p:nvPr/>
        </p:nvSpPr>
        <p:spPr>
          <a:xfrm>
            <a:off x="1065403" y="5126277"/>
            <a:ext cx="9984640" cy="1200329"/>
          </a:xfrm>
          <a:prstGeom prst="rect">
            <a:avLst/>
          </a:prstGeom>
          <a:noFill/>
        </p:spPr>
        <p:txBody>
          <a:bodyPr wrap="square" rtlCol="0">
            <a:spAutoFit/>
          </a:bodyPr>
          <a:lstStyle/>
          <a:p>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S’identifier impérativement pour bénéficier des abonnements souscrits</a:t>
            </a:r>
          </a:p>
          <a:p>
            <a:endParaRPr lang="fr-FR" dirty="0">
              <a:solidFill>
                <a:schemeClr val="bg1"/>
              </a:solidFill>
            </a:endParaRPr>
          </a:p>
          <a:p>
            <a:endParaRPr lang="fr-FR" dirty="0">
              <a:solidFill>
                <a:schemeClr val="bg1"/>
              </a:solidFill>
            </a:endParaRPr>
          </a:p>
          <a:p>
            <a:endParaRPr lang="fr-FR" dirty="0">
              <a:solidFill>
                <a:schemeClr val="bg1"/>
              </a:solidFill>
            </a:endParaRPr>
          </a:p>
        </p:txBody>
      </p:sp>
      <p:pic>
        <p:nvPicPr>
          <p:cNvPr id="5" name="Image 4">
            <a:extLst>
              <a:ext uri="{FF2B5EF4-FFF2-40B4-BE49-F238E27FC236}">
                <a16:creationId xmlns:a16="http://schemas.microsoft.com/office/drawing/2014/main" id="{A31DB0BB-217E-4D3A-BEC3-C842662A9DAE}"/>
              </a:ext>
            </a:extLst>
          </p:cNvPr>
          <p:cNvPicPr>
            <a:picLocks noChangeAspect="1"/>
          </p:cNvPicPr>
          <p:nvPr/>
        </p:nvPicPr>
        <p:blipFill>
          <a:blip r:embed="rId2"/>
          <a:stretch>
            <a:fillRect/>
          </a:stretch>
        </p:blipFill>
        <p:spPr>
          <a:xfrm>
            <a:off x="1619012" y="1653429"/>
            <a:ext cx="8260278" cy="3260983"/>
          </a:xfrm>
          <a:prstGeom prst="rect">
            <a:avLst/>
          </a:prstGeom>
        </p:spPr>
      </p:pic>
      <p:sp>
        <p:nvSpPr>
          <p:cNvPr id="10" name="Rectangle 9">
            <a:extLst>
              <a:ext uri="{FF2B5EF4-FFF2-40B4-BE49-F238E27FC236}">
                <a16:creationId xmlns:a16="http://schemas.microsoft.com/office/drawing/2014/main" id="{E803ED62-712F-4955-9B24-F6F6BAC4CA5B}"/>
              </a:ext>
            </a:extLst>
          </p:cNvPr>
          <p:cNvSpPr/>
          <p:nvPr/>
        </p:nvSpPr>
        <p:spPr>
          <a:xfrm rot="10800000">
            <a:off x="9016950" y="1692237"/>
            <a:ext cx="621745" cy="310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DB3EC947-E483-45C4-BDA5-DAF086C6CCB2}"/>
              </a:ext>
            </a:extLst>
          </p:cNvPr>
          <p:cNvCxnSpPr>
            <a:cxnSpLocks/>
          </p:cNvCxnSpPr>
          <p:nvPr/>
        </p:nvCxnSpPr>
        <p:spPr>
          <a:xfrm flipV="1">
            <a:off x="1998482" y="2137679"/>
            <a:ext cx="7160138" cy="28726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98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754145"/>
            <a:ext cx="9568010" cy="1121790"/>
          </a:xfrm>
          <a:prstGeom prst="rect">
            <a:avLst/>
          </a:prstGeom>
        </p:spPr>
        <p:txBody>
          <a:bodyPr>
            <a:normAutofit/>
          </a:bodyPr>
          <a:lstStyle/>
          <a:p>
            <a:r>
              <a:rPr lang="en-US" sz="3500" b="1" dirty="0">
                <a:solidFill>
                  <a:srgbClr val="202C41"/>
                </a:solidFill>
                <a:latin typeface="Verdana" panose="020B0604030504040204" pitchFamily="34" charset="0"/>
                <a:ea typeface="Verdana" panose="020B0604030504040204" pitchFamily="34" charset="0"/>
                <a:cs typeface="Verdana" panose="020B0604030504040204" pitchFamily="34" charset="0"/>
              </a:rPr>
              <a:t>Recherche dans BELUGA</a:t>
            </a:r>
          </a:p>
        </p:txBody>
      </p:sp>
      <p:sp>
        <p:nvSpPr>
          <p:cNvPr id="3" name="ZoneTexte 2">
            <a:extLst>
              <a:ext uri="{FF2B5EF4-FFF2-40B4-BE49-F238E27FC236}">
                <a16:creationId xmlns:a16="http://schemas.microsoft.com/office/drawing/2014/main" id="{14F0E20A-08F7-4749-AFE0-2DEBF31304C1}"/>
              </a:ext>
            </a:extLst>
          </p:cNvPr>
          <p:cNvSpPr txBox="1"/>
          <p:nvPr/>
        </p:nvSpPr>
        <p:spPr>
          <a:xfrm>
            <a:off x="721282" y="3076166"/>
            <a:ext cx="10749436" cy="1292662"/>
          </a:xfrm>
          <a:prstGeom prst="rect">
            <a:avLst/>
          </a:prstGeom>
          <a:noFill/>
        </p:spPr>
        <p:txBody>
          <a:bodyPr wrap="square" rtlCol="0">
            <a:spAutoFit/>
          </a:bodyPr>
          <a:lstStyle/>
          <a:p>
            <a:pPr marL="1587">
              <a:spcBef>
                <a:spcPct val="0"/>
              </a:spcBef>
              <a:buClr>
                <a:srgbClr val="595959"/>
              </a:buClr>
              <a:defRPr/>
            </a:pPr>
            <a:endParaRPr lang="fr-FR" altLang="fr-FR" sz="2000" i="1" dirty="0">
              <a:solidFill>
                <a:srgbClr val="FF0000"/>
              </a:solidFill>
            </a:endParaRPr>
          </a:p>
          <a:p>
            <a:pPr marL="1587">
              <a:spcBef>
                <a:spcPct val="0"/>
              </a:spcBef>
              <a:buClr>
                <a:srgbClr val="595959"/>
              </a:buClr>
              <a:defRPr/>
            </a:pPr>
            <a:endParaRPr lang="fr-FR" altLang="fr-FR" sz="1000" dirty="0">
              <a:solidFill>
                <a:srgbClr val="0D0D0D"/>
              </a:solidFill>
            </a:endParaRPr>
          </a:p>
          <a:p>
            <a:pPr marL="1587">
              <a:spcBef>
                <a:spcPct val="0"/>
              </a:spcBef>
              <a:buClr>
                <a:srgbClr val="595959"/>
              </a:buClr>
              <a:defRPr/>
            </a:pPr>
            <a:endParaRPr lang="fr-FR" altLang="fr-FR" sz="2000" i="1" dirty="0">
              <a:solidFill>
                <a:srgbClr val="FF0000"/>
              </a:solidFill>
            </a:endParaRPr>
          </a:p>
          <a:p>
            <a:pPr marL="458787" indent="-457200">
              <a:lnSpc>
                <a:spcPct val="100000"/>
              </a:lnSpc>
              <a:spcBef>
                <a:spcPct val="0"/>
              </a:spcBef>
              <a:buClr>
                <a:srgbClr val="595959"/>
              </a:buClr>
              <a:buFont typeface="Arial" panose="020B0604020202020204" pitchFamily="34" charset="0"/>
              <a:buChar char="•"/>
              <a:defRPr/>
            </a:pPr>
            <a:endParaRPr lang="fr-FR" altLang="fr-FR" sz="2800" dirty="0">
              <a:solidFill>
                <a:srgbClr val="0D0D0D"/>
              </a:solidFill>
            </a:endParaRPr>
          </a:p>
        </p:txBody>
      </p:sp>
      <p:sp>
        <p:nvSpPr>
          <p:cNvPr id="8" name="ZoneTexte 7">
            <a:extLst>
              <a:ext uri="{FF2B5EF4-FFF2-40B4-BE49-F238E27FC236}">
                <a16:creationId xmlns:a16="http://schemas.microsoft.com/office/drawing/2014/main" id="{969EF5CA-2D8B-4F7C-B0F5-66A7342EC183}"/>
              </a:ext>
            </a:extLst>
          </p:cNvPr>
          <p:cNvSpPr txBox="1"/>
          <p:nvPr/>
        </p:nvSpPr>
        <p:spPr>
          <a:xfrm>
            <a:off x="1206632" y="5474792"/>
            <a:ext cx="8578391" cy="1477328"/>
          </a:xfrm>
          <a:prstGeom prst="rect">
            <a:avLst/>
          </a:prstGeom>
          <a:noFill/>
        </p:spPr>
        <p:txBody>
          <a:bodyPr wrap="square" rtlCol="0">
            <a:spAutoFit/>
          </a:bodyPr>
          <a:lstStyle/>
          <a:p>
            <a:r>
              <a:rPr lang="fr-FR" dirty="0"/>
              <a:t>Exemple de recherche sur le bébé prématuré : </a:t>
            </a:r>
          </a:p>
          <a:p>
            <a:r>
              <a:rPr lang="fr-FR" dirty="0"/>
              <a:t>Explorer les mots sujets de la notice pour élargir la recherche si besoin </a:t>
            </a:r>
          </a:p>
          <a:p>
            <a:r>
              <a:rPr lang="fr-FR" dirty="0"/>
              <a:t>Chercher des synonymes du terme recherché ou des termes proches</a:t>
            </a:r>
            <a:br>
              <a:rPr lang="fr-FR" dirty="0"/>
            </a:br>
            <a:r>
              <a:rPr lang="fr-FR" dirty="0"/>
              <a:t>=&gt; « enfant né avant terme », « nourrisson né avant terme », « préma », « prématurité »…</a:t>
            </a:r>
          </a:p>
        </p:txBody>
      </p:sp>
      <p:pic>
        <p:nvPicPr>
          <p:cNvPr id="5" name="Image 4">
            <a:extLst>
              <a:ext uri="{FF2B5EF4-FFF2-40B4-BE49-F238E27FC236}">
                <a16:creationId xmlns:a16="http://schemas.microsoft.com/office/drawing/2014/main" id="{89B51487-D55B-4256-BFF5-7E156A8E5C66}"/>
              </a:ext>
            </a:extLst>
          </p:cNvPr>
          <p:cNvPicPr>
            <a:picLocks noChangeAspect="1"/>
          </p:cNvPicPr>
          <p:nvPr/>
        </p:nvPicPr>
        <p:blipFill>
          <a:blip r:embed="rId2"/>
          <a:stretch>
            <a:fillRect/>
          </a:stretch>
        </p:blipFill>
        <p:spPr>
          <a:xfrm>
            <a:off x="1451727" y="1563045"/>
            <a:ext cx="6541431" cy="3731910"/>
          </a:xfrm>
          <a:prstGeom prst="rect">
            <a:avLst/>
          </a:prstGeom>
        </p:spPr>
      </p:pic>
    </p:spTree>
    <p:extLst>
      <p:ext uri="{BB962C8B-B14F-4D97-AF65-F5344CB8AC3E}">
        <p14:creationId xmlns:p14="http://schemas.microsoft.com/office/powerpoint/2010/main" val="26587854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2196</Words>
  <Application>Microsoft Office PowerPoint</Application>
  <PresentationFormat>Grand écran</PresentationFormat>
  <Paragraphs>366</Paragraphs>
  <Slides>37</Slides>
  <Notes>11</Notes>
  <HiddenSlides>0</HiddenSlides>
  <MMClips>1</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37</vt:i4>
      </vt:variant>
    </vt:vector>
  </HeadingPairs>
  <TitlesOfParts>
    <vt:vector size="48" baseType="lpstr">
      <vt:lpstr>Arial</vt:lpstr>
      <vt:lpstr>Arial</vt:lpstr>
      <vt:lpstr>Calibri</vt:lpstr>
      <vt:lpstr>Calibri Light</vt:lpstr>
      <vt:lpstr>Courier New</vt:lpstr>
      <vt:lpstr>Montserrat</vt:lpstr>
      <vt:lpstr>Symbol</vt:lpstr>
      <vt:lpstr>Verdana</vt:lpstr>
      <vt:lpstr>Wingdings</vt:lpstr>
      <vt:lpstr>Thème Office</vt:lpstr>
      <vt:lpstr>Office Theme</vt:lpstr>
      <vt:lpstr>Présentation PowerPoint</vt:lpstr>
      <vt:lpstr>Objectifs de la séance</vt:lpstr>
      <vt:lpstr>Sommaire</vt:lpstr>
      <vt:lpstr>Recherche documentaire </vt:lpstr>
      <vt:lpstr>Typologie des principaux documents</vt:lpstr>
      <vt:lpstr>Revues    Savoir différencier les différents types de revues  Pour aller plus loin :  Diapason : outils pour développer les compétences en recherche d’information des étudiants (Universités du Québec) Infotrack : plateforme de formation en ligne aux compétences informationnelles (Université de  Genève)      </vt:lpstr>
      <vt:lpstr>Pour démarrer une recherche </vt:lpstr>
      <vt:lpstr>Recherche dans Beluga</vt:lpstr>
      <vt:lpstr>Recherche dans BELUGA</vt:lpstr>
      <vt:lpstr>Exercices dans Beluga  1. chercher un mémoire sur l’exercice physique pendant la grossesse  2. trouver un ouvrage paru après 2020 et qui traite de l’hypnose en obstétrique  3. Trouver un article scientifique sur les recommandations pour l’accouchement des grossesses gémellaires   </vt:lpstr>
      <vt:lpstr>Beluga : à retenir</vt:lpstr>
      <vt:lpstr>A noter</vt:lpstr>
      <vt:lpstr>A noter</vt:lpstr>
      <vt:lpstr>Pour démarrer une recherche </vt:lpstr>
      <vt:lpstr>Clinical Key Student (CKS) : rappel</vt:lpstr>
      <vt:lpstr>Clinical Key Student (CKS) : rappel</vt:lpstr>
      <vt:lpstr>Cairn : rappel </vt:lpstr>
      <vt:lpstr>Littérature scientifique</vt:lpstr>
      <vt:lpstr>LiSSa (Littérature Scientifique en Santé)</vt:lpstr>
      <vt:lpstr>Recherche dans LiSSa</vt:lpstr>
      <vt:lpstr>Astuces de recherche</vt:lpstr>
      <vt:lpstr>Accès au texte integral des articles</vt:lpstr>
      <vt:lpstr>Présentation PowerPoint</vt:lpstr>
      <vt:lpstr>Qu’est-ce que PubMed ?</vt:lpstr>
      <vt:lpstr>Interroger PubMed </vt:lpstr>
      <vt:lpstr>Interroger PubMed </vt:lpstr>
      <vt:lpstr>MeSH Medical subject headings</vt:lpstr>
      <vt:lpstr>MeSH</vt:lpstr>
      <vt:lpstr>Exemple de sujet traité :   Comparaison de la réussite du travail des patientes obèses après un déclenchement (sujet de mémoire UGA 2025)  3 concepts en présence :   - obésité de la patiente - déclenchement de l’accouchement - réussite du travail  Recherche de mots-clés Mesh (via Hetop) - obésité maternelle - accouchement provoqué - travail obstétrical   </vt:lpstr>
      <vt:lpstr>Équation de recherche sur Pubmed  Elle devra combiner mots-clés Mesh et langage naturel (index TIAB = Title/Abstract) à l’aide des opérateurs booléens    </vt:lpstr>
      <vt:lpstr>Autres ressources (1) :  les archives ouvertes</vt:lpstr>
      <vt:lpstr>Autres ressources (2) </vt:lpstr>
      <vt:lpstr>Google Scholar</vt:lpstr>
      <vt:lpstr>A retenir</vt:lpstr>
      <vt:lpstr>Pour aller plus loin</vt:lpstr>
      <vt:lpstr>Rappel</vt:lpstr>
      <vt:lpstr>Des questions ?</vt:lpstr>
    </vt:vector>
  </TitlesOfParts>
  <Company>UJF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SABINE HUMBERT KOCH</dc:creator>
  <cp:lastModifiedBy>SABINE HUMBERT-KOCH</cp:lastModifiedBy>
  <cp:revision>339</cp:revision>
  <cp:lastPrinted>2022-04-05T06:31:42Z</cp:lastPrinted>
  <dcterms:created xsi:type="dcterms:W3CDTF">2020-10-05T13:02:24Z</dcterms:created>
  <dcterms:modified xsi:type="dcterms:W3CDTF">2026-04-20T08:22:32Z</dcterms:modified>
</cp:coreProperties>
</file>