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8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png" ContentType="image/png"/>
  <Override PartName="/ppt/media/image2.jpeg" ContentType="image/jpeg"/>
  <Override PartName="/ppt/media/image7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59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57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58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59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B69BA76-2DBE-4DE6-B47C-DEC553E6C11B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Espace réservé de la date 3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7D6D5263-20C5-4491-9B03-E5745AD2C315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Espace réservé du numéro de diapositive 2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5D3FF14-C30F-4612-A7A7-94B96BF61AFA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FCE86295-FD54-42B3-8249-914F22A5599D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0F436F6-F7AA-4FB7-8BBC-864616B8780B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6C77AC2C-72C2-453F-903E-70841E2E83A5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BD73BC-46CE-4A87-9BCF-A6EBDF7ACBA4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0D425B5E-042F-43DF-91D3-D38C10660953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8A22442-1861-4761-B9AC-CC5EB9FA3EE7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6F1D3056-6239-4B83-9971-36AF4821F39A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3BAB41A-C0B8-432F-9D57-89D1F63888D5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89E2CE35-9D79-4DE5-B04D-4917E20479AE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7C47CD2-2954-4DC4-9503-4F90287E8064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9E0424B-97A2-49AA-8199-0869162416D1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FA6D6CCF-5C15-43B1-A9ED-C18C821F9425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22BF140-C782-4387-886B-EC76ED625F86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DE2DC5CB-4DC7-4541-B7E9-342E543787C8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B139334-D4D7-4048-A9D9-74E70582E3E4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98AD67D-3E4D-4871-8A12-7FBFCF14202A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BAE7C035-1B02-4454-BE55-1E58D327EBC5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399C903-AC0D-4F61-8518-9376A7BBDDDA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47D6322-7E84-4491-9030-D64CBB4387C2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7FDD0C30-EED7-4F60-BFCD-5F2EF116307E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838693A-1628-4388-8750-C21F8A79E2B3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554D854-DB93-4D03-A69E-A18745000918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Espace réservé de la date 5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0E2014B5-3084-4215-AE69-741B4C59B45E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Espace réservé du numéro de diapositive 4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C8CDB8A-A31F-477A-A9FF-70E54907B75F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Espace réservé du numéro de diapositive 5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507C06A-2DE9-47E8-B77C-29D01680FF8B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3B87C56B-C50A-4236-9896-72B7E87DCE73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A0EF43D-8339-4538-A711-8E78EA8A2033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Espace réservé de la date 2"/>
          <p:cNvSpPr txBox="1"/>
          <p:nvPr/>
        </p:nvSpPr>
        <p:spPr>
          <a:xfrm>
            <a:off x="4282200" y="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100000"/>
              </a:lnSpc>
            </a:pPr>
            <a:fld id="{A4A98211-266B-4D28-8F63-4A4B4E8A4FAC}" type="datetime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Espace réservé du numéro de diapositive 6"/>
          <p:cNvSpPr txBox="1"/>
          <p:nvPr/>
        </p:nvSpPr>
        <p:spPr>
          <a:xfrm>
            <a:off x="4282200" y="10155600"/>
            <a:ext cx="3276000" cy="536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AAF3F49-42ED-4296-AF90-5C43A04153D3}" type="slidenum">
              <a:rPr b="0" lang="fr-FR" sz="12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1106640" y="812520"/>
            <a:ext cx="5346000" cy="400896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23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08720" y="72000"/>
            <a:ext cx="8494920" cy="41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08720" y="72000"/>
            <a:ext cx="8494920" cy="41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200636-7A84-4CDB-BEA9-9662F51ECC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B02D54-A649-4B6C-8BC9-89F9F9259A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61B487-CEC8-4632-9326-387581EDC8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7BBDB6-C073-4634-B4F5-D72981CB64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606E4F-E9DA-4EB9-81D6-9E9CC46BDD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108720" y="72000"/>
            <a:ext cx="8494920" cy="41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070D97-8826-4261-B5FF-822D37E642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19C30E-50EE-46DD-A1D6-8201601FE9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98BA9E-7520-4DD0-B3B4-5828E84F4D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F8CA72-0371-49EC-A5B0-5CDBC7E1CE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E00FB7-C4B1-480C-9DEB-480BC301FA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81B602-8822-41E2-B5DE-C4CA73FD64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0CC778-584F-444A-BD60-B00DD1D654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91F3E4-C751-40C6-A40D-3AE622E04B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2BFC20-E9F4-46B1-8C2E-6C147900C6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12D658-12C9-4D70-A7FC-EF480A9AF6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04E6E4-2D54-40B7-84CC-E175CD2E2A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11A752-9F11-49FA-BFA0-4D70C31406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108720" y="72000"/>
            <a:ext cx="8494920" cy="41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1B2A91-85A8-4063-97AD-7EFF00EAD9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023696-1BDD-4C06-946A-863EB3F6F8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4B8784-6207-48AA-9EFC-88CC4FFEED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8FBCA8-54C1-42C4-9B78-12A4374A05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816479-9667-403D-813B-99044D4651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F20480-C29E-413C-AC45-AAAE7D0ED67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08720" y="72000"/>
            <a:ext cx="8494920" cy="41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3A3F6A-2917-4036-9591-9A8B5CD84C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"/>
          <p:cNvSpPr/>
          <p:nvPr/>
        </p:nvSpPr>
        <p:spPr>
          <a:xfrm>
            <a:off x="360" y="7204320"/>
            <a:ext cx="10079280" cy="354960"/>
          </a:xfrm>
          <a:prstGeom prst="rect">
            <a:avLst/>
          </a:prstGeom>
          <a:solidFill>
            <a:srgbClr val="a1d5da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CustomShape 3"/>
          <p:cNvSpPr/>
          <p:nvPr/>
        </p:nvSpPr>
        <p:spPr>
          <a:xfrm>
            <a:off x="720" y="-40320"/>
            <a:ext cx="10078560" cy="1006920"/>
          </a:xfrm>
          <a:prstGeom prst="rect">
            <a:avLst/>
          </a:prstGeom>
          <a:solidFill>
            <a:srgbClr val="0b3c5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Line 4"/>
          <p:cNvSpPr/>
          <p:nvPr/>
        </p:nvSpPr>
        <p:spPr>
          <a:xfrm>
            <a:off x="0" y="1099080"/>
            <a:ext cx="10080000" cy="0"/>
          </a:xfrm>
          <a:prstGeom prst="line">
            <a:avLst/>
          </a:prstGeom>
          <a:ln w="76320">
            <a:solidFill>
              <a:srgbClr val="e83f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ustomShape 5"/>
          <p:cNvSpPr/>
          <p:nvPr/>
        </p:nvSpPr>
        <p:spPr>
          <a:xfrm>
            <a:off x="8672400" y="151200"/>
            <a:ext cx="1078920" cy="1078920"/>
          </a:xfrm>
          <a:prstGeom prst="ellipse">
            <a:avLst/>
          </a:prstGeom>
          <a:solidFill>
            <a:srgbClr val="ffffff"/>
          </a:solidFill>
          <a:ln w="76320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6"/>
          <p:cNvSpPr/>
          <p:nvPr/>
        </p:nvSpPr>
        <p:spPr>
          <a:xfrm>
            <a:off x="8672400" y="153720"/>
            <a:ext cx="1086840" cy="1078920"/>
          </a:xfrm>
          <a:prstGeom prst="ellipse">
            <a:avLst/>
          </a:prstGeom>
          <a:noFill/>
          <a:ln w="76320">
            <a:solidFill>
              <a:srgbClr val="a1d5d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2" descr=""/>
          <p:cNvPicPr/>
          <p:nvPr/>
        </p:nvPicPr>
        <p:blipFill>
          <a:blip r:embed="rId2"/>
          <a:srcRect l="0" t="0" r="64984" b="9017"/>
          <a:stretch/>
        </p:blipFill>
        <p:spPr>
          <a:xfrm>
            <a:off x="8888760" y="255600"/>
            <a:ext cx="597240" cy="8697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32200" y="3295440"/>
            <a:ext cx="8055000" cy="1179360"/>
          </a:xfrm>
          <a:prstGeom prst="rect">
            <a:avLst/>
          </a:prstGeom>
          <a:solidFill>
            <a:srgbClr val="003d5d"/>
          </a:solidFill>
          <a:ln w="0">
            <a:noFill/>
          </a:ln>
        </p:spPr>
        <p:txBody>
          <a:bodyPr lIns="72000" rIns="72000" tIns="72000" bIns="7200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DejaVu Sans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131840" y="4868640"/>
            <a:ext cx="8054640" cy="1625400"/>
          </a:xfrm>
          <a:prstGeom prst="rect">
            <a:avLst/>
          </a:prstGeom>
          <a:noFill/>
          <a:ln w="0">
            <a:solidFill>
              <a:srgbClr val="a1d5da"/>
            </a:solidFill>
          </a:ln>
        </p:spPr>
        <p:txBody>
          <a:bodyPr lIns="72000" rIns="72000" tIns="72000" bIns="72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Modifier les styles du texte du masque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Image 2" descr=""/>
          <p:cNvPicPr/>
          <p:nvPr/>
        </p:nvPicPr>
        <p:blipFill>
          <a:blip r:embed="rId3"/>
          <a:stretch/>
        </p:blipFill>
        <p:spPr>
          <a:xfrm>
            <a:off x="3327840" y="1321920"/>
            <a:ext cx="3311280" cy="18554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/>
          <p:cNvSpPr/>
          <p:nvPr/>
        </p:nvSpPr>
        <p:spPr>
          <a:xfrm>
            <a:off x="360" y="7204320"/>
            <a:ext cx="10079280" cy="354960"/>
          </a:xfrm>
          <a:prstGeom prst="rect">
            <a:avLst/>
          </a:prstGeom>
          <a:solidFill>
            <a:srgbClr val="a1d5da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720" y="-40320"/>
            <a:ext cx="10078560" cy="1006920"/>
          </a:xfrm>
          <a:prstGeom prst="rect">
            <a:avLst/>
          </a:prstGeom>
          <a:solidFill>
            <a:srgbClr val="0b3c5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Line 4"/>
          <p:cNvSpPr/>
          <p:nvPr/>
        </p:nvSpPr>
        <p:spPr>
          <a:xfrm>
            <a:off x="0" y="1099080"/>
            <a:ext cx="10080000" cy="0"/>
          </a:xfrm>
          <a:prstGeom prst="line">
            <a:avLst/>
          </a:prstGeom>
          <a:ln w="76320">
            <a:solidFill>
              <a:srgbClr val="e83f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8672400" y="151200"/>
            <a:ext cx="1078920" cy="1078920"/>
          </a:xfrm>
          <a:prstGeom prst="ellipse">
            <a:avLst/>
          </a:prstGeom>
          <a:solidFill>
            <a:srgbClr val="ffffff"/>
          </a:solidFill>
          <a:ln w="76320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8672400" y="153720"/>
            <a:ext cx="1086840" cy="1078920"/>
          </a:xfrm>
          <a:prstGeom prst="ellipse">
            <a:avLst/>
          </a:prstGeom>
          <a:noFill/>
          <a:ln w="76320">
            <a:solidFill>
              <a:srgbClr val="a1d5d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Image 2" descr=""/>
          <p:cNvPicPr/>
          <p:nvPr/>
        </p:nvPicPr>
        <p:blipFill>
          <a:blip r:embed="rId2"/>
          <a:srcRect l="0" t="0" r="64984" b="9017"/>
          <a:stretch/>
        </p:blipFill>
        <p:spPr>
          <a:xfrm>
            <a:off x="8888760" y="255600"/>
            <a:ext cx="597240" cy="86976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Modifiez le style du titre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"/>
          <p:cNvSpPr/>
          <p:nvPr/>
        </p:nvSpPr>
        <p:spPr>
          <a:xfrm>
            <a:off x="360" y="7204320"/>
            <a:ext cx="10079280" cy="354960"/>
          </a:xfrm>
          <a:prstGeom prst="rect">
            <a:avLst/>
          </a:prstGeom>
          <a:solidFill>
            <a:srgbClr val="a1d5da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720" y="-40320"/>
            <a:ext cx="10078560" cy="1006920"/>
          </a:xfrm>
          <a:prstGeom prst="rect">
            <a:avLst/>
          </a:prstGeom>
          <a:solidFill>
            <a:srgbClr val="0b3c5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Line 4"/>
          <p:cNvSpPr/>
          <p:nvPr/>
        </p:nvSpPr>
        <p:spPr>
          <a:xfrm>
            <a:off x="0" y="1099080"/>
            <a:ext cx="10080000" cy="0"/>
          </a:xfrm>
          <a:prstGeom prst="line">
            <a:avLst/>
          </a:prstGeom>
          <a:ln w="76320">
            <a:solidFill>
              <a:srgbClr val="e83f3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8672400" y="151200"/>
            <a:ext cx="1078920" cy="1078920"/>
          </a:xfrm>
          <a:prstGeom prst="ellipse">
            <a:avLst/>
          </a:prstGeom>
          <a:solidFill>
            <a:srgbClr val="ffffff"/>
          </a:solidFill>
          <a:ln w="76320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8672400" y="153720"/>
            <a:ext cx="1086840" cy="1078920"/>
          </a:xfrm>
          <a:prstGeom prst="ellipse">
            <a:avLst/>
          </a:prstGeom>
          <a:noFill/>
          <a:ln w="76320">
            <a:solidFill>
              <a:srgbClr val="a1d5d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Image 2" descr=""/>
          <p:cNvPicPr/>
          <p:nvPr/>
        </p:nvPicPr>
        <p:blipFill>
          <a:blip r:embed="rId2"/>
          <a:srcRect l="0" t="0" r="64984" b="9017"/>
          <a:stretch/>
        </p:blipFill>
        <p:spPr>
          <a:xfrm>
            <a:off x="8888760" y="255600"/>
            <a:ext cx="597240" cy="86976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Modifiez le style du titre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dt" idx="1"/>
          </p:nvPr>
        </p:nvSpPr>
        <p:spPr>
          <a:xfrm>
            <a:off x="504000" y="6885720"/>
            <a:ext cx="2347920" cy="5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ftr" idx="2"/>
          </p:nvPr>
        </p:nvSpPr>
        <p:spPr>
          <a:xfrm>
            <a:off x="3447360" y="6885720"/>
            <a:ext cx="3194640" cy="5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anchorCtr="1">
            <a:noAutofit/>
          </a:bodyPr>
          <a:p>
            <a:pPr indent="0">
              <a:buNone/>
            </a:pP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 idx="3"/>
          </p:nvPr>
        </p:nvSpPr>
        <p:spPr>
          <a:xfrm>
            <a:off x="7227360" y="6885720"/>
            <a:ext cx="2347920" cy="52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6FCA40-D79E-4BA9-8ADA-F38A2A66AD66}" type="slidenum">
              <a:rPr b="0" lang="fr-FR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27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427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67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67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6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66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6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66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6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6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8694360" cy="146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692640" y="2012040"/>
            <a:ext cx="8694360" cy="479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br>
              <a:rPr sz="2800"/>
            </a:b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br>
              <a:rPr sz="2400"/>
            </a:b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br>
              <a:rPr sz="20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4"/>
          </p:nvPr>
        </p:nvSpPr>
        <p:spPr>
          <a:xfrm>
            <a:off x="692640" y="7006680"/>
            <a:ext cx="2268000" cy="40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BEB44F4-A191-444D-ADCA-38A671AC580F}" type="datetime">
              <a:rPr b="0" lang="fr-FR" sz="1200" spc="-1" strike="noStrike">
                <a:solidFill>
                  <a:srgbClr val="898989"/>
                </a:solidFill>
                <a:latin typeface="Calibri"/>
              </a:rPr>
              <a:t>03/02/2025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5"/>
          </p:nvPr>
        </p:nvSpPr>
        <p:spPr>
          <a:xfrm>
            <a:off x="3339000" y="7006680"/>
            <a:ext cx="3402360" cy="40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anchorCtr="1">
            <a:noAutofit/>
          </a:bodyPr>
          <a:p>
            <a:pPr indent="0">
              <a:buNone/>
            </a:pP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sldNum" idx="6"/>
          </p:nvPr>
        </p:nvSpPr>
        <p:spPr>
          <a:xfrm>
            <a:off x="7119000" y="7006680"/>
            <a:ext cx="2268000" cy="40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B84FB5-EEED-4A90-B502-8413F8727418}" type="slidenum">
              <a:rPr b="0" lang="fr-FR" sz="1200" spc="-1" strike="noStrike">
                <a:solidFill>
                  <a:srgbClr val="898989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503640" y="1768320"/>
            <a:ext cx="907236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53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53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08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308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4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64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21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21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21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21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1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2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edpsciences.org/en/publishing-policies-ethics#anchor_Data-Sharing-and-Citation-Policy" TargetMode="External"/><Relationship Id="rId2" Type="http://schemas.openxmlformats.org/officeDocument/2006/relationships/hyperlink" Target="https://journals.plos.org/plosone/s/data-availability" TargetMode="External"/><Relationship Id="rId3" Type="http://schemas.openxmlformats.org/officeDocument/2006/relationships/hyperlink" Target="https://www.elsevier.com/about/policies/research-data" TargetMode="External"/><Relationship Id="rId4" Type="http://schemas.openxmlformats.org/officeDocument/2006/relationships/hyperlink" Target="https://www.springernature.com/gp/authors/research-data" TargetMode="External"/><Relationship Id="rId5" Type="http://schemas.openxmlformats.org/officeDocument/2006/relationships/hyperlink" Target="https://authorservices.taylorandfrancis.com/data-sharing-policies/" TargetMode="External"/><Relationship Id="rId6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scienceeurope.org/our-priorities/research-data/research-data-management/" TargetMode="External"/><Relationship Id="rId2" Type="http://schemas.openxmlformats.org/officeDocument/2006/relationships/hyperlink" Target="https://anr.fr/fr/lanr/engagements/la-science-ouverte/" TargetMode="External"/><Relationship Id="rId3" Type="http://schemas.openxmlformats.org/officeDocument/2006/relationships/hyperlink" Target="https://sharing.nih.gov/data-management-and-sharing-policy/about-data-management-and-sharing-policy/research-covered-under-the-data-management-sharing-policy#research-covered-by-the-2023-data-management-&amp;-sharing-policy" TargetMode="External"/><Relationship Id="rId4" Type="http://schemas.openxmlformats.org/officeDocument/2006/relationships/hyperlink" Target="https://www.ouvrirlascience.fr/deuxieme-plan-national-pour-la-science-ouverte/" TargetMode="External"/><Relationship Id="rId5" Type="http://schemas.openxmlformats.org/officeDocument/2006/relationships/hyperlink" Target="https://www.science-ouverte.cnrs.fr/" TargetMode="External"/><Relationship Id="rId6" Type="http://schemas.openxmlformats.org/officeDocument/2006/relationships/hyperlink" Target="https://www.cea.fr/chercheurs/Pages/information-scientifique/charte-science-ouverte.aspx" TargetMode="External"/><Relationship Id="rId7" Type="http://schemas.openxmlformats.org/officeDocument/2006/relationships/hyperlink" Target="https://scienceouverte.univ-grenoble-alpes.fr/science-ouverte-grenoble-alpes/les-engagements-de-luga/" TargetMode="External"/><Relationship Id="rId8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www.ouvrirlascience.fr/deuxieme-plan-national-pour-la-science-ouverte/" TargetMode="External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creativecommons.org/licenses/?lang=fr-FR" TargetMode="External"/><Relationship Id="rId2" Type="http://schemas.openxmlformats.org/officeDocument/2006/relationships/hyperlink" Target="https://spdx.org/licenses" TargetMode="External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chooser-beta.creativecommons.org/" TargetMode="External"/><Relationship Id="rId2" Type="http://schemas.openxmlformats.org/officeDocument/2006/relationships/hyperlink" Target="https://ufal.github.io/public-license-selector/" TargetMode="External"/><Relationship Id="rId3" Type="http://schemas.openxmlformats.org/officeDocument/2006/relationships/hyperlink" Target="http://licentia.inria.fr/" TargetMode="External"/><Relationship Id="rId4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espacechercheurs.enpc.fr/fr/donnees-recherche-contexte-juridique" TargetMode="External"/><Relationship Id="rId2" Type="http://schemas.openxmlformats.org/officeDocument/2006/relationships/hyperlink" Target="https://espacechercheurs.enpc.fr/fr/logigramme_dynamique" TargetMode="External"/><Relationship Id="rId3" Type="http://schemas.openxmlformats.org/officeDocument/2006/relationships/hyperlink" Target="https://coop-ist.cirad.fr/gerer-des-donnees/diffuser-les-donnees/testez-l-arbre-aide-a-la-decision-sur-la-diffusion-des-donnees-de-recherche" TargetMode="External"/><Relationship Id="rId4" Type="http://schemas.openxmlformats.org/officeDocument/2006/relationships/hyperlink" Target="https://doranum.fr/aspects-juridiques-ethiques/" TargetMode="External"/><Relationship Id="rId5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hal.science/hal-02791224" TargetMode="External"/><Relationship Id="rId2" Type="http://schemas.openxmlformats.org/officeDocument/2006/relationships/hyperlink" Target="https://www.inshs.cnrs.fr/sites/institut_inshs/files/pdf/Guide_rgpd_2021.pdf" TargetMode="External"/><Relationship Id="rId3" Type="http://schemas.openxmlformats.org/officeDocument/2006/relationships/hyperlink" Target="https://amu.hal.science/hal-01903040" TargetMode="External"/><Relationship Id="rId4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www.ssi.gouv.fr/guide/protection-du-potentiel-scientifique-et-technique-de-la-nation" TargetMode="External"/><Relationship Id="rId2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doranum.fr/depot-entrepots/la-minute-entrepot_10_13143_nebn-bd46/" TargetMode="External"/><Relationship Id="rId2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zenodo.org/" TargetMode="External"/><Relationship Id="rId2" Type="http://schemas.openxmlformats.org/officeDocument/2006/relationships/hyperlink" Target="https://recherche.data.gouv.fr/fr" TargetMode="External"/><Relationship Id="rId3" Type="http://schemas.openxmlformats.org/officeDocument/2006/relationships/hyperlink" Target="https://data.esrf.fr/" TargetMode="External"/><Relationship Id="rId4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doi.org/10.5281/zenodo.14382823" TargetMode="External"/><Relationship Id="rId2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www.pangaea.de/" TargetMode="External"/><Relationship Id="rId2" Type="http://schemas.openxmlformats.org/officeDocument/2006/relationships/hyperlink" Target="https://www.ouvrirlascience.fr/selectionner-un-entrepot-thematique-de-confiance-pour-le-depot-de-donnees-methodologie-et-analyse-de-loffre-existante/" TargetMode="External"/><Relationship Id="rId3" Type="http://schemas.openxmlformats.org/officeDocument/2006/relationships/hyperlink" Target="https://www.ouvrirlascience.fr/selectionner-un-entrepot-thematique-de-confiance-pour-le-depot-de-donnees-methodologie-et-analyse-de-loffre-existante/" TargetMode="External"/><Relationship Id="rId4" Type="http://schemas.openxmlformats.org/officeDocument/2006/relationships/hyperlink" Target="https://recherche.data.gouv.fr/fr/entrepots" TargetMode="External"/><Relationship Id="rId5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https://hal-lara.archives-ouvertes.fr/OUVRIR-LA-SCIENCE/hal-04534321v1" TargetMode="External"/><Relationship Id="rId2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s://recherche.data.gouv.fr/fr/logigram/ou-publier-vos-donnees" TargetMode="External"/><Relationship Id="rId2" Type="http://schemas.openxmlformats.org/officeDocument/2006/relationships/hyperlink" Target="https://cat.opidor.fr/index.php/Cat_OPIDoR,_wiki_des_services_d&#233;di&#233;s_aux_donn&#233;es_de_la_recherche" TargetMode="External"/><Relationship Id="rId3" Type="http://schemas.openxmlformats.org/officeDocument/2006/relationships/hyperlink" Target="https://www.inist.fr/" TargetMode="External"/><Relationship Id="rId4" Type="http://schemas.openxmlformats.org/officeDocument/2006/relationships/hyperlink" Target="https://www.inist.fr/" TargetMode="External"/><Relationship Id="rId5" Type="http://schemas.openxmlformats.org/officeDocument/2006/relationships/hyperlink" Target="https://www.datacc.org/" TargetMode="External"/><Relationship Id="rId6" Type="http://schemas.openxmlformats.org/officeDocument/2006/relationships/hyperlink" Target="https://www.pasteur.fr/fr/ceris/bibliotheque/gerer-ses-donnees-recherche#valoriser" TargetMode="External"/><Relationship Id="rId7" Type="http://schemas.openxmlformats.org/officeDocument/2006/relationships/hyperlink" Target="https://sharing.nih.gov/data-management-and-sharing-policy/sharing-scientific-data/selecting-a-data-repository" TargetMode="External"/><Relationship Id="rId8" Type="http://schemas.openxmlformats.org/officeDocument/2006/relationships/hyperlink" Target="https://doranum.fr/shs-pluridisciplinaire/exemples-d-entrepots-de-donnees-en-sciences-humaines-et-sociales_10_13143_ggz2-gz15/" TargetMode="External"/><Relationship Id="rId9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www.re3data.org/" TargetMode="External"/><Relationship Id="rId2" Type="http://schemas.openxmlformats.org/officeDocument/2006/relationships/hyperlink" Target="https://repositoryfinder.datacite.org/" TargetMode="External"/><Relationship Id="rId3" Type="http://schemas.openxmlformats.org/officeDocument/2006/relationships/hyperlink" Target="https://fairsharing.org/" TargetMode="External"/><Relationship Id="rId4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recherche.data.gouv.fr/fr/entrepots" TargetMode="External"/><Relationship Id="rId2" Type="http://schemas.openxmlformats.org/officeDocument/2006/relationships/hyperlink" Target="https://cat.opidor.fr/index.php/Entrep&#244;t_de_donn&#233;es" TargetMode="External"/><Relationship Id="rId3" Type="http://schemas.openxmlformats.org/officeDocument/2006/relationships/hyperlink" Target="https://www.re3data.org/" TargetMode="External"/><Relationship Id="rId4" Type="http://schemas.openxmlformats.org/officeDocument/2006/relationships/hyperlink" Target="https://repositoryfinder.datacite.org/" TargetMode="External"/><Relationship Id="rId5" Type="http://schemas.openxmlformats.org/officeDocument/2006/relationships/hyperlink" Target="https://fairsharing.org/" TargetMode="External"/><Relationship Id="rId6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s://projet-recherchedatagv.ouvrirlascience.fr/" TargetMode="External"/><Relationship Id="rId2" Type="http://schemas.openxmlformats.org/officeDocument/2006/relationships/hyperlink" Target="https://recherche.data.gouv.fr/fr/page/ateliers-de-la-donnee-des-services-generalistes-sur-tout-le-territoire" TargetMode="External"/><Relationship Id="rId3" Type="http://schemas.openxmlformats.org/officeDocument/2006/relationships/hyperlink" Target="https://recherche.data.gouv.fr/fr/page/centres-de-ressources" TargetMode="External"/><Relationship Id="rId4" Type="http://schemas.openxmlformats.org/officeDocument/2006/relationships/hyperlink" Target="https://recherche.data.gouv.fr/fr/page/centres-de-reference-thematiques-expertises-par-domaine-scientifique" TargetMode="External"/><Relationship Id="rId5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s://entrepot.recherche.data.gouv.fr/dataverse/univ-grenoble-alpes" TargetMode="External"/><Relationship Id="rId2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recherche.data.gouv.fr/fr/page/classes-virtuelles" TargetMode="External"/><Relationship Id="rId2" Type="http://schemas.openxmlformats.org/officeDocument/2006/relationships/hyperlink" Target="https://recherche.data.gouv.fr/fr/page/les-tutoriels-de-lentrepot-recherche-data-gouv" TargetMode="External"/><Relationship Id="rId3" Type="http://schemas.openxmlformats.org/officeDocument/2006/relationships/hyperlink" Target="https://recherche.data.gouv.fr/fr/aide-en-ligne" TargetMode="External"/><Relationship Id="rId4" Type="http://schemas.openxmlformats.org/officeDocument/2006/relationships/hyperlink" Target="https://recherche.data.gouv.fr/fr/faq" TargetMode="External"/><Relationship Id="rId5" Type="http://schemas.openxmlformats.org/officeDocument/2006/relationships/hyperlink" Target="https://recherche.data.gouv.fr/fr/categorie/33/guide/modele-de-readme" TargetMode="External"/><Relationship Id="rId6" Type="http://schemas.openxmlformats.org/officeDocument/2006/relationships/slideLayout" Target="../slideLayouts/slideLayout2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demo.recherche.data.gouv.fr/" TargetMode="External"/><Relationship Id="rId2" Type="http://schemas.openxmlformats.org/officeDocument/2006/relationships/hyperlink" Target="https://demo.recherche.data.gouv.fr/" TargetMode="External"/><Relationship Id="rId3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s://www.softwareheritage.org/?lang=fr" TargetMode="External"/><Relationship Id="rId2" Type="http://schemas.openxmlformats.org/officeDocument/2006/relationships/hyperlink" Target="https://scienceouverte.univ-grenoble-alpes.fr/wp-content/uploads/2023/09/2023-09_Diffusion-codes_CDGA.pdf" TargetMode="External"/><Relationship Id="rId3" Type="http://schemas.openxmlformats.org/officeDocument/2006/relationships/hyperlink" Target="https://scienceouverte.univ-grenoble-alpes.fr/wp-content/uploads/2023/10/webinaire_diffusionCode_octobre2023.pdf" TargetMode="External"/><Relationship Id="rId4" Type="http://schemas.openxmlformats.org/officeDocument/2006/relationships/hyperlink" Target="https://scalelite.univ-grenoble-alpes.fr/playback/presentation/2.3/f319b247c9f0ba4194aae49896b535ff5ed5e4fe-1697798734197" TargetMode="External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s://doranum.fr/data-paper-data-journal/minute-publier-un-data-paper_10_13143_4mhn-mq42/" TargetMode="Externa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ssi.gouv.fr/guide/protection-du-potentiel-scientifique-et-technique-de-la-nation/" TargetMode="External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hyperlink" Target="https://datascience.codata.org/" TargetMode="External"/><Relationship Id="rId2" Type="http://schemas.openxmlformats.org/officeDocument/2006/relationships/hyperlink" Target="https://www.nature.com/sdata/" TargetMode="External"/><Relationship Id="rId3" Type="http://schemas.openxmlformats.org/officeDocument/2006/relationships/hyperlink" Target="https://openhumanitiesdata.metajnl.com/" TargetMode="External"/><Relationship Id="rId4" Type="http://schemas.openxmlformats.org/officeDocument/2006/relationships/hyperlink" Target="https://www.journals.elsevier.com/data-in-brief" TargetMode="External"/><Relationship Id="rId5" Type="http://schemas.openxmlformats.org/officeDocument/2006/relationships/hyperlink" Target="http://ou-publier.cirad.fr/" TargetMode="External"/><Relationship Id="rId6" Type="http://schemas.openxmlformats.org/officeDocument/2006/relationships/hyperlink" Target="https://coop-ist.cirad.fr/gerer-des-donnees/publier-un-data-paper/1-qu-est-ce-qu-un-data-paper" TargetMode="External"/><Relationship Id="rId7" Type="http://schemas.openxmlformats.org/officeDocument/2006/relationships/hyperlink" Target="https://www.datacc.org/vos-besoins/valoriser-ses-donnees/data-papers/" TargetMode="External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https://www.overleaf.com/latex/templates/template-for-data-descriptor-submissions-to-scientific-data/ygdzkjcqzmbp" TargetMode="External"/><Relationship Id="rId2" Type="http://schemas.openxmlformats.org/officeDocument/2006/relationships/hyperlink" Target="https://www.elsevier.com/journals/data-in-brief/2352-3409/guide-for-authors" TargetMode="External"/><Relationship Id="rId3" Type="http://schemas.openxmlformats.org/officeDocument/2006/relationships/hyperlink" Target="https://fr.overleaf.com/latex/templates/johd-data-paper-template/mqcypcbntsds" TargetMode="External"/><Relationship Id="rId4" Type="http://schemas.openxmlformats.org/officeDocument/2006/relationships/hyperlink" Target="https://arpha.pensoft.net/" TargetMode="External"/><Relationship Id="rId5" Type="http://schemas.openxmlformats.org/officeDocument/2006/relationships/hyperlink" Target="https://entrepot.recherche.data.gouv.fr/datapartage-datapapers-web/" TargetMode="External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hyperlink" Target="http://doi.org/10.5334/johd.48" TargetMode="External"/><Relationship Id="rId2" Type="http://schemas.openxmlformats.org/officeDocument/2006/relationships/hyperlink" Target="http://doi.org/10.5334/dsj-2020-011" TargetMode="External"/><Relationship Id="rId3" Type="http://schemas.openxmlformats.org/officeDocument/2006/relationships/hyperlink" Target="http://doi.org/10.5334/joad.77" TargetMode="External"/><Relationship Id="rId4" Type="http://schemas.openxmlformats.org/officeDocument/2006/relationships/hyperlink" Target="http://dx.doi.org/10.1016/j.dib.2014.12.001" TargetMode="External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hyperlink" Target="https://mi-gt-donnees.pages.math.unistra.fr/guide/07-publier.html#publier-un-datapaper-pour-valoriser-et-expliciter-les-donnees" TargetMode="External"/><Relationship Id="rId2" Type="http://schemas.openxmlformats.org/officeDocument/2006/relationships/hyperlink" Target="https://datapartage.inrae.fr/Partager-Publier/Publier-un-Data-Pape" TargetMode="External"/><Relationship Id="rId3" Type="http://schemas.openxmlformats.org/officeDocument/2006/relationships/hyperlink" Target="https://www.software.ac.uk/which-journals-should-i-publish-my-software" TargetMode="External"/><Relationship Id="rId4" Type="http://schemas.openxmlformats.org/officeDocument/2006/relationships/hyperlink" Target="https://doranum.fr/data-paper-data-journal/" TargetMode="External"/><Relationship Id="rId5" Type="http://schemas.openxmlformats.org/officeDocument/2006/relationships/hyperlink" Target="https://doi.org/10.13143/4mhn-mq42" TargetMode="External"/><Relationship Id="rId6" Type="http://schemas.openxmlformats.org/officeDocument/2006/relationships/hyperlink" Target="https://doranum.fr/2020/11/20/supports-du-webinaire-data-paper-une-incitation-a-la-qualification-et-a-la-reutilisation-des-jeux-de-donnees/" TargetMode="External"/><Relationship Id="rId7" Type="http://schemas.openxmlformats.org/officeDocument/2006/relationships/hyperlink" Target="https://doranum.fr/data-paper-data-journal/le-data-paper-une-serie-de-trois-videos-co-produites-par-eosc-pillar/" TargetMode="External"/><Relationship Id="rId8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s://scienceouverte.univ-grenoble-alpes.fr/donnees/cellule-data/" TargetMode="External"/><Relationship Id="rId2" Type="http://schemas.openxmlformats.org/officeDocument/2006/relationships/slideLayout" Target="../slideLayouts/slideLayout2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hyperlink" Target="http://theses.fr/" TargetMode="External"/><Relationship Id="rId2" Type="http://schemas.openxmlformats.org/officeDocument/2006/relationships/hyperlink" Target="https://theses.hal.science/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scienceouverte.univ-grenoble-alpes.fr/" TargetMode="External"/><Relationship Id="rId2" Type="http://schemas.openxmlformats.org/officeDocument/2006/relationships/hyperlink" Target="https://doranum.fr/" TargetMode="External"/><Relationship Id="rId3" Type="http://schemas.openxmlformats.org/officeDocument/2006/relationships/hyperlink" Target="https://doranum.fr/depot-entrepots/" TargetMode="External"/><Relationship Id="rId4" Type="http://schemas.openxmlformats.org/officeDocument/2006/relationships/hyperlink" Target="https://doranum.fr/data-paper-data-journal/" TargetMode="External"/><Relationship Id="rId5" Type="http://schemas.openxmlformats.org/officeDocument/2006/relationships/hyperlink" Target="https://coop-ist.cirad.fr/gerer-des-donnees" TargetMode="External"/><Relationship Id="rId6" Type="http://schemas.openxmlformats.org/officeDocument/2006/relationships/hyperlink" Target="https://www.ouvrirlascience.fr/science-ouverte-codes-et-logiciels/" TargetMode="External"/><Relationship Id="rId7" Type="http://schemas.openxmlformats.org/officeDocument/2006/relationships/hyperlink" Target="https://www.ouvrirlascience.fr/science-ouverte-donnees-de-la-recherche/" TargetMode="External"/><Relationship Id="rId8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legifrance.gouv.fr/codes/article_lc/LEGIARTI000048770022" TargetMode="External"/><Relationship Id="rId2" Type="http://schemas.openxmlformats.org/officeDocument/2006/relationships/hyperlink" Target="https://www.ofis-france.fr/wp-content/uploads/2024/02/2024_LOfisfaitlepoint_IS_Loi.pdf" TargetMode="External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doranum.fr/enjeux-benefices/principes-fair_10_13143_z7s6-ed26/" TargetMode="External"/><Relationship Id="rId3" Type="http://schemas.openxmlformats.org/officeDocument/2006/relationships/hyperlink" Target="https://doranum.fr/enjeux-benefices/le-minimum-a-fair_10_13143_p4wf-4j63/" TargetMode="External"/><Relationship Id="rId4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132200" y="3295440"/>
            <a:ext cx="8055000" cy="1179360"/>
          </a:xfrm>
          <a:prstGeom prst="rect">
            <a:avLst/>
          </a:prstGeom>
          <a:solidFill>
            <a:srgbClr val="003d5d"/>
          </a:solidFill>
          <a:ln w="0">
            <a:noFill/>
          </a:ln>
        </p:spPr>
        <p:txBody>
          <a:bodyPr lIns="72000" rIns="72000" tIns="72000" bIns="72000" anchor="ctr">
            <a:noAutofit/>
          </a:bodyPr>
          <a:p>
            <a:pPr indent="0" algn="ctr">
              <a:buNone/>
            </a:pPr>
            <a:r>
              <a:rPr b="1" lang="fr-FR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Comment bien diffuser ses données à l’issue de sa thèse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7452000" y="0"/>
            <a:ext cx="1080000" cy="1011600"/>
          </a:xfrm>
          <a:prstGeom prst="rect">
            <a:avLst/>
          </a:prstGeom>
          <a:ln w="0">
            <a:noFill/>
          </a:ln>
        </p:spPr>
      </p:pic>
      <p:sp>
        <p:nvSpPr>
          <p:cNvPr id="224" name=""/>
          <p:cNvSpPr txBox="1"/>
          <p:nvPr/>
        </p:nvSpPr>
        <p:spPr>
          <a:xfrm>
            <a:off x="3123720" y="5283360"/>
            <a:ext cx="360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Formation doctorale 13/12/2024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"/>
          <p:cNvSpPr txBox="1"/>
          <p:nvPr/>
        </p:nvSpPr>
        <p:spPr>
          <a:xfrm>
            <a:off x="66960" y="7185600"/>
            <a:ext cx="1503000" cy="37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1000" spc="-1" strike="noStrike">
                <a:solidFill>
                  <a:srgbClr val="000000"/>
                </a:solidFill>
                <a:latin typeface="Arial"/>
              </a:rPr>
              <a:t>Licence CC-BY    </a:t>
            </a:r>
            <a:endParaRPr b="0" lang="fr-F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"/>
          <p:cNvSpPr txBox="1"/>
          <p:nvPr/>
        </p:nvSpPr>
        <p:spPr>
          <a:xfrm>
            <a:off x="169560" y="1450440"/>
            <a:ext cx="9900000" cy="57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Pourquoi partager ?  En réalité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Augmenter la visibilité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Données accessibles et citables indépendamment de l’article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Lier les données à ses publications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Augmenter la visibilité de ses recherches,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Donc la citation de sa recherche !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"/>
          <p:cNvSpPr txBox="1"/>
          <p:nvPr/>
        </p:nvSpPr>
        <p:spPr>
          <a:xfrm>
            <a:off x="232920" y="1288800"/>
            <a:ext cx="9535680" cy="548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Pourquoi partager ?  En réalité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Répondre aux exigences des </a:t>
            </a:r>
            <a:r>
              <a:rPr b="0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éditeurs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algn="just"/>
            <a:r>
              <a:rPr b="1" lang="fr-FR" sz="2200" spc="-1" strike="noStrike">
                <a:solidFill>
                  <a:srgbClr val="000000"/>
                </a:solidFill>
                <a:latin typeface="Arial"/>
                <a:ea typeface="Calibri;Calibri"/>
              </a:rPr>
              <a:t>Préconisation des éditeurs sur l’accès aux données liées aux publications (data sharing)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200" spc="-1" strike="noStrike">
                <a:solidFill>
                  <a:srgbClr val="000000"/>
                </a:solidFill>
                <a:latin typeface="Arial"/>
                <a:ea typeface="Calibri;Calibri"/>
              </a:rPr>
              <a:t>Quelques exemples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Calibri;Calibri"/>
                <a:hlinkClick r:id="rId1"/>
              </a:rPr>
              <a:t>EDP Sciences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Calibri;Calibri"/>
                <a:hlinkClick r:id="rId2"/>
              </a:rPr>
              <a:t>Plos One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Calibri;Calibri"/>
                <a:hlinkClick r:id="rId3"/>
              </a:rPr>
              <a:t>Elsevier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Calibri;Calibri"/>
                <a:hlinkClick r:id="rId4"/>
              </a:rPr>
              <a:t>Springer / Nature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Calibri;Calibri"/>
                <a:hlinkClick r:id="rId5"/>
              </a:rPr>
              <a:t>Taylor and Francis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200" spc="-1" strike="noStrike">
                <a:solidFill>
                  <a:srgbClr val="000000"/>
                </a:solidFill>
                <a:latin typeface="Arial"/>
                <a:ea typeface="Calibri;Calibri"/>
              </a:rPr>
              <a:t>Sondage : avez-vous été soumis à cette exigence éditoriale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"/>
          <p:cNvSpPr txBox="1"/>
          <p:nvPr/>
        </p:nvSpPr>
        <p:spPr>
          <a:xfrm>
            <a:off x="180000" y="1260000"/>
            <a:ext cx="9720000" cy="5457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Pourquoi partager ?  En réalité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Répondre aux exigences des financeurs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1"/>
              </a:rPr>
              <a:t>Horizon Europe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2021-2027  :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La «science ouverte» deviendra le mode opératoire d’Horizon Europe. Il exigera donc un accès ouvert aux publications et aux données.»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ANR (contribuer à l’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2"/>
              </a:rPr>
              <a:t>ouverture des données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quand c’est possible)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NIH 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3"/>
              </a:rPr>
              <a:t>Data Management and Sharing Policy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Répondre aux exigences des Etats et établissements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France :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4"/>
              </a:rPr>
              <a:t>2e Plan National pour la Science Ouverte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(2021-2024)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Axe 2 : Structurer, partager et ouvrir les données de la recherche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Axe 3 : Ouvrir et promouvoir les codes sources produits par la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recherche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CNRS :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5"/>
              </a:rPr>
              <a:t>Plan données de la recherche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(nov 2020)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6"/>
              </a:rPr>
              <a:t>Charte du CEA pour la science ouverte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(2021)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7"/>
              </a:rPr>
              <a:t>Charte UGA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0" y="1260000"/>
            <a:ext cx="10080000" cy="450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Calibri;Calibri"/>
              </a:rPr>
              <a:t>	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Calibri;Calibri"/>
              </a:rPr>
              <a:t>Quelle est votre situation, votre point de vue sur la diffusion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Calibri;Calibri"/>
              </a:rPr>
              <a:t>Des restrictions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Calibri;Calibri"/>
              </a:rPr>
              <a:t>Des réticences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Calibri;Calibri"/>
              </a:rPr>
              <a:t>Quelle importance, quel intérêt, pour vous de diffuser vos jeux de données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Calibri;Calibri"/>
              </a:rPr>
              <a:t>En avez vous discuté avec votre directeur de thèse ? Des collègues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"/>
          <p:cNvSpPr txBox="1"/>
          <p:nvPr/>
        </p:nvSpPr>
        <p:spPr>
          <a:xfrm>
            <a:off x="7740000" y="7279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"/>
          <p:cNvSpPr txBox="1"/>
          <p:nvPr/>
        </p:nvSpPr>
        <p:spPr>
          <a:xfrm>
            <a:off x="180000" y="1080000"/>
            <a:ext cx="9900720" cy="616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Analyse des données : des exemples en Science, Technologie et Médecine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Est-ce que les données brutes suffisent à assurer la reproductibilité ou la réutilisation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Est-ce que les données ont nécessité un pré-traitement / analyses?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coûteux en temps ou en ressources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Si oui, diffusion du processus de pré-traitement / analyses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Est-ce que des outils/codes/logiciels sont nécessaires pour exploiter les données (pour pouvoir utiliser les analyses par exemple)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indiquer les outils nécessaires pour l’exploitation des données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Si oui, diffuser si possible les outils/codes/logiciels liés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Impact environnemental : limiter le volume de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6120" y="90720"/>
            <a:ext cx="9720000" cy="7102800"/>
          </a:xfrm>
          <a:prstGeom prst="rect">
            <a:avLst/>
          </a:prstGeom>
          <a:ln w="0">
            <a:noFill/>
          </a:ln>
        </p:spPr>
      </p:pic>
      <p:sp>
        <p:nvSpPr>
          <p:cNvPr id="282" name=""/>
          <p:cNvSpPr txBox="1"/>
          <p:nvPr/>
        </p:nvSpPr>
        <p:spPr>
          <a:xfrm>
            <a:off x="8633160" y="2734200"/>
            <a:ext cx="1398240" cy="283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Données de la recherche et publications scientifiques dans </a:t>
            </a:r>
            <a:r>
              <a:rPr b="0" i="1" lang="fr-FR" sz="1400" spc="-1" strike="noStrike">
                <a:solidFill>
                  <a:srgbClr val="000000"/>
                </a:solidFill>
                <a:latin typeface="Arial"/>
              </a:rPr>
              <a:t>Une introduction à la gestion et au partage des données de la recherche,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 INIST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"/>
          <p:cNvSpPr txBox="1"/>
          <p:nvPr/>
        </p:nvSpPr>
        <p:spPr>
          <a:xfrm>
            <a:off x="180000" y="1080000"/>
            <a:ext cx="9900720" cy="616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Analyse des données : des exemples en Sciences humaines et sociales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Observations (par ex, observations urbaines)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Captation unique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Enquêtes - questionnaires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Administration unique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Données initiales (réponses brutes)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Données issues du dépouillement et des croisements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&gt;&gt;&gt; diffuser les données initiales permettra de nouveaux croisements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Sources historiques, littéraires, juridiques, linguistiques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Sont-elles accessibles en ligne (par ex sur Gallica)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Si oui, pas la peine de les déposer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La constitution du corpus est-elle originale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Si oui, le diffuser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Point de vigilance :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Respect du RGPD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Impact environnemental : limiter le volume de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"/>
          <p:cNvSpPr txBox="1"/>
          <p:nvPr/>
        </p:nvSpPr>
        <p:spPr>
          <a:xfrm>
            <a:off x="180000" y="1080000"/>
            <a:ext cx="9900720" cy="616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Analyse des données : des exemples en Sciences humaines et sociales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Captation et numérisation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Numérisation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Conserver les images brutes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Y-a-t-il des questions de droits d’exploitation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Entretiens et transcriptions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Y-a-t-il des questions de respect du RGPD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Diffuser les données initiales (enregistrement audio)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Diffuser uniquement la transcription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Captation vidéo et transcription/analyse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Y-a-t-il des questions de respect du RGPD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Bases de dépouillement – Exploitation - Visualisation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Y a-t-il production d’une base de données originale (ex : base de données relationnelle)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Y-a-t-il des visualisations (par ex, graphes) originales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Impact environnemental : limiter le volume de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"/>
          <p:cNvSpPr txBox="1"/>
          <p:nvPr/>
        </p:nvSpPr>
        <p:spPr>
          <a:xfrm>
            <a:off x="252000" y="1188000"/>
            <a:ext cx="9900720" cy="581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Critère d’utilisabilité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Quelles données répondent aux objectifs de votre thèse ?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Pensez à la soutenance !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Quelles données peuvent représenter un intérêt pour la communauté?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Statut des données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Est-ce que ces données existent déjà ?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Si oui, vérifier la pérennité de la source des données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Est-ce que ces données sont uniques 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Si oui, les diffuser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Si non, déterminer s’il vaut mieux diffuser les données ou le processus les ayant fournies (par exemple simulation, code source)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0" y="2412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"/>
          <p:cNvSpPr txBox="1"/>
          <p:nvPr/>
        </p:nvSpPr>
        <p:spPr>
          <a:xfrm>
            <a:off x="206280" y="1697040"/>
            <a:ext cx="9705240" cy="43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Diffuser des données « négatives » ou « non concluantes » ?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Problématique dans toutes les disciplines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Enjeu de reproductibilité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Biais des résultats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Voir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Plan National Science Ouverte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Verdana"/>
              </a:rPr>
              <a:t> 2021-2024 :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Verdana"/>
              </a:rPr>
              <a:t>« Réduire le biais de publication, qui est la tendance à ne publier que les études ayant obtenu un résultat positif, au détriment des résultats peu concluants ou négatifs. »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Votre avis ? Votre expérience 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"/>
          <p:cNvSpPr txBox="1"/>
          <p:nvPr/>
        </p:nvSpPr>
        <p:spPr>
          <a:xfrm>
            <a:off x="7740000" y="7280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8333"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Avant de commencer – Tour de Table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Espace réservé du contenu 3"/>
          <p:cNvSpPr txBox="1"/>
          <p:nvPr/>
        </p:nvSpPr>
        <p:spPr>
          <a:xfrm>
            <a:off x="216000" y="1368000"/>
            <a:ext cx="9540000" cy="47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4556"/>
          </a:bodyPr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Présentez vous en </a:t>
            </a:r>
            <a:r>
              <a:rPr b="1" i="1" lang="fr-FR" sz="2200" spc="-1" strike="noStrike">
                <a:solidFill>
                  <a:srgbClr val="c9211e"/>
                </a:solidFill>
                <a:latin typeface="Arial"/>
                <a:ea typeface="Arial"/>
              </a:rPr>
              <a:t>quelques mots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Sujet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Début ou fin de thèse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Projet de publication et/ou de diffusion des données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Attentes/questions par rapport à la formation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Qui a participé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aux deux journées sur la gestion des données 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à la formation RGPD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33228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7740000" y="724320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"/>
          <p:cNvSpPr txBox="1"/>
          <p:nvPr/>
        </p:nvSpPr>
        <p:spPr>
          <a:xfrm>
            <a:off x="19080" y="2104200"/>
            <a:ext cx="9083880" cy="42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Et pour vos propres données ?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Avez-vous un projet de publication impliquant vos données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 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Savez-vous déjà ce que vous pourriez diffuser ou non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Avez-vous déjà des données prêtes à diffuser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Quelles questions vous posez-vous ?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Comment diffuser ?</a:t>
            </a: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Arial"/>
              </a:rPr>
              <a:t>focus licences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Espace réservé du contenu 2"/>
          <p:cNvSpPr txBox="1"/>
          <p:nvPr/>
        </p:nvSpPr>
        <p:spPr>
          <a:xfrm>
            <a:off x="384840" y="1278360"/>
            <a:ext cx="9540000" cy="572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286"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Définir l’usage des jeux de données que vous diffusez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c9211e"/>
                </a:solidFill>
                <a:latin typeface="Arial"/>
                <a:ea typeface="Verdana"/>
              </a:rPr>
              <a:t>Condition indispensable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pour la réutilisation de vos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Nécessité de choisir une licence d’usage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ce181e"/>
                </a:solidFill>
                <a:latin typeface="Arial"/>
                <a:ea typeface="Microsoft YaHei"/>
              </a:rPr>
              <a:t>Licence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 : c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ontrat par lequel un titulaire d’un droit de propriété intellectuelle concède en tout ou partie la jouissance de ce droit (droits de reproduction, de représentation, droit d’autoriser les œuvres dérivées…)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Licences </a:t>
            </a:r>
            <a:r>
              <a:rPr b="1" lang="fr-FR" sz="2200" spc="-1" strike="noStrike">
                <a:solidFill>
                  <a:srgbClr val="ce181e"/>
                </a:solidFill>
                <a:latin typeface="Arial"/>
                <a:ea typeface="Microsoft YaHei"/>
                <a:hlinkClick r:id="rId1"/>
              </a:rPr>
              <a:t>Creative Commons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BY : Attribution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SA : Share Alike (partage à l’identique)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NC : Non Commercial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ND : Non Derivative (pas de modification)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Il suffit d’ajouter les logos de chaque famille souhaitée au contenu auquel on veut appliquer la licence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Consulter la</a:t>
            </a:r>
            <a:r>
              <a:rPr b="0" lang="fr-FR" sz="2200" spc="-1" strike="noStrike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r>
              <a:rPr b="0" lang="fr-FR" sz="2200" spc="-1" strike="noStrike">
                <a:solidFill>
                  <a:srgbClr val="ff0000"/>
                </a:solidFill>
                <a:latin typeface="Arial"/>
                <a:ea typeface="Microsoft YaHei"/>
                <a:hlinkClick r:id="rId2"/>
              </a:rPr>
              <a:t>liste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 de toutes les licences possibles selon les objets.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"/>
          <p:cNvSpPr txBox="1"/>
          <p:nvPr/>
        </p:nvSpPr>
        <p:spPr>
          <a:xfrm>
            <a:off x="36000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36000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"/>
          <p:cNvSpPr txBox="1"/>
          <p:nvPr/>
        </p:nvSpPr>
        <p:spPr>
          <a:xfrm>
            <a:off x="7999560" y="7243560"/>
            <a:ext cx="1591920" cy="54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01/12/2023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0" y="720"/>
            <a:ext cx="9773280" cy="755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216720" y="180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Comment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"/>
          <p:cNvSpPr txBox="1"/>
          <p:nvPr/>
        </p:nvSpPr>
        <p:spPr>
          <a:xfrm>
            <a:off x="360000" y="1442520"/>
            <a:ext cx="9407880" cy="475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Définir l’usage des jeux de données que vous diffusez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Choix de licences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Des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outils de sélection de licences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pour les dépôts de données ou de codes :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License Chooser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 (Creative Commons)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License Selector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 (codes et données)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Licentia by Inria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Comment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"/>
          <p:cNvSpPr txBox="1"/>
          <p:nvPr/>
        </p:nvSpPr>
        <p:spPr>
          <a:xfrm>
            <a:off x="360000" y="1298520"/>
            <a:ext cx="9407880" cy="464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Définir l’usage des jeux de données que vous diffusez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Des ressources pour vous aider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Contexte juridique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de l’Espace chercheurs ENPC et son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  <a:hlinkClick r:id="rId2"/>
              </a:rPr>
              <a:t>logigramme dynamique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(à qui appartiennent les données / peut-on les diffuser)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Arbre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  <a:hlinkClick r:id="rId3"/>
              </a:rPr>
              <a:t>Aide à la décision sur la diffusion des données de recherche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(Cirad)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Ressources DoraNum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  <a:hlinkClick r:id="rId4"/>
              </a:rPr>
              <a:t>Aspects juridiques et éthiques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(RGPD, éthique, doit et open data)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Comment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"/>
          <p:cNvSpPr txBox="1"/>
          <p:nvPr/>
        </p:nvSpPr>
        <p:spPr>
          <a:xfrm>
            <a:off x="177120" y="1298520"/>
            <a:ext cx="9677520" cy="500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Définir l’usage des jeux de données que vous diffusez /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Pour aller plus loin, des guides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Nicolas Becard, Céline Castets-Renard, Gauthier Chassang, Martin Dantant, Laurence Freyt-Caffin, et al.. Ouverture des données de la recherche. Guide d'analyse du cadre juridique en France. [Rapport de recherche] Comité pour la science ouverte. 2017, 45 p. ⟨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hal-02791224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⟩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INSHS, Les sciences humaines et sociales et la protection des données à caractère personnel dans le contexte de la science ouverte –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Guide pour la recherche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, v2, 2021.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8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Véronique Ginouvès, Isabelle Gras. La diffusion numérique des données en SHS – Guide des bonnes pratiques éthiques et juridiques, Presses universitaires de Provence, 2018, Digitales,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hal-⟨01903040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⟩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"/>
          <p:cNvSpPr txBox="1"/>
          <p:nvPr/>
        </p:nvSpPr>
        <p:spPr>
          <a:xfrm>
            <a:off x="7740000" y="7280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Comment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"/>
          <p:cNvSpPr txBox="1"/>
          <p:nvPr/>
        </p:nvSpPr>
        <p:spPr>
          <a:xfrm>
            <a:off x="275400" y="1260000"/>
            <a:ext cx="9540000" cy="544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Quel accès ? Plusieurs choix possibles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Libre accès :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 Immédiat ? Différé ? Sur demande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Focus sur les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  <a:hlinkClick r:id="rId1"/>
              </a:rPr>
              <a:t>Zones à Régime Restrictif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 (ZRR) et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 dispositifs de protection du potentiel scientifique et technique de la nation (PPST)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Enjeu : Protection des « savoirs et savoir-faire stratégiques » et technologies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sensibles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Protection juridique et administrative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Contrôle des accès physiques et numériques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Pour la diffusion des données, c’est le chercheur qui décide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La diffusion de données doit au préalable avoir été expressément autorisée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par le responsable de la ZRR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Le fonctionnaire de sécurité défense ou d’autres services peuvent être sollicités.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Quand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"/>
          <p:cNvSpPr txBox="1"/>
          <p:nvPr/>
        </p:nvSpPr>
        <p:spPr>
          <a:xfrm>
            <a:off x="360000" y="1260000"/>
            <a:ext cx="9446040" cy="57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Quand décide-t-on de rendre ses données publiques 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Il n’y a pas de règles, le mieux est d’ouvrir les données le plus tôt possible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Avantages 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: vous êtes le premier à produire de nouvelles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Inconvénients 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: de nouvelles expériences peuvent confirmer ou non la qualité de vos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Un embargo peut aussi être appliqué afin de permettre un délai d’exploitation des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Les données sont souvent publiées au moment de la publication des résultats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Microsoft YaHei"/>
              </a:rPr>
              <a:t>Diffuser ses données peut être une justification pour les financeurs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"/>
          <p:cNvSpPr txBox="1"/>
          <p:nvPr/>
        </p:nvSpPr>
        <p:spPr>
          <a:xfrm>
            <a:off x="769680" y="2160000"/>
            <a:ext cx="841032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Quelles possibilités connaissez-vous pour diffuser vos données ?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"/>
          <p:cNvSpPr txBox="1"/>
          <p:nvPr/>
        </p:nvSpPr>
        <p:spPr>
          <a:xfrm>
            <a:off x="96120" y="2160000"/>
            <a:ext cx="9083880" cy="42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Quel mode de diffusion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Dépôt dans un entrepôt de données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Publication données intégrées dans un article classique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Publication de supplementary materials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 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Publication d’un data paper 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Plan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180000" y="1382040"/>
            <a:ext cx="8280000" cy="563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Pourquoi diffuser ?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Que diffuser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Comment diffuser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c9211e"/>
              </a:buClr>
              <a:buSzPct val="35000"/>
              <a:buFont typeface="Wingdings" charset="2"/>
              <a:buChar char=""/>
            </a:pPr>
            <a:r>
              <a:rPr b="0" i="1" lang="fr-FR" sz="2200" spc="-1" strike="noStrike">
                <a:solidFill>
                  <a:srgbClr val="000000"/>
                </a:solidFill>
                <a:latin typeface="Arial"/>
              </a:rPr>
              <a:t>A quelles conditions d’accès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c9211e"/>
              </a:buClr>
              <a:buSzPct val="35000"/>
              <a:buFont typeface="Wingdings" charset="2"/>
              <a:buChar char=""/>
            </a:pPr>
            <a:r>
              <a:rPr b="0" i="1" lang="fr-FR" sz="2200" spc="-1" strike="noStrike">
                <a:solidFill>
                  <a:srgbClr val="000000"/>
                </a:solidFill>
                <a:latin typeface="Arial"/>
              </a:rPr>
              <a:t>Licences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Quand diffuser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Où diffuser ?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c9211e"/>
              </a:buClr>
              <a:buSzPct val="35000"/>
              <a:buFont typeface="Wingdings" charset="2"/>
              <a:buChar char=""/>
            </a:pPr>
            <a:r>
              <a:rPr b="0" i="1" lang="fr-FR" sz="2200" spc="-1" strike="noStrike">
                <a:solidFill>
                  <a:srgbClr val="000000"/>
                </a:solidFill>
                <a:latin typeface="Arial"/>
              </a:rPr>
              <a:t>Entrepôts et critères de sélection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c9211e"/>
              </a:buClr>
              <a:buSzPct val="35000"/>
              <a:buFont typeface="Wingdings" charset="2"/>
              <a:buChar char=""/>
            </a:pPr>
            <a:r>
              <a:rPr b="0" i="1" lang="fr-FR" sz="2200" spc="-1" strike="noStrike">
                <a:solidFill>
                  <a:srgbClr val="000000"/>
                </a:solidFill>
                <a:latin typeface="Arial"/>
              </a:rPr>
              <a:t>Supplementary materials et datapapers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Aide et ressources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51228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"/>
          <p:cNvSpPr txBox="1"/>
          <p:nvPr/>
        </p:nvSpPr>
        <p:spPr>
          <a:xfrm>
            <a:off x="7740000" y="724356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Diffuser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"/>
          <p:cNvSpPr txBox="1"/>
          <p:nvPr/>
        </p:nvSpPr>
        <p:spPr>
          <a:xfrm>
            <a:off x="527040" y="2326320"/>
            <a:ext cx="9083880" cy="346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224" lnSpcReduction="20000"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Service en ligne permettant le dépôt, la description, la conservation, la recherche et la diffusion des jeux de données en vue de leur réutilisation.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A ne pas confondre avec des plateformes de stockage ou d’archivage.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Il existe des milliers d’entrepôts !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Différents types d’entrepôts de données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voir la minute « 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entrepôts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 » (DoRaNum)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Diffuser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"/>
          <p:cNvSpPr txBox="1"/>
          <p:nvPr/>
        </p:nvSpPr>
        <p:spPr>
          <a:xfrm>
            <a:off x="180720" y="1291680"/>
            <a:ext cx="9900000" cy="598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Différents </a:t>
            </a:r>
            <a:r>
              <a:rPr b="0" lang="fr-FR" sz="2600" spc="-1" strike="noStrike">
                <a:solidFill>
                  <a:srgbClr val="ce181e"/>
                </a:solidFill>
                <a:latin typeface="Arial"/>
                <a:ea typeface="Microsoft YaHei"/>
              </a:rPr>
              <a:t>types d’entrepôts 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: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600" spc="-1" strike="noStrike">
                <a:solidFill>
                  <a:srgbClr val="ce181e"/>
                </a:solidFill>
                <a:latin typeface="Arial"/>
                <a:ea typeface="Microsoft YaHei"/>
              </a:rPr>
              <a:t>Généralistes : 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  <a:hlinkClick r:id="rId1"/>
              </a:rPr>
              <a:t>Zenodo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(CERN)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ce181e"/>
                </a:solidFill>
                <a:latin typeface="Arial"/>
                <a:ea typeface="Verdana"/>
              </a:rPr>
              <a:t>Nationaux :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  <a:hlinkClick r:id="rId2"/>
              </a:rPr>
              <a:t>Recherche Data Gouv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ce181e"/>
                </a:solidFill>
                <a:latin typeface="Arial"/>
                <a:ea typeface="Microsoft YaHei"/>
              </a:rPr>
              <a:t>Institutionnel :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  <a:hlinkClick r:id="rId3"/>
              </a:rPr>
              <a:t>ESRF Data Portal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Diffuser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"/>
          <p:cNvSpPr txBox="1"/>
          <p:nvPr/>
        </p:nvSpPr>
        <p:spPr>
          <a:xfrm>
            <a:off x="180720" y="1291680"/>
            <a:ext cx="9900000" cy="598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800" spc="-1" strike="noStrike">
                <a:solidFill>
                  <a:srgbClr val="c9211e"/>
                </a:solidFill>
                <a:latin typeface="Arial"/>
                <a:ea typeface="Verdana"/>
              </a:rPr>
              <a:t>Liés à des éditeurs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 : Mendeley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voir la note :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AKDOGAN, M., Bracco, L., DU PASQUIER, D., Gauvrit, G., Heude, C., Laillier, B., León y Barella, A., Rousselot, C., &amp; Sadowska, J. (2024). Les entrepôts de données d'éditeurs commerciaux : quelle stratégie adopter ?. GTSO Données de Couperin.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https://doi.org/10.5281/zenodo.14382823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« les éditeurs d’écrits scientifiques ne peuvent valablement obtenir de cessions exclusives de droits sur des données de recherche liées à la publication, qu’elles soient déposées sur un entrepôt de données ou qu’elles figurent comme supplementary materials de l’article ».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00000"/>
                </a:solidFill>
                <a:latin typeface="Arial"/>
                <a:ea typeface="Verdana"/>
              </a:rPr>
              <a:t>Cécile Arènes, Lionel Maurel, Stephanie Rennes. Guide d'application de la Loi pour une République numérique pour les données de la recherche. Comité pour la science ouverte. 2022. ⟨hal-03968218⟩.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Diffuser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"/>
          <p:cNvSpPr txBox="1"/>
          <p:nvPr/>
        </p:nvSpPr>
        <p:spPr>
          <a:xfrm>
            <a:off x="180000" y="1273320"/>
            <a:ext cx="9720000" cy="490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800" spc="-1" strike="noStrike">
                <a:solidFill>
                  <a:srgbClr val="ce181e"/>
                </a:solidFill>
                <a:latin typeface="Arial"/>
                <a:ea typeface="Microsoft YaHei"/>
              </a:rPr>
              <a:t>Thématiques 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: ex :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  <a:hlinkClick r:id="rId1"/>
              </a:rPr>
              <a:t>PANGAEA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Voir 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  <a:hlinkClick r:id="rId2"/>
              </a:rPr>
              <a:t>Sélectionner un entrepôt thématique de confiance pour le dépôt de données : méthodologie et analyse de l'offre existante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Comité pour la Science Ouverte. 2024.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Une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  <a:hlinkClick r:id="rId3"/>
              </a:rPr>
              <a:t>première liste évolutive d’entrepôts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(non exhaustive)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Sur Recherche Data Gouv, accès et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  <a:hlinkClick r:id="rId4"/>
              </a:rPr>
              <a:t>description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aux 1</a:t>
            </a:r>
            <a:r>
              <a:rPr b="0" lang="fr-FR" sz="2400" spc="-1" strike="noStrike" baseline="33000">
                <a:solidFill>
                  <a:srgbClr val="000000"/>
                </a:solidFill>
                <a:latin typeface="Arial"/>
                <a:ea typeface="Microsoft YaHei"/>
              </a:rPr>
              <a:t>ers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entrepôts thématiques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"/>
          <p:cNvSpPr txBox="1"/>
          <p:nvPr/>
        </p:nvSpPr>
        <p:spPr>
          <a:xfrm>
            <a:off x="673920" y="3102120"/>
            <a:ext cx="9083880" cy="217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Comment choisir un entrepôt approprié 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DejaVu Sans"/>
              </a:rPr>
              <a:t>Quels seraient vos critères 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"/>
          <p:cNvSpPr txBox="1"/>
          <p:nvPr/>
        </p:nvSpPr>
        <p:spPr>
          <a:xfrm>
            <a:off x="492120" y="1620000"/>
            <a:ext cx="908388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Quel entrepôt choisir ?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En premier lieu s’il en existe, dans un </a:t>
            </a:r>
            <a:r>
              <a:rPr b="0" lang="fr-FR" sz="2200" spc="-1" strike="noStrike">
                <a:solidFill>
                  <a:srgbClr val="c9211e"/>
                </a:solidFill>
                <a:latin typeface="Arial"/>
                <a:ea typeface="Verdana"/>
              </a:rPr>
              <a:t>entrepôt disciplinaire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c9211e"/>
                </a:solidFill>
                <a:latin typeface="Arial"/>
                <a:ea typeface="Verdana"/>
              </a:rPr>
              <a:t>Pratique communautaire</a:t>
            </a:r>
            <a:br>
              <a:rPr sz="2200"/>
            </a:b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Recommandations du </a:t>
            </a:r>
            <a:r>
              <a:rPr b="0" lang="fr-FR" sz="2200" spc="-1" strike="noStrike">
                <a:solidFill>
                  <a:srgbClr val="c9211e"/>
                </a:solidFill>
                <a:latin typeface="Arial"/>
                <a:ea typeface="Verdana"/>
              </a:rPr>
              <a:t>financeur, de l’éditeur</a:t>
            </a:r>
            <a:br>
              <a:rPr sz="2200"/>
            </a:b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Recommandations du </a:t>
            </a:r>
            <a:r>
              <a:rPr b="0" lang="fr-FR" sz="2200" spc="-1" strike="noStrike">
                <a:solidFill>
                  <a:srgbClr val="c9211e"/>
                </a:solidFill>
                <a:latin typeface="Arial"/>
                <a:ea typeface="Verdana"/>
              </a:rPr>
              <a:t>projet de recherche, des partenaires</a:t>
            </a:r>
            <a:br>
              <a:rPr sz="2200"/>
            </a:b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Recommandations de l’</a:t>
            </a:r>
            <a:r>
              <a:rPr b="0" lang="fr-FR" sz="2200" spc="-1" strike="noStrike">
                <a:solidFill>
                  <a:srgbClr val="c9211e"/>
                </a:solidFill>
                <a:latin typeface="Arial"/>
                <a:ea typeface="Verdana"/>
              </a:rPr>
              <a:t>établissement ou l’organisme de rattachement</a:t>
            </a:r>
            <a:br>
              <a:rPr sz="2200"/>
            </a:br>
            <a:r>
              <a:rPr b="0" lang="fr-FR" sz="2200" spc="-1" strike="noStrike">
                <a:solidFill>
                  <a:srgbClr val="c9211e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"/>
          <p:cNvSpPr txBox="1"/>
          <p:nvPr/>
        </p:nvSpPr>
        <p:spPr>
          <a:xfrm>
            <a:off x="456120" y="1440000"/>
            <a:ext cx="908388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Liste de critères d’exclusion d’un entrepôt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(cf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note méthodologique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du Comité Science Ouverte « Sélectionner un entrepôt thématique de confiance pour diffuser ses données » 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Absence de modération des dépôts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Absence d’identifiant pérenne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Absence de garantie sur la pérennité de l’infrastructure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Entrepôts pratiquant la cession de droits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Politique tarifaire excessive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Localisation des données hors Union européenne pour certains types de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Dépôt restreint par l’affiliation institutionnelle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"/>
          <p:cNvSpPr txBox="1"/>
          <p:nvPr/>
        </p:nvSpPr>
        <p:spPr>
          <a:xfrm>
            <a:off x="302760" y="1308600"/>
            <a:ext cx="9083880" cy="574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8093" lnSpcReduction="10000"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DejaVu Sans"/>
              </a:rPr>
              <a:t>Les critères de choix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c9211e"/>
                </a:solidFill>
                <a:latin typeface="Arial"/>
                <a:ea typeface="Verdana"/>
              </a:rPr>
              <a:t>Statut et politique de l’entrepôt</a:t>
            </a:r>
            <a:br>
              <a:rPr sz="2600"/>
            </a:br>
            <a:r>
              <a:rPr b="0" lang="fr-FR" sz="2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Le statut public / privé de l’entrepôt?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Lieu d’hébergement du serveur?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Certification ? Reconnu 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Institution r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esponsable de l’entrepôt 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La préservation sur le long terme des données 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c9211e"/>
                </a:solidFill>
                <a:latin typeface="Verdana"/>
                <a:ea typeface="Verdana"/>
              </a:rPr>
              <a:t>Modalités de dépôt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br>
              <a:rPr sz="2600"/>
            </a:b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Types de données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Type de formats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Volume accepté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Gestion des versions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Qualité de la description (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Verdana"/>
              </a:rPr>
              <a:t>qualité des métadonnées) &gt;&gt;&gt;&gt; standards 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Type d’accès possibles aux données (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Embargo / restriction de l’accès)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7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Licences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Lien avec la publication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En tout cas, c’est à vous de décider ...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"/>
          <p:cNvSpPr txBox="1"/>
          <p:nvPr/>
        </p:nvSpPr>
        <p:spPr>
          <a:xfrm>
            <a:off x="180000" y="1260000"/>
            <a:ext cx="9720000" cy="583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Des outils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 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p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our vous aider à choisir un entrepôt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 :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1"/>
              </a:rPr>
              <a:t>logigramme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sur Recherche Data Gouv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2"/>
              </a:rPr>
              <a:t>CAT OPIDOR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– catalogue des services et entrepôts pour les données de la recherche. (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3"/>
              </a:rPr>
              <a:t>Inist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4"/>
              </a:rPr>
              <a:t>-CNRS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) , 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5"/>
              </a:rPr>
              <a:t>DATACC’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– dispositif d'accompagnement à la gestion des données de la recherche en physique et en chimie. (UGA et Lyon 1)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6"/>
              </a:rPr>
              <a:t>liste d’entrepôts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dans le domaine biomédical (CeRIS)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7"/>
              </a:rPr>
              <a:t>Scientific Data Sharing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– (National Institutes of Health)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8"/>
              </a:rPr>
              <a:t>Exemples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d’entrepôts de données en SHS (DoraNum)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"/>
          <p:cNvSpPr txBox="1"/>
          <p:nvPr/>
        </p:nvSpPr>
        <p:spPr>
          <a:xfrm>
            <a:off x="180000" y="1620000"/>
            <a:ext cx="9720000" cy="48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Utilisation d’un </a:t>
            </a:r>
            <a:r>
              <a:rPr b="0" lang="fr-FR" sz="2400" spc="-1" strike="noStrike">
                <a:solidFill>
                  <a:srgbClr val="c9211e"/>
                </a:solidFill>
                <a:latin typeface="Arial"/>
                <a:ea typeface="Verdana"/>
              </a:rPr>
              <a:t>annuaire pour identifier un entrepôt dans sa discipline : </a:t>
            </a:r>
            <a:br>
              <a:rPr sz="2400"/>
            </a:b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re3data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(Registry of Research Data Repositories)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Verdana"/>
                <a:hlinkClick r:id="rId2"/>
              </a:rPr>
              <a:t>Repository Finder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Verdana"/>
              </a:rPr>
              <a:t>(DataCite)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3"/>
              </a:rPr>
              <a:t>FAIRsharing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Contexte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Espace réservé du contenu 2"/>
          <p:cNvSpPr txBox="1"/>
          <p:nvPr/>
        </p:nvSpPr>
        <p:spPr>
          <a:xfrm>
            <a:off x="360000" y="1503720"/>
            <a:ext cx="9540000" cy="47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Processus de publication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1 - Article scientifique : principaux résultats d'un travail scientifique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2 -  Diffusion des données : reproductibilité – réutilisabilité- citabilité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3 - Diffusion des codes : reproductibilité – réutilisabilité - citabilité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4 -  Diffusion thèses : sites institutionnels dédiés - plus de détails  scientifiques et techniques  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"/>
          <p:cNvSpPr txBox="1"/>
          <p:nvPr/>
        </p:nvSpPr>
        <p:spPr>
          <a:xfrm>
            <a:off x="33228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7740000" y="724356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"/>
          <p:cNvSpPr txBox="1"/>
          <p:nvPr/>
        </p:nvSpPr>
        <p:spPr>
          <a:xfrm>
            <a:off x="179280" y="1528560"/>
            <a:ext cx="9540720" cy="153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c9211e"/>
                </a:solidFill>
                <a:uFillTx/>
                <a:latin typeface="Arial"/>
              </a:rPr>
              <a:t>A vous de jouer !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10 mn pour trouver un entrepôt de données pertinent dans votre discipline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"/>
          <p:cNvSpPr txBox="1"/>
          <p:nvPr/>
        </p:nvSpPr>
        <p:spPr>
          <a:xfrm>
            <a:off x="179280" y="3060000"/>
            <a:ext cx="9720000" cy="380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Page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des entrepôts de confiance sur Recherche Data Gouv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2"/>
              </a:rPr>
              <a:t>CatOpidor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3"/>
              </a:rPr>
              <a:t>re3data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(Registry of Research Data Repositories)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Verdana"/>
                <a:hlinkClick r:id="rId4"/>
              </a:rPr>
              <a:t>Repository Finder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Verdana"/>
              </a:rPr>
              <a:t>(DataCite)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5"/>
              </a:rPr>
              <a:t>FAIRsharing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"/>
          <p:cNvSpPr txBox="1"/>
          <p:nvPr/>
        </p:nvSpPr>
        <p:spPr>
          <a:xfrm>
            <a:off x="180000" y="1260000"/>
            <a:ext cx="9900000" cy="55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2491"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DejaVu Sans"/>
              </a:rPr>
              <a:t>Je prépare mes données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Choix des </a:t>
            </a:r>
            <a:r>
              <a:rPr b="0" lang="fr-FR" sz="8800" spc="-1" strike="noStrike">
                <a:solidFill>
                  <a:srgbClr val="c9211e"/>
                </a:solidFill>
                <a:latin typeface="Arial"/>
                <a:ea typeface="Verdana"/>
              </a:rPr>
              <a:t>données pertinentes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(brutes, traitées, analysées)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Avec un point de vigilance concernant les données personnelles ou confidentielles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En s’assurant que les volumes sont en adéquation avec ce que permet l’entrepôt choisi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En veillant à mettre les éléments nécessaires pour les utiliser (codes, logiciels, etc.)</a:t>
            </a:r>
            <a:br>
              <a:rPr sz="8800"/>
            </a:br>
            <a:r>
              <a:rPr b="0" lang="fr-FR" sz="8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Choix des </a:t>
            </a:r>
            <a:r>
              <a:rPr b="0" lang="fr-FR" sz="8800" spc="-1" strike="noStrike">
                <a:solidFill>
                  <a:srgbClr val="c9211e"/>
                </a:solidFill>
                <a:latin typeface="Arial"/>
                <a:ea typeface="Verdana"/>
              </a:rPr>
              <a:t>formats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(ouverts)</a:t>
            </a:r>
            <a:br>
              <a:rPr sz="8800"/>
            </a:br>
            <a:r>
              <a:rPr b="0" lang="fr-FR" sz="8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Choix des </a:t>
            </a:r>
            <a:r>
              <a:rPr b="0" lang="fr-FR" sz="8800" spc="-1" strike="noStrike">
                <a:solidFill>
                  <a:srgbClr val="c9211e"/>
                </a:solidFill>
                <a:latin typeface="Arial"/>
                <a:ea typeface="Verdana"/>
              </a:rPr>
              <a:t>éléments de description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 : métadonnées générales et disciplinaires, Readme ...</a:t>
            </a:r>
            <a:br>
              <a:rPr sz="8800"/>
            </a:br>
            <a:r>
              <a:rPr b="0" lang="fr-FR" sz="8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c9211e"/>
                </a:solidFill>
                <a:latin typeface="Arial"/>
                <a:ea typeface="Verdana"/>
              </a:rPr>
              <a:t> </a:t>
            </a:r>
            <a:r>
              <a:rPr b="0" lang="fr-FR" sz="8800" spc="-1" strike="noStrike">
                <a:solidFill>
                  <a:srgbClr val="c9211e"/>
                </a:solidFill>
                <a:latin typeface="Arial"/>
                <a:ea typeface="Verdana"/>
              </a:rPr>
              <a:t>Organisation et nommage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des fichiers</a:t>
            </a:r>
            <a:br>
              <a:rPr sz="8800"/>
            </a:br>
            <a:r>
              <a:rPr b="0" lang="fr-FR" sz="8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Choix de la </a:t>
            </a:r>
            <a:r>
              <a:rPr b="0" lang="fr-FR" sz="8800" spc="-1" strike="noStrike">
                <a:solidFill>
                  <a:srgbClr val="c9211e"/>
                </a:solidFill>
                <a:latin typeface="Arial"/>
                <a:ea typeface="Verdana"/>
              </a:rPr>
              <a:t>licence et des modalités d’accès</a:t>
            </a: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(ouvert, restreint, avec embargo)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1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R</a:t>
            </a:r>
            <a:r>
              <a:rPr b="1" lang="fr-FR" sz="8800" spc="-1" strike="noStrike">
                <a:solidFill>
                  <a:srgbClr val="000000"/>
                </a:solidFill>
                <a:latin typeface="Arial"/>
                <a:ea typeface="Verdana"/>
              </a:rPr>
              <a:t>especter les principes FAIR (Findable, Accessible, Interoperable, Reusable)</a:t>
            </a:r>
            <a:endParaRPr b="0" lang="fr-FR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"/>
          <p:cNvSpPr txBox="1"/>
          <p:nvPr/>
        </p:nvSpPr>
        <p:spPr>
          <a:xfrm>
            <a:off x="180000" y="1440000"/>
            <a:ext cx="9720000" cy="453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Je prépare mes données (suite)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S’être créé un compte et posséder des droits sur la collection Dataverse de son laboratoire (en faire la demande via l’onglet « support » en cas de besoin)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Avoir un ensemble de fichiers prêts (organisation logique, nommage clair et sans accents), présence d’un README (fichier texte permettant d’expliquer le contenu du jeu de données et d’éventuelles consignes d’utilisation)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Optionnel : Avoir à portée de main la référence de la publication à laquelle lier le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jeu de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716328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 déposer ses données quand on est dans un laboratoire UGA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"/>
          <p:cNvSpPr txBox="1"/>
          <p:nvPr/>
        </p:nvSpPr>
        <p:spPr>
          <a:xfrm>
            <a:off x="360000" y="1440000"/>
            <a:ext cx="954000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Où diffuser ses données à l’UGA s’il n’existe pas d’entrepôt thématique pertinent ?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La plateforme nationale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Recherche Data Gouv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Objectif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Proposer une solution de dépôt dans un entrepôt national de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confiance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3 volets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 :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Entrepôt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pour déposer et publier des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Catalogue 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pour signaler des données déposées dans des entrepôts externes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 (à venir)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LiberationSans-Bold"/>
              </a:rPr>
              <a:t>Accompagnement à la gestion des données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ateliers de la donnée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centres de ressources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(INIST) et de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référence thématiques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716328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 déposer ses données quand on est dans un laboratoire UGA 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"/>
          <p:cNvSpPr txBox="1"/>
          <p:nvPr/>
        </p:nvSpPr>
        <p:spPr>
          <a:xfrm>
            <a:off x="492120" y="1620000"/>
            <a:ext cx="908388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endParaRPr b="0" lang="fr-FR" sz="2200" spc="-1" strike="noStrike">
              <a:solidFill>
                <a:srgbClr val="ce181e"/>
              </a:solidFill>
              <a:highlight>
                <a:srgbClr val="fff200"/>
              </a:highlight>
              <a:latin typeface="arial"/>
              <a:ea typeface="Calibri"/>
            </a:endParaRPr>
          </a:p>
        </p:txBody>
      </p:sp>
      <p:sp>
        <p:nvSpPr>
          <p:cNvPr id="400" name=""/>
          <p:cNvSpPr txBox="1"/>
          <p:nvPr/>
        </p:nvSpPr>
        <p:spPr>
          <a:xfrm>
            <a:off x="180000" y="1322280"/>
            <a:ext cx="9731520" cy="555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Espace UGA sur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Recherche Data Gouv :</a:t>
            </a:r>
            <a:r>
              <a:rPr b="0" lang="fr-FR" sz="2000" spc="-1" strike="noStrike">
                <a:solidFill>
                  <a:srgbClr val="ce181e"/>
                </a:solidFill>
                <a:latin typeface="arial"/>
                <a:ea typeface="Verdana"/>
              </a:rPr>
              <a:t> </a:t>
            </a:r>
            <a:r>
              <a:rPr b="0" lang="fr-FR" sz="2000" spc="-1" strike="noStrike">
                <a:solidFill>
                  <a:srgbClr val="c9211e"/>
                </a:solidFill>
                <a:latin typeface="arial"/>
                <a:ea typeface="Verdana"/>
                <a:hlinkClick r:id="rId1"/>
              </a:rPr>
              <a:t>Data Repository Grenoble Alpes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Verdana"/>
              </a:rPr>
              <a:t>Organisation en collections par laboratoires, projets de recherche, etc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c9211e"/>
                </a:solidFill>
                <a:latin typeface="Arial"/>
                <a:ea typeface="Arial"/>
              </a:rPr>
              <a:t>Tous les types de données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sont acceptés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c9211e"/>
                </a:solidFill>
                <a:latin typeface="Arial"/>
                <a:ea typeface="Arial"/>
              </a:rPr>
              <a:t>Taille max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des jeux de données : 50 Go par fichier.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c9211e"/>
                </a:solidFill>
                <a:latin typeface="Arial"/>
                <a:ea typeface="Arial"/>
              </a:rPr>
              <a:t>Accès restreint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possible pour certains ou tous les fichiers d’un jeu de données.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Possible de créer une </a:t>
            </a:r>
            <a:r>
              <a:rPr b="0" lang="fr-FR" sz="2000" spc="-1" strike="noStrike">
                <a:solidFill>
                  <a:srgbClr val="c9211e"/>
                </a:solidFill>
                <a:latin typeface="Arial"/>
                <a:ea typeface="Arial"/>
              </a:rPr>
              <a:t>url privée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pour un jeu de données non publié, par exemple pour de la relecture par les pairs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Modération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Rappel : </a:t>
            </a:r>
            <a:r>
              <a:rPr b="0" lang="fr-FR" sz="2000" spc="-1" strike="noStrike">
                <a:solidFill>
                  <a:srgbClr val="ce181e"/>
                </a:solidFill>
                <a:latin typeface="Arial"/>
                <a:ea typeface="Arial"/>
              </a:rPr>
              <a:t>privilégier un </a:t>
            </a:r>
            <a:r>
              <a:rPr b="0" lang="fr-FR" sz="2000" spc="-1" strike="noStrike">
                <a:solidFill>
                  <a:srgbClr val="ce181e"/>
                </a:solidFill>
                <a:latin typeface="LiberationSans-Bold"/>
                <a:ea typeface="LiberationSans-Bold"/>
              </a:rPr>
              <a:t>entrepôt thématique</a:t>
            </a:r>
            <a:r>
              <a:rPr b="0" lang="fr-FR" sz="2000" spc="-1" strike="noStrike">
                <a:solidFill>
                  <a:srgbClr val="000000"/>
                </a:solidFill>
                <a:latin typeface="LiberationSans-Bold"/>
                <a:ea typeface="LiberationSans-Bold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reconnu par sa communauté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"/>
          <p:cNvSpPr txBox="1"/>
          <p:nvPr/>
        </p:nvSpPr>
        <p:spPr>
          <a:xfrm>
            <a:off x="395280" y="1545480"/>
            <a:ext cx="9144720" cy="510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600" spc="-1" strike="noStrike">
                <a:solidFill>
                  <a:srgbClr val="000000"/>
                </a:solidFill>
                <a:latin typeface="Arial"/>
              </a:rPr>
              <a:t>Dépôt dans Recherche Data Gouv (suite)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Pour vous aider :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  <a:hlinkClick r:id="rId1"/>
              </a:rPr>
              <a:t>classes virtuelles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  <a:hlinkClick r:id="rId2"/>
              </a:rPr>
              <a:t>tutoriels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  <a:hlinkClick r:id="rId3"/>
              </a:rPr>
              <a:t>guides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Microsoft YaHei"/>
                <a:hlinkClick r:id="rId4"/>
              </a:rPr>
              <a:t>FAQ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600" spc="-1" strike="noStrike">
                <a:solidFill>
                  <a:srgbClr val="000000"/>
                </a:solidFill>
                <a:latin typeface="Arial"/>
              </a:rPr>
              <a:t>Un modèle de 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hlinkClick r:id="rId5"/>
              </a:rPr>
              <a:t>Readme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 entrepôt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"/>
          <p:cNvSpPr txBox="1"/>
          <p:nvPr/>
        </p:nvSpPr>
        <p:spPr>
          <a:xfrm>
            <a:off x="720000" y="1865880"/>
            <a:ext cx="8820000" cy="390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Le 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  <a:hlinkClick r:id="rId1"/>
              </a:rPr>
              <a:t>bac à sable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 de 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</a:rPr>
              <a:t>Recherche Data Gouv :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Arial"/>
                <a:hlinkClick r:id="rId2"/>
              </a:rPr>
              <a:t>https://demo.recherche.data.gouv.fr/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3200" spc="-1" strike="noStrike" u="sng">
                <a:solidFill>
                  <a:srgbClr val="c9211e"/>
                </a:solidFill>
                <a:uFillTx/>
                <a:latin typeface="Arial"/>
              </a:rPr>
              <a:t>A vous de jouer!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Déposer un jeu de données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"/>
          <p:cNvSpPr txBox="1"/>
          <p:nvPr/>
        </p:nvSpPr>
        <p:spPr>
          <a:xfrm>
            <a:off x="6372720" y="7200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28/06/2024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"/>
          <p:cNvSpPr txBox="1"/>
          <p:nvPr/>
        </p:nvSpPr>
        <p:spPr>
          <a:xfrm>
            <a:off x="10800" y="1382400"/>
            <a:ext cx="4669200" cy="384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Focus Codes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Archivage (automatique) dans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1"/>
              </a:rPr>
              <a:t>Software Heritage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- Signalement dans HAL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2"/>
              </a:rPr>
              <a:t>Fiche pratique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Webinaire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3"/>
              </a:rPr>
              <a:t>support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 et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hlinkClick r:id="rId4"/>
              </a:rPr>
              <a:t>vidéo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3" name="" descr=""/>
          <p:cNvPicPr/>
          <p:nvPr/>
        </p:nvPicPr>
        <p:blipFill>
          <a:blip r:embed="rId5"/>
          <a:stretch/>
        </p:blipFill>
        <p:spPr>
          <a:xfrm>
            <a:off x="4732920" y="0"/>
            <a:ext cx="5347080" cy="75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"/>
          <p:cNvSpPr txBox="1"/>
          <p:nvPr/>
        </p:nvSpPr>
        <p:spPr>
          <a:xfrm>
            <a:off x="360000" y="1800000"/>
            <a:ext cx="9083880" cy="428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3 manières de publier des données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Les inclure dans un article (données intégrées ou embedded data)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Les assembler en annexe dans un matériel supplémentaire (« supplementary materials »)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Les publier dans un data pape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r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Verdana"/>
              </a:rPr>
              <a:t>(data article, data descriptor)</a:t>
            </a:r>
            <a:r>
              <a:rPr b="0" lang="fr-FR" sz="2000" spc="-1" strike="noStrike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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"/>
          <p:cNvSpPr txBox="1"/>
          <p:nvPr/>
        </p:nvSpPr>
        <p:spPr>
          <a:xfrm>
            <a:off x="372240" y="1260000"/>
            <a:ext cx="9527760" cy="62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Focus sur les datapapers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Définition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 : 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Les data papers (data articles / data descriptors) sont des articles qui ont pour but de décrire un ou plusieurs jeux de données, plutôt que des résultats d'analyse.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Les data papers peuvent paraître dans des revues classiques ou dans des revues spécifiques « data journals ».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Pratique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 :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Les données peuvent être déposées dans un entrepôt, recommandé par l’éditeur ou au choix de l’auteur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Voir la minute « 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Publier un data paper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 », DoRaNum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"/>
          <p:cNvSpPr txBox="1"/>
          <p:nvPr/>
        </p:nvSpPr>
        <p:spPr>
          <a:xfrm>
            <a:off x="180000" y="7243560"/>
            <a:ext cx="218772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Espace réservé du contenu 2"/>
          <p:cNvSpPr txBox="1"/>
          <p:nvPr/>
        </p:nvSpPr>
        <p:spPr>
          <a:xfrm>
            <a:off x="180000" y="1323720"/>
            <a:ext cx="9720000" cy="56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611" lnSpcReduction="10000"/>
          </a:bodyPr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Pourquoi ne pas partager ?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Données </a:t>
            </a:r>
            <a:r>
              <a:rPr b="1" lang="fr-FR" sz="2600" spc="-1" strike="noStrike">
                <a:solidFill>
                  <a:srgbClr val="ce181e"/>
                </a:solidFill>
                <a:latin typeface="Arial"/>
                <a:ea typeface="Arial"/>
              </a:rPr>
              <a:t>personnelles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 et données </a:t>
            </a:r>
            <a:r>
              <a:rPr b="1" lang="fr-FR" sz="2600" spc="-1" strike="noStrike">
                <a:solidFill>
                  <a:srgbClr val="ce181e"/>
                </a:solidFill>
                <a:latin typeface="Arial"/>
                <a:ea typeface="Arial"/>
              </a:rPr>
              <a:t>sensibles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Par ex, environnementales, santé,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4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Procédures spécifiques (anonymisation…)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Données présentant des risques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8" marL="194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défense nationale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8" marL="194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sécurité publique, des Etats, établissements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4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Données liées à une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 zone à régime restrictif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 (ZRR)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&gt;&gt;&gt; voir plus loin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Données liées à des secrets professionnels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"/>
          <p:cNvSpPr txBox="1"/>
          <p:nvPr/>
        </p:nvSpPr>
        <p:spPr>
          <a:xfrm>
            <a:off x="33228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7740000" y="727956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"/>
          <p:cNvSpPr txBox="1"/>
          <p:nvPr/>
        </p:nvSpPr>
        <p:spPr>
          <a:xfrm>
            <a:off x="-720" y="1146960"/>
            <a:ext cx="10080720" cy="587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99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Focus sur les datapapers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Enjeu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 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Le datapaper valorise les données en exposant leur potentiel pour de nouveaux usages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Il facilite la réutilisation des données en mettant en évidence la qualité des données et des procédures, ainsi que la rigueur scientifique de l’étude.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Il apporte de la visibilité aux données, les rend plus facilement repérables et citables par d’autres études.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Le datapaper est examiné par les pairs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Recommandation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 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c9211e"/>
                </a:solidFill>
                <a:latin typeface="Arial"/>
                <a:ea typeface="Arial"/>
              </a:rPr>
              <a:t>Déposez dans HAL le post-print de la publication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(voir Dedieu, L. 2014. Rédiger et publier un data paper dans une revue scientifique, en 5 points. Montpellier (FRA) : CIRAD, 7 p. https://doi.org/10.18167/coopist/0057)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"/>
          <p:cNvSpPr txBox="1"/>
          <p:nvPr/>
        </p:nvSpPr>
        <p:spPr>
          <a:xfrm>
            <a:off x="37224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"/>
          <p:cNvSpPr txBox="1"/>
          <p:nvPr/>
        </p:nvSpPr>
        <p:spPr>
          <a:xfrm>
            <a:off x="146520" y="1280160"/>
            <a:ext cx="9527760" cy="57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Focus sur les datapapers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Quelques exemples  de datajournals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Data Science Journal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– codata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Scientific Data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(Nature)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Journal of Open Humanities Data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(JOHD)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Data In Brief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(Elsevier)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Quelques listes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 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La base « 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5"/>
              </a:rPr>
              <a:t>Où publier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 » du Cirad (sélectionner data papers)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6"/>
              </a:rPr>
              <a:t>liste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 « Revues publiant des Data papers et des Software papers » (CIRAD)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  <a:hlinkClick r:id="rId7"/>
              </a:rPr>
              <a:t>Datacc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(Physique-Chimie)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Possible dans de nombreuses revues « classiques » (PlosOne, CyberGeo …)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Comment choisir ?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  S’informer sur 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Son modèle économique (accès ouvert ? APC?)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Ses modalités de diffusion (dépôt dans un entrepôt possible?)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  <a:ea typeface="Arial"/>
              </a:rPr>
              <a:t>Ses contraintes juridiques (cession de droit exclusive? Possibilité de mettre des licences CC ?)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"/>
          <p:cNvSpPr txBox="1"/>
          <p:nvPr/>
        </p:nvSpPr>
        <p:spPr>
          <a:xfrm>
            <a:off x="360000" y="72000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"/>
          <p:cNvSpPr txBox="1"/>
          <p:nvPr/>
        </p:nvSpPr>
        <p:spPr>
          <a:xfrm>
            <a:off x="209880" y="1188360"/>
            <a:ext cx="9696240" cy="509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Focus sur les datapapers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Dans tous les cas, se référer :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aux guides/instructions des éditeurs à destination des auteurs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aux templates mis à disposition par les éditeurs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Exemples :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Template for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data descriptor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pour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Scientific Data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(Nature Publishing Group – Overleaf)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Le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template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de Data in Brief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Journal of Open Humanities Data (JOHD)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data paper template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(open humanities data)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L’outil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arpha Writing Tool.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 L’outil de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  <a:hlinkClick r:id="rId5"/>
              </a:rPr>
              <a:t>génération de datapaper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 à partir du doi d’un jeu de donnée sur Recherche Data Gouv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"/>
          <p:cNvSpPr txBox="1"/>
          <p:nvPr/>
        </p:nvSpPr>
        <p:spPr>
          <a:xfrm>
            <a:off x="18000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subTitle"/>
          </p:nvPr>
        </p:nvSpPr>
        <p:spPr>
          <a:xfrm>
            <a:off x="180000" y="1440000"/>
            <a:ext cx="9828720" cy="57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anchorCtr="1">
            <a:normAutofit fontScale="93333"/>
          </a:bodyPr>
          <a:p>
            <a:pPr marL="23040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5 exemples de datapapers : 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230400" indent="-2304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Rodríguez-Pérez, Q. and Zúñiga, F. R.: An earthquake focal mechanism catalog for source and tectonic studies in Mexico from February 1928 to July 2022, Earth Syst. Sci. Data, 15, 4781–4801, http://doi.org/10.5194/essd-15-4781-2023, 2023.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230400" indent="-230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Hosseini, K., Beelen, K., Colavizza, G., &amp; Ardanuy, M. C. (2021). Neural Language Models for Nineteenth-Century English. Journal of Open Humanities Data, 7, 22. DOI: 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  <a:hlinkClick r:id="rId1"/>
              </a:rPr>
              <a:t>http://doi.org/10.5334/johd.48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230400" indent="-230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Kovylyaeva, A., Astapov, I., Dmitrieva, A., Borog, V., Osetrova, N., &amp; Yashin, I. (2020). Experimental Data of Muon Hodoscope URAGAN for Investigations of Geoffective Processes in the Heliosphere. Data Science Journal, 19(1), 11. DOI: 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  <a:hlinkClick r:id="rId2"/>
              </a:rPr>
              <a:t>http://doi.org/10.5334/dsj-2020-011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230400" indent="-230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Testolini, V. (2021). Data from “Ceramic Technology and Cultural Change in Sicily from the 6th to the 11th Century AD.” PhD Thesis. Journal of Open Archaeology Data, 9, 11. DOI: 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  <a:hlinkClick r:id="rId3"/>
              </a:rPr>
              <a:t>http://doi.org/10.5334/joad.77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230400" indent="-230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Selvam, R. M. et al. (2015). Data set for the mass spectrometry based exoproteome analysis of Aspergillus flavus isolates. Data in brief, 2, 42-47.  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  <a:hlinkClick r:id="rId4"/>
              </a:rPr>
              <a:t>http://dx.doi.org/10.1016/j.dib.2014.12.001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0" lang="fr-FR" sz="21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"/>
          <p:cNvSpPr txBox="1"/>
          <p:nvPr/>
        </p:nvSpPr>
        <p:spPr>
          <a:xfrm>
            <a:off x="33228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diffuser ? via une publication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"/>
          <p:cNvSpPr txBox="1"/>
          <p:nvPr/>
        </p:nvSpPr>
        <p:spPr>
          <a:xfrm>
            <a:off x="276120" y="1476000"/>
            <a:ext cx="9083880" cy="554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713" lnSpcReduction="10000"/>
          </a:bodyPr>
          <a:p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Ressources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CNRS, 2021. Guide de bonnes pratiques sur la gestion des données de recherche.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Publier un Datapaper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pour valoriser et expliciter les données.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INRAE, Pubier un datapaper,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2"/>
              </a:rPr>
              <a:t>https://datapartage.inrae.fr/Partager-Publier/Publier-un-Data-Pape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voir la FAQ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Software Sustainability Institute, 2021.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3"/>
              </a:rPr>
              <a:t>In which journals should I publish my software?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DoRANum,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4"/>
              </a:rPr>
              <a:t>Data papers et Data journals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DoRaNum, 2018. La minute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5"/>
              </a:rPr>
              <a:t>Publier un Data paper</a:t>
            </a:r>
            <a:r>
              <a:rPr b="0" i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DoRANum, 2020.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6"/>
              </a:rPr>
              <a:t>Webinaire Data paper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- Une incitation à la qualification et à la réutilisation des jeux de données.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DoRaNum, 2022, une série de 3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7"/>
              </a:rPr>
              <a:t>vidéos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sur les datapapers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Dernière recommandation !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"/>
          <p:cNvSpPr txBox="1"/>
          <p:nvPr/>
        </p:nvSpPr>
        <p:spPr>
          <a:xfrm>
            <a:off x="335160" y="1446480"/>
            <a:ext cx="9083880" cy="536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Verdana"/>
              </a:rPr>
              <a:t>Lier publications, données, et codes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Référencement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Des publications sur HAL (et dépôt du texte intégral)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Des données sur Recherche Data Gouv / autres entrepôts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Des codes sur Software Heritage et HAL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Lien entre toutes ces productions via leurs identifiants (doi)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Dernière recommandation !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" descr=""/>
          <p:cNvPicPr/>
          <p:nvPr/>
        </p:nvPicPr>
        <p:blipFill>
          <a:blip r:embed="rId1"/>
          <a:stretch/>
        </p:blipFill>
        <p:spPr>
          <a:xfrm>
            <a:off x="0" y="1170720"/>
            <a:ext cx="9941040" cy="3175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49" name="" descr=""/>
          <p:cNvPicPr/>
          <p:nvPr/>
        </p:nvPicPr>
        <p:blipFill>
          <a:blip r:embed="rId2"/>
          <a:srcRect l="0" t="0" r="12815" b="3965"/>
          <a:stretch/>
        </p:blipFill>
        <p:spPr>
          <a:xfrm>
            <a:off x="867240" y="4431240"/>
            <a:ext cx="9071640" cy="27687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450" name=""/>
          <p:cNvSpPr txBox="1"/>
          <p:nvPr/>
        </p:nvSpPr>
        <p:spPr>
          <a:xfrm>
            <a:off x="4133520" y="1319040"/>
            <a:ext cx="10432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Sur HAL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"/>
          <p:cNvSpPr txBox="1"/>
          <p:nvPr/>
        </p:nvSpPr>
        <p:spPr>
          <a:xfrm>
            <a:off x="1026000" y="5275440"/>
            <a:ext cx="228276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Sur Recherche Data Gouv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  <a:ea typeface="DejaVu Sans"/>
              </a:rPr>
              <a:t>Aide et ressources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"/>
          <p:cNvSpPr txBox="1"/>
          <p:nvPr/>
        </p:nvSpPr>
        <p:spPr>
          <a:xfrm>
            <a:off x="360720" y="1254960"/>
            <a:ext cx="9395280" cy="468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4997" lnSpcReduction="20000"/>
          </a:bodyPr>
          <a:p>
            <a:pPr marL="228600" indent="-2286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685800"/>
              </a:tabLst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Une adresse mail : 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685800"/>
              </a:tabLst>
            </a:pPr>
            <a:r>
              <a:rPr b="0" lang="fr-FR" sz="9600" spc="-1" strike="noStrike">
                <a:solidFill>
                  <a:srgbClr val="2a6099"/>
                </a:solidFill>
                <a:latin typeface="Arial"/>
                <a:ea typeface="Arial"/>
              </a:rPr>
              <a:t>sos-data[at]univ-grenoble-alpes.fr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685800"/>
              </a:tabLst>
            </a:pP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685800"/>
              </a:tabLst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La </a:t>
            </a:r>
            <a:r>
              <a:rPr b="0" lang="fr-FR" sz="9600" spc="-1" strike="noStrike">
                <a:solidFill>
                  <a:srgbClr val="2a6099"/>
                </a:solidFill>
                <a:latin typeface="Arial"/>
                <a:ea typeface="Arial"/>
                <a:hlinkClick r:id="rId1"/>
              </a:rPr>
              <a:t>cellule data Grenoble Alpes</a:t>
            </a:r>
            <a:r>
              <a:rPr b="0" lang="fr-FR" sz="9600" spc="-1" strike="noStrike">
                <a:solidFill>
                  <a:srgbClr val="2a6099"/>
                </a:solidFill>
                <a:latin typeface="Arial"/>
                <a:ea typeface="Arial"/>
              </a:rPr>
              <a:t> 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répond concrètement à toutes les demandes des communautés scientifiques de Grenoble sur les données.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Aide à la 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diffusion 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des données et des codes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Aide à la description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 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des données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LiberationSans-Bold"/>
              </a:rPr>
              <a:t>Lien publications/données/codes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Aide juridique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Diffusion des bonnes pratiques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4"/>
              </a:spcBef>
              <a:tabLst>
                <a:tab algn="l" pos="685800"/>
              </a:tabLst>
            </a:pPr>
            <a:r>
              <a:rPr b="0" lang="fr-FR" sz="9600" spc="-1" strike="noStrike">
                <a:solidFill>
                  <a:srgbClr val="000000"/>
                </a:solidFill>
                <a:latin typeface="Arial"/>
                <a:ea typeface="Arial"/>
              </a:rPr>
              <a:t>Et pour les codes : </a:t>
            </a:r>
            <a:r>
              <a:rPr b="0" lang="fr-FR" sz="9600" spc="-1" strike="noStrike">
                <a:solidFill>
                  <a:srgbClr val="2a6099"/>
                </a:solidFill>
                <a:latin typeface="Arial"/>
                <a:ea typeface="Arial"/>
              </a:rPr>
              <a:t>sos-codes-recherche[at]univ-grenoble-alpes.fr</a:t>
            </a:r>
            <a:endParaRPr b="0" lang="fr-FR" sz="9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4"/>
              </a:spcBef>
              <a:tabLst>
                <a:tab algn="l" pos="68580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08360" y="7164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  <a:ea typeface="DejaVu Sans"/>
              </a:rPr>
              <a:t>Aide et ressources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0" y="1260000"/>
            <a:ext cx="9900000" cy="594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858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68580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Equipe de la la BU :  traitement des thèses et accompagnement des doctorants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Rôle 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- Signalement et diffusion de la thèse sur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hlinkClick r:id="rId1"/>
              </a:rPr>
              <a:t>thèses.fr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, via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hlinkClick r:id="rId2"/>
              </a:rPr>
              <a:t>HAL thèses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Quelques exemples de services 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- Accompagnement individuel au dépôt de la thèse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- Aide juridique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Une adresse :</a:t>
            </a:r>
            <a:r>
              <a:rPr b="0" lang="fr-FR" sz="2800" spc="-1" strike="noStrike">
                <a:solidFill>
                  <a:srgbClr val="2a6099"/>
                </a:solidFill>
                <a:latin typeface="Arial"/>
              </a:rPr>
              <a:t> bu-theses@univ-grenoble-alpes.fr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  <a:ea typeface="DejaVu Sans"/>
              </a:rPr>
              <a:t>Aide et ressources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324720" y="1260000"/>
            <a:ext cx="9395280" cy="48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Le site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1"/>
              </a:rPr>
              <a:t>science ouverte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de l’UGA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2"/>
              </a:rPr>
              <a:t>DoraNum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3"/>
              </a:rPr>
              <a:t>Dépôt et entrepôts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4"/>
              </a:rPr>
              <a:t>Data papers et data journals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Site du CIRAD, Coopist,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5"/>
              </a:rPr>
              <a:t>Gérer des données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Passeport science ouverte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6"/>
              </a:rPr>
              <a:t>Codes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hlinkClick r:id="rId7"/>
              </a:rPr>
              <a:t>Données de la recherche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Espace réservé du contenu 2"/>
          <p:cNvSpPr txBox="1"/>
          <p:nvPr/>
        </p:nvSpPr>
        <p:spPr>
          <a:xfrm>
            <a:off x="180000" y="1323720"/>
            <a:ext cx="9720000" cy="56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Pourquoi ne pas partager 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Données comportant une </a:t>
            </a: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Arial"/>
              </a:rPr>
              <a:t>valeur économique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Brevet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Convention/contrat avec des entreprises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4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En vérifier les termes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4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Discussions nécessaires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Arial"/>
              </a:rPr>
              <a:t>Publication en cours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de préparation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228600" indent="-22860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Arial"/>
              </a:rPr>
              <a:t>Possibilité de déposer ses données associées et de mettre un embargo avant la diffusion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332280" y="7243200"/>
            <a:ext cx="218772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7740000" y="724356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"/>
          <p:cNvSpPr txBox="1"/>
          <p:nvPr/>
        </p:nvSpPr>
        <p:spPr>
          <a:xfrm>
            <a:off x="180000" y="1260000"/>
            <a:ext cx="9900000" cy="57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Intégrité et ré-utilisabilité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Éthique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et intégrité scientifique (voir code de la recherche,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1"/>
              </a:rPr>
              <a:t>art D211-2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et l’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  <a:hlinkClick r:id="rId2"/>
              </a:rPr>
              <a:t>art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de l’OFIS)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Garantir la </a:t>
            </a: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reproductibilité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des résultats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Fiabilité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Transparence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Assurer la</a:t>
            </a: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 re-utilisabilité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des données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Intérêt pour d’autres projets scientifiques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Favoriser le progrès de la recherche et l’émergence de nouvelles recherches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Mettre en oeuvre les principes </a:t>
            </a: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FAIR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  pour les codes et les données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FAIR = Findable, Accessible, Interoperable, Reusable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"/>
          <p:cNvSpPr txBox="1"/>
          <p:nvPr/>
        </p:nvSpPr>
        <p:spPr>
          <a:xfrm>
            <a:off x="7740000" y="724356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180000" y="1260000"/>
            <a:ext cx="5040000" cy="5271840"/>
          </a:xfrm>
          <a:prstGeom prst="rect">
            <a:avLst/>
          </a:prstGeom>
          <a:ln w="0">
            <a:noFill/>
          </a:ln>
        </p:spPr>
      </p:pic>
      <p:sp>
        <p:nvSpPr>
          <p:cNvPr id="253" name=""/>
          <p:cNvSpPr txBox="1"/>
          <p:nvPr/>
        </p:nvSpPr>
        <p:spPr>
          <a:xfrm>
            <a:off x="180000" y="6673680"/>
            <a:ext cx="381996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DoraNum, les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hlinkClick r:id="rId2"/>
              </a:rPr>
              <a:t>principes FAIR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, 2024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"/>
          <p:cNvSpPr txBox="1"/>
          <p:nvPr/>
        </p:nvSpPr>
        <p:spPr>
          <a:xfrm>
            <a:off x="5760000" y="1800000"/>
            <a:ext cx="4320000" cy="16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Voir aussi la fiche 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hlinkClick r:id="rId3"/>
              </a:rPr>
              <a:t>minimum à FAIR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"/>
          <p:cNvSpPr txBox="1"/>
          <p:nvPr/>
        </p:nvSpPr>
        <p:spPr>
          <a:xfrm>
            <a:off x="7740000" y="724428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16720" y="72000"/>
            <a:ext cx="8494920" cy="89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Arial"/>
                <a:ea typeface="Arial"/>
              </a:rPr>
              <a:t>Pourquoi diffuser ?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"/>
          <p:cNvSpPr txBox="1"/>
          <p:nvPr/>
        </p:nvSpPr>
        <p:spPr>
          <a:xfrm>
            <a:off x="144000" y="7236000"/>
            <a:ext cx="36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Diffusion des données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"/>
          <p:cNvSpPr txBox="1"/>
          <p:nvPr/>
        </p:nvSpPr>
        <p:spPr>
          <a:xfrm>
            <a:off x="144000" y="1476000"/>
            <a:ext cx="9900000" cy="57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Pourquoi partager ?  En réalité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Certaines données ne sont produites ou traitées que par le biais de coopérations nationales et internationales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Des données</a:t>
            </a:r>
            <a:r>
              <a:rPr b="1" lang="fr-FR" sz="2400" spc="-1" strike="noStrike">
                <a:solidFill>
                  <a:srgbClr val="ce181e"/>
                </a:solidFill>
                <a:latin typeface="Arial"/>
                <a:ea typeface="Verdana"/>
              </a:rPr>
              <a:t> précieuses ou uniques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Dont le coût de production ou de traitement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mobilise des moyens très importants tout au long du cycle de vie au niveau des Etats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et nécessite une exploitation scientifique commune ou partagée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Ex : données astronomiques, physique des hautes particules, données génomiques, données de sismologie…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7" marL="172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Verdana"/>
              </a:rPr>
              <a:t>Ex: boson de Higgs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7740000" y="7243920"/>
            <a:ext cx="1980000" cy="3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13/12/2024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4704</TotalTime>
  <Application>LibreOffice/7.6.1.2$Windows_X86_64 LibreOffice_project/f5defcebd022c5bc36bbb79be232cb6926d8f674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2021-03-01T17:44:05Z</dcterms:created>
  <dc:creator/>
  <dc:description/>
  <dc:language>fr-FR</dc:language>
  <cp:lastModifiedBy/>
  <cp:lastPrinted>2024-06-26T14:49:20Z</cp:lastPrinted>
  <dcterms:modified xsi:type="dcterms:W3CDTF">2024-12-13T08:58:07Z</dcterms:modified>
  <cp:revision>354</cp:revision>
  <dc:subject/>
  <dc:title>Mon Titre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Personnalisé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2</vt:r8>
  </property>
</Properties>
</file>