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0"/>
  </p:notesMasterIdLst>
  <p:handoutMasterIdLst>
    <p:handoutMasterId r:id="rId31"/>
  </p:handoutMasterIdLst>
  <p:sldIdLst>
    <p:sldId id="447" r:id="rId2"/>
    <p:sldId id="446" r:id="rId3"/>
    <p:sldId id="398" r:id="rId4"/>
    <p:sldId id="524" r:id="rId5"/>
    <p:sldId id="454" r:id="rId6"/>
    <p:sldId id="509" r:id="rId7"/>
    <p:sldId id="510" r:id="rId8"/>
    <p:sldId id="511" r:id="rId9"/>
    <p:sldId id="525" r:id="rId10"/>
    <p:sldId id="512" r:id="rId11"/>
    <p:sldId id="526" r:id="rId12"/>
    <p:sldId id="514" r:id="rId13"/>
    <p:sldId id="520" r:id="rId14"/>
    <p:sldId id="521" r:id="rId15"/>
    <p:sldId id="527" r:id="rId16"/>
    <p:sldId id="523" r:id="rId17"/>
    <p:sldId id="456" r:id="rId18"/>
    <p:sldId id="529" r:id="rId19"/>
    <p:sldId id="455" r:id="rId20"/>
    <p:sldId id="530" r:id="rId21"/>
    <p:sldId id="528" r:id="rId22"/>
    <p:sldId id="452" r:id="rId23"/>
    <p:sldId id="474" r:id="rId24"/>
    <p:sldId id="449" r:id="rId25"/>
    <p:sldId id="492" r:id="rId26"/>
    <p:sldId id="494" r:id="rId27"/>
    <p:sldId id="451" r:id="rId28"/>
    <p:sldId id="35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33239"/>
    <a:srgbClr val="E74610"/>
    <a:srgbClr val="202C41"/>
    <a:srgbClr val="0D1128"/>
    <a:srgbClr val="68687E"/>
    <a:srgbClr val="E4E4E4"/>
    <a:srgbClr val="FFFFFF"/>
    <a:srgbClr val="F7E3D8"/>
    <a:srgbClr val="F6E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74970" autoAdjust="0"/>
  </p:normalViewPr>
  <p:slideViewPr>
    <p:cSldViewPr snapToGrid="0">
      <p:cViewPr varScale="1">
        <p:scale>
          <a:sx n="84" d="100"/>
          <a:sy n="84" d="100"/>
        </p:scale>
        <p:origin x="16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8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4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6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85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09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02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22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59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41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48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0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2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15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75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30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1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7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68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6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Test Mistral le CHAT : « peux-tu me donner des références bibliographiques en français au format Vancouver pour la thématique suivante : Aidants et </a:t>
            </a:r>
            <a:r>
              <a:rPr lang="fr-FR" dirty="0" err="1"/>
              <a:t>Alzeimer</a:t>
            </a:r>
            <a:r>
              <a:rPr lang="fr-FR" dirty="0"/>
              <a:t>.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3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34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7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15045" y="5532309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4B359-2450-4005-88E7-77D6CF18004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E401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E401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E401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E401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E401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5F833A-1979-79CB-0B1A-4E2F854F8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8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5980A-1FB8-4F8D-86F8-F0A382A9FB83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 11" title="bordure du bord gauche">
            <a:extLst>
              <a:ext uri="{FF2B5EF4-FFF2-40B4-BE49-F238E27FC236}">
                <a16:creationId xmlns:a16="http://schemas.microsoft.com/office/drawing/2014/main" id="{FDF3C7CA-CFF9-E30C-26AF-6E6B39D0975B}"/>
              </a:ext>
            </a:extLst>
          </p:cNvPr>
          <p:cNvSpPr/>
          <p:nvPr userDrawn="1"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 11" title="bordure du bord gauche">
            <a:extLst>
              <a:ext uri="{FF2B5EF4-FFF2-40B4-BE49-F238E27FC236}">
                <a16:creationId xmlns:a16="http://schemas.microsoft.com/office/drawing/2014/main" id="{4D3FCCB4-F174-445B-76CA-B3A3213E3CC4}"/>
              </a:ext>
            </a:extLst>
          </p:cNvPr>
          <p:cNvSpPr/>
          <p:nvPr userDrawn="1"/>
        </p:nvSpPr>
        <p:spPr>
          <a:xfrm>
            <a:off x="11934825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7A1C725-782C-16D3-6CF8-419B02E98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09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3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C6201-8E93-4697-BB63-3ED2284C2161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 11" title="bordure du bord gauche">
            <a:extLst>
              <a:ext uri="{FF2B5EF4-FFF2-40B4-BE49-F238E27FC236}">
                <a16:creationId xmlns:a16="http://schemas.microsoft.com/office/drawing/2014/main" id="{CB16F977-60B9-E2DB-8D02-E42E902CEE24}"/>
              </a:ext>
            </a:extLst>
          </p:cNvPr>
          <p:cNvSpPr/>
          <p:nvPr userDrawn="1"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 11" title="bordure du bord gauche">
            <a:extLst>
              <a:ext uri="{FF2B5EF4-FFF2-40B4-BE49-F238E27FC236}">
                <a16:creationId xmlns:a16="http://schemas.microsoft.com/office/drawing/2014/main" id="{FF4F7FB2-6E50-A293-876C-9487446A1E87}"/>
              </a:ext>
            </a:extLst>
          </p:cNvPr>
          <p:cNvSpPr/>
          <p:nvPr userDrawn="1"/>
        </p:nvSpPr>
        <p:spPr>
          <a:xfrm>
            <a:off x="11934825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EEA2D23-7D2B-744E-01DC-5E33AD7D5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6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72" y="558196"/>
            <a:ext cx="2217216" cy="11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0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7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958" y="449398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7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96" y="585717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73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9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DC107-58B1-44CA-BDEC-83A5D314E1DD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 11">
            <a:extLst>
              <a:ext uri="{FF2B5EF4-FFF2-40B4-BE49-F238E27FC236}">
                <a16:creationId xmlns:a16="http://schemas.microsoft.com/office/drawing/2014/main" id="{323FA274-0CFF-BA81-4454-67033CA80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 11">
            <a:extLst>
              <a:ext uri="{FF2B5EF4-FFF2-40B4-BE49-F238E27FC236}">
                <a16:creationId xmlns:a16="http://schemas.microsoft.com/office/drawing/2014/main" id="{E808CEA2-49C7-B1AD-DCF7-2D84EFE17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34825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5E00D75-58A4-62C3-A50E-AA519AE17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2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611CB-A41B-45A8-B01E-AE9AC8CD518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orme libre 6" title="Bordure festonnée gauch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orme libre 11" title="ligne festonnée gauch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FDD06DDB-1A66-3721-4612-E05FE63BC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3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e la dat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466FF-9509-41F6-8F8A-31A309D016C7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pied de p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Espace réservé du numéro de diapositive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 12">
            <a:extLst>
              <a:ext uri="{FF2B5EF4-FFF2-40B4-BE49-F238E27FC236}">
                <a16:creationId xmlns:a16="http://schemas.microsoft.com/office/drawing/2014/main" id="{465D9C17-EBA7-28D6-FAE2-8F1250AC8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66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9F7577-2314-D70B-B6CB-919F583BD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6919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79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6634C-7D63-46D1-A25D-34351A160A1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 12" title="bordure du bord gauche">
            <a:extLst>
              <a:ext uri="{FF2B5EF4-FFF2-40B4-BE49-F238E27FC236}">
                <a16:creationId xmlns:a16="http://schemas.microsoft.com/office/drawing/2014/main" id="{826CEFA0-A950-3186-5499-4003EF4D5680}"/>
              </a:ext>
            </a:extLst>
          </p:cNvPr>
          <p:cNvSpPr/>
          <p:nvPr userDrawn="1"/>
        </p:nvSpPr>
        <p:spPr>
          <a:xfrm>
            <a:off x="0" y="0"/>
            <a:ext cx="6667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426E3BD-0D80-8A97-7793-DA35657C7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86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14AAF-0FB6-4F88-9D59-4CE394D7FEFF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Rectangle 12" title="bordure du bord gauche">
            <a:extLst>
              <a:ext uri="{FF2B5EF4-FFF2-40B4-BE49-F238E27FC236}">
                <a16:creationId xmlns:a16="http://schemas.microsoft.com/office/drawing/2014/main" id="{19FC89CF-5373-6C86-EB0F-D4AD177B72CA}"/>
              </a:ext>
            </a:extLst>
          </p:cNvPr>
          <p:cNvSpPr/>
          <p:nvPr userDrawn="1"/>
        </p:nvSpPr>
        <p:spPr>
          <a:xfrm>
            <a:off x="0" y="0"/>
            <a:ext cx="666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F8CE220-493F-4DB1-192C-E39EB96B8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022C7-4506-46D0-92BA-842E5B178477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Rectangle 12" title="bordure du bord gauche">
            <a:extLst>
              <a:ext uri="{FF2B5EF4-FFF2-40B4-BE49-F238E27FC236}">
                <a16:creationId xmlns:a16="http://schemas.microsoft.com/office/drawing/2014/main" id="{81C34798-049E-D301-453E-06168428A855}"/>
              </a:ext>
            </a:extLst>
          </p:cNvPr>
          <p:cNvSpPr/>
          <p:nvPr userDrawn="1"/>
        </p:nvSpPr>
        <p:spPr>
          <a:xfrm>
            <a:off x="0" y="0"/>
            <a:ext cx="6667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11DA140-9709-17F0-07E0-339777854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11" title="forme d’arrière-plan festonnée droit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332A0-E987-46D2-A855-6E18D9D1CED9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 title="bordure du bord gauche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2C4B899-0589-05B9-7F27-3A005BBA4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15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Forme libre 11" title="forme d’arrière-plan festonnée droit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 11" title="bordure du bord gauche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55454-9A1B-42CC-8B66-6F14F8A4816C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EC88796-7003-D7E1-105D-D01A0ED7C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67CCA-4DA9-48A6-8168-7DE83572D173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DD5A9-4EF1-497E-92EF-2D23CF305E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 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 11">
            <a:extLst>
              <a:ext uri="{FF2B5EF4-FFF2-40B4-BE49-F238E27FC236}">
                <a16:creationId xmlns:a16="http://schemas.microsoft.com/office/drawing/2014/main" id="{C97127E1-8B80-3E14-8A7C-CC2F5EDDE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CBF6D63-4EFE-22B3-9D14-16B2F20C8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611621" cy="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0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4" r:id="rId15"/>
    <p:sldLayoutId id="2147483669" r:id="rId1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100" b="1" kern="1200" cap="all" spc="200" baseline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 spc="1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 spc="1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 spc="1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spc="1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spc="1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discovery/search?vid=33UGRENOBLE_INST:UGrenob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s://beluga.univ-grenoble-alpes.fr/permalink/33UGRENOBLE_INST/emju2e/alma991007317642406161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beluga.univ-grenoble-alpes.fr/permalink/33UGRENOBLE_INST/emju2e/alma991001497609706161" TargetMode="External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hyperlink" Target="https://beluga.univ-grenoble-alpes.fr/permalink/33UGRENOBLE_INST/emju2e/alma991008002965406161" TargetMode="External"/><Relationship Id="rId5" Type="http://schemas.openxmlformats.org/officeDocument/2006/relationships/hyperlink" Target="https://beluga.univ-grenoble-alpes.fr/permalink/33UGRENOBLE_INST/emju2e/alma991007931536406161" TargetMode="External"/><Relationship Id="rId15" Type="http://schemas.openxmlformats.org/officeDocument/2006/relationships/hyperlink" Target="https://beluga.univ-grenoble-alpes.fr/permalink/33UGRENOBLE_INST/emju2e/alma991007818007606161" TargetMode="External"/><Relationship Id="rId10" Type="http://schemas.openxmlformats.org/officeDocument/2006/relationships/image" Target="../media/image27.jpg"/><Relationship Id="rId4" Type="http://schemas.microsoft.com/office/2007/relationships/hdphoto" Target="../media/hdphoto3.wdp"/><Relationship Id="rId9" Type="http://schemas.openxmlformats.org/officeDocument/2006/relationships/hyperlink" Target="https://beluga.univ-grenoble-alpes.fr/permalink/33UGRENOBLE_INST/emju2e/alma991006638850306161" TargetMode="External"/><Relationship Id="rId1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794780650616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beluga.univ-grenoble-alpes.fr/permalink/33UGRENOBLE_INST/1peaf1c/alma991007947918206161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794780650616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hyperlink" Target="https://www.ars.sante.fr/" TargetMode="External"/><Relationship Id="rId12" Type="http://schemas.openxmlformats.org/officeDocument/2006/relationships/image" Target="../media/image37.jp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hyperlink" Target="https://www.santepubliquefrance.fr/" TargetMode="External"/><Relationship Id="rId15" Type="http://schemas.openxmlformats.org/officeDocument/2006/relationships/image" Target="../media/image40.jpg"/><Relationship Id="rId10" Type="http://schemas.openxmlformats.org/officeDocument/2006/relationships/image" Target="../media/image35.png"/><Relationship Id="rId19" Type="http://schemas.openxmlformats.org/officeDocument/2006/relationships/image" Target="../media/image17.svg"/><Relationship Id="rId4" Type="http://schemas.microsoft.com/office/2007/relationships/hdphoto" Target="../media/hdphoto3.wdp"/><Relationship Id="rId9" Type="http://schemas.openxmlformats.org/officeDocument/2006/relationships/hyperlink" Target="https://www.has-sante.fr/" TargetMode="External"/><Relationship Id="rId14" Type="http://schemas.openxmlformats.org/officeDocument/2006/relationships/image" Target="../media/image3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.google.com/" TargetMode="External"/><Relationship Id="rId3" Type="http://schemas.openxmlformats.org/officeDocument/2006/relationships/hyperlink" Target="https://bibliotheques.univ-grenoble-alpes.fr/collections/collections-numeriques/google-scholar-1288491.kjsp?RH=1549715688310" TargetMode="External"/><Relationship Id="rId7" Type="http://schemas.openxmlformats.org/officeDocument/2006/relationships/image" Target="../media/image41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iotheques.univ-grenoble-alpes.fr/collections/collections-numeriques/extensions-click-and-read-et-ezproxy-1288485.kjsp" TargetMode="External"/><Relationship Id="rId5" Type="http://schemas.openxmlformats.org/officeDocument/2006/relationships/hyperlink" Target="https://bibliotheques.univ-grenoble-alpes.fr/collections/collections-numeriques/extensions-click-and-read-et-ezproxy-1288485.kjsp?RH=1549715688310" TargetMode="External"/><Relationship Id="rId4" Type="http://schemas.openxmlformats.org/officeDocument/2006/relationships/hyperlink" Target="https://beluga.univ-grenoble-alpes.fr/discovery/fulldisplay?docid=alma991007002849706161&amp;context=L&amp;vid=33UGRENOBLE_INST:UGrenoble&amp;lang=fr&amp;search_scope=MyInst_and_CI&amp;adaptor=Local%20Search%20Engine&amp;tab=LibraryCatalog&amp;query=any,contains,google%20scholar&amp;offset=0" TargetMode="External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" TargetMode="External"/><Relationship Id="rId7" Type="http://schemas.openxmlformats.org/officeDocument/2006/relationships/hyperlink" Target="https://bibliotheques.univ-grenoble-alpes.fr/se-former/les-ateliers-de-la-bu/zotero-459444.kjsp?RH=154970696758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s://zbib.org/" TargetMode="Externa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u.univ-grenoble-alpes.fr/Form_RDV/formulaire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apso-rensbump@univ-grenoble-alpes.f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u.univ-grenoble-alpes.fr/Form_RDV/formulaire.ph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364d142420cd70013b2b916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formation.univ-grenoble-alpes.fr/course/view.php?id=255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hyperlink" Target="https://fr.slideshare.net/PrincipeDebase/infographie-tapes-de-la-recherche-documentair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scholar.google.com/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sv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Wikip%C3%A9dia:Accueil_principal" TargetMode="External"/><Relationship Id="rId13" Type="http://schemas.openxmlformats.org/officeDocument/2006/relationships/hyperlink" Target="https://beluga.univ-grenoble-alpes.fr/permalink/33UGRENOBLE_INST/1vb34gl/alma991006641041806161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s://beluga.univ-grenoble-alpes.fr/permalink/33UGRENOBLE_INST/rgi2mt/alma991007937488406161" TargetMode="External"/><Relationship Id="rId5" Type="http://schemas.openxmlformats.org/officeDocument/2006/relationships/hyperlink" Target="https://www.larousse.fr/" TargetMode="External"/><Relationship Id="rId10" Type="http://schemas.openxmlformats.org/officeDocument/2006/relationships/image" Target="../media/image21.svg"/><Relationship Id="rId4" Type="http://schemas.microsoft.com/office/2007/relationships/hdphoto" Target="../media/hdphoto3.wdp"/><Relationship Id="rId9" Type="http://schemas.openxmlformats.org/officeDocument/2006/relationships/image" Target="../media/image20.png"/><Relationship Id="rId1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4A71D-EDB5-D5C4-43C5-4F9E0D308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790" y="949798"/>
            <a:ext cx="10318418" cy="4394988"/>
          </a:xfrm>
        </p:spPr>
        <p:txBody>
          <a:bodyPr/>
          <a:lstStyle/>
          <a:p>
            <a:r>
              <a:rPr lang="fr-FR" dirty="0"/>
              <a:t>Méthodes de recherche documentaire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BDF81090-29AE-C443-DCD2-74A3F4629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3" y="5965353"/>
            <a:ext cx="8045373" cy="492598"/>
          </a:xfrm>
        </p:spPr>
        <p:txBody>
          <a:bodyPr/>
          <a:lstStyle/>
          <a:p>
            <a:r>
              <a:rPr lang="fr-FR" dirty="0"/>
              <a:t>Service formation – BUMP - février 2026</a:t>
            </a:r>
          </a:p>
        </p:txBody>
      </p:sp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Méthodologie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742950" y="1812409"/>
            <a:ext cx="574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les livres</a:t>
            </a:r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8B3F6E-6612-B859-DA02-5E0E856D4B2C}"/>
              </a:ext>
            </a:extLst>
          </p:cNvPr>
          <p:cNvSpPr txBox="1"/>
          <p:nvPr/>
        </p:nvSpPr>
        <p:spPr>
          <a:xfrm>
            <a:off x="850608" y="2648466"/>
            <a:ext cx="50971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 </a:t>
            </a: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Depuis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Beluga</a:t>
            </a:r>
          </a:p>
          <a:p>
            <a:endParaRPr lang="en-US" sz="2800" b="1" spc="100" dirty="0">
              <a:solidFill>
                <a:srgbClr val="202C4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8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Exemple</a:t>
            </a:r>
            <a:r>
              <a:rPr lang="en-US" sz="2800" b="1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 </a:t>
            </a:r>
            <a:r>
              <a:rPr lang="en-US" sz="28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sujet</a:t>
            </a:r>
            <a:r>
              <a:rPr lang="en-US" sz="2800" b="1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Les aidants face à la </a:t>
            </a: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maladie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d’Alzheimer</a:t>
            </a:r>
            <a:endParaRPr lang="en-US" sz="2800" spc="100" dirty="0">
              <a:solidFill>
                <a:srgbClr val="202C4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US" sz="2800" b="1" spc="100" dirty="0">
              <a:solidFill>
                <a:srgbClr val="202C4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8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Requete</a:t>
            </a:r>
            <a:r>
              <a:rPr lang="en-US" sz="2800" b="1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: </a:t>
            </a:r>
          </a:p>
          <a:p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Alzheimer aidants </a:t>
            </a:r>
          </a:p>
          <a:p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Filtre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“Livres”</a:t>
            </a:r>
          </a:p>
        </p:txBody>
      </p:sp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11A549D0-B334-33F8-694A-42D9932F9E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08" y="2434590"/>
            <a:ext cx="4750756" cy="30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Méthodologie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3222771" y="1839684"/>
            <a:ext cx="574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avez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mots-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clés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définitions</a:t>
            </a:r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8B3F6E-6612-B859-DA02-5E0E856D4B2C}"/>
              </a:ext>
            </a:extLst>
          </p:cNvPr>
          <p:cNvSpPr txBox="1"/>
          <p:nvPr/>
        </p:nvSpPr>
        <p:spPr>
          <a:xfrm>
            <a:off x="2452468" y="3300948"/>
            <a:ext cx="72870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cherchez-vous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l’information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  <a:p>
            <a:pPr marL="457200" indent="-457200">
              <a:buAutoNum type="alphaLcParenR"/>
            </a:pPr>
            <a:endParaRPr lang="en-US" sz="2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des livres</a:t>
            </a:r>
          </a:p>
          <a:p>
            <a:pPr marL="457200" indent="-457200">
              <a:buAutoNum type="alphaLcParenR"/>
            </a:pPr>
            <a:r>
              <a:rPr lang="en-US" sz="48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des articles</a:t>
            </a: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 le web</a:t>
            </a: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réponse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</a:t>
            </a:r>
          </a:p>
          <a:p>
            <a:pPr marL="457200" indent="-457200">
              <a:buAutoNum type="alphaLcParenR"/>
            </a:pPr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phique 4" descr="Point d’interrogation avec un remplissage uni">
            <a:extLst>
              <a:ext uri="{FF2B5EF4-FFF2-40B4-BE49-F238E27FC236}">
                <a16:creationId xmlns:a16="http://schemas.microsoft.com/office/drawing/2014/main" id="{29ED7BB9-CB99-8208-0F77-342E031A5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871" y="1650645"/>
            <a:ext cx="2238948" cy="2238948"/>
          </a:xfrm>
          <a:prstGeom prst="rect">
            <a:avLst/>
          </a:prstGeom>
        </p:spPr>
      </p:pic>
      <p:pic>
        <p:nvPicPr>
          <p:cNvPr id="6" name="Graphique 5" descr="Point d’interrogation avec un remplissage uni">
            <a:extLst>
              <a:ext uri="{FF2B5EF4-FFF2-40B4-BE49-F238E27FC236}">
                <a16:creationId xmlns:a16="http://schemas.microsoft.com/office/drawing/2014/main" id="{212E3EC9-28D5-7DE9-5D87-C60BF6DF8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6791" y="4087881"/>
            <a:ext cx="2238948" cy="22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0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Méthodologie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742950" y="1572794"/>
            <a:ext cx="894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des articles</a:t>
            </a:r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FF248D-E8A4-5C57-A72D-A8697FC43B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3738" r="77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31" y="3770095"/>
            <a:ext cx="1938104" cy="1938104"/>
          </a:xfrm>
          <a:prstGeom prst="rect">
            <a:avLst/>
          </a:prstGeom>
        </p:spPr>
      </p:pic>
      <p:pic>
        <p:nvPicPr>
          <p:cNvPr id="6" name="Image 5" descr="Une image contenant texte, affiche, balle, Police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FF252CE1-EC47-F248-31A9-998379563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3" y="2394585"/>
            <a:ext cx="1799783" cy="2327720"/>
          </a:xfrm>
          <a:prstGeom prst="rect">
            <a:avLst/>
          </a:prstGeom>
        </p:spPr>
      </p:pic>
      <p:pic>
        <p:nvPicPr>
          <p:cNvPr id="8" name="Image 7" descr="Une image contenant texte, affiche, dessin humoristique&#10;&#10;Le contenu généré par l’IA peut être incorrect.">
            <a:hlinkClick r:id="rId7"/>
            <a:extLst>
              <a:ext uri="{FF2B5EF4-FFF2-40B4-BE49-F238E27FC236}">
                <a16:creationId xmlns:a16="http://schemas.microsoft.com/office/drawing/2014/main" id="{9EDF1DF8-A5AB-571C-B6F7-AD0E6B5278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14" y="2328737"/>
            <a:ext cx="1820109" cy="2393568"/>
          </a:xfrm>
          <a:prstGeom prst="rect">
            <a:avLst/>
          </a:prstGeom>
        </p:spPr>
      </p:pic>
      <p:pic>
        <p:nvPicPr>
          <p:cNvPr id="13" name="Image 12" descr="Une image contenant texte, affiche, conception&#10;&#10;Le contenu généré par l’IA peut être incorrect.">
            <a:hlinkClick r:id="rId9"/>
            <a:extLst>
              <a:ext uri="{FF2B5EF4-FFF2-40B4-BE49-F238E27FC236}">
                <a16:creationId xmlns:a16="http://schemas.microsoft.com/office/drawing/2014/main" id="{C570C55C-5B2B-2EDC-27C2-3D4FE120E0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62" y="542925"/>
            <a:ext cx="1949306" cy="2777490"/>
          </a:xfrm>
          <a:prstGeom prst="rect">
            <a:avLst/>
          </a:prstGeom>
        </p:spPr>
      </p:pic>
      <p:pic>
        <p:nvPicPr>
          <p:cNvPr id="16" name="Image 15" descr="Une image contenant texte, capture d’écran, Police, graphisme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389C5464-1938-6323-9AC4-3CDBA32805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22" y="2978946"/>
            <a:ext cx="1952625" cy="2857500"/>
          </a:xfrm>
          <a:prstGeom prst="rect">
            <a:avLst/>
          </a:prstGeom>
        </p:spPr>
      </p:pic>
      <p:pic>
        <p:nvPicPr>
          <p:cNvPr id="18" name="Image 17" descr="Une image contenant texte, Visage humain, affiche, habits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BA1CEC01-F40C-0316-BEB8-9CA2B213F5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74" y="1326306"/>
            <a:ext cx="1924512" cy="277450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A58F54F-98D7-EC38-6B08-781AF921CE19}"/>
              </a:ext>
            </a:extLst>
          </p:cNvPr>
          <p:cNvSpPr txBox="1"/>
          <p:nvPr/>
        </p:nvSpPr>
        <p:spPr>
          <a:xfrm>
            <a:off x="649592" y="6218326"/>
            <a:ext cx="568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Revue de vulgarisation scientifique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B7D2AF-ACC3-6EC2-0A48-8EEA757A4105}"/>
              </a:ext>
            </a:extLst>
          </p:cNvPr>
          <p:cNvSpPr txBox="1"/>
          <p:nvPr/>
        </p:nvSpPr>
        <p:spPr>
          <a:xfrm>
            <a:off x="7509021" y="5903893"/>
            <a:ext cx="4367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Revues professionnelles ou de recherche</a:t>
            </a:r>
          </a:p>
        </p:txBody>
      </p:sp>
      <p:pic>
        <p:nvPicPr>
          <p:cNvPr id="11" name="Image 10" descr="Une image contenant texte, livre, Couverture de livre, Publication&#10;&#10;Le contenu généré par l’IA peut être incorrect.">
            <a:hlinkClick r:id="rId15"/>
            <a:extLst>
              <a:ext uri="{FF2B5EF4-FFF2-40B4-BE49-F238E27FC236}">
                <a16:creationId xmlns:a16="http://schemas.microsoft.com/office/drawing/2014/main" id="{9A8E27F8-4C14-4D07-E26D-BB456BE5DA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30" y="3686581"/>
            <a:ext cx="1820109" cy="23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6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Méthodologie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742950" y="1812409"/>
            <a:ext cx="574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articles</a:t>
            </a:r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8B3F6E-6612-B859-DA02-5E0E856D4B2C}"/>
              </a:ext>
            </a:extLst>
          </p:cNvPr>
          <p:cNvSpPr txBox="1"/>
          <p:nvPr/>
        </p:nvSpPr>
        <p:spPr>
          <a:xfrm>
            <a:off x="1196069" y="2879298"/>
            <a:ext cx="5097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24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Depuis</a:t>
            </a:r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LISSA </a:t>
            </a:r>
            <a:r>
              <a:rPr lang="en-US" sz="24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CAiRN</a:t>
            </a:r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4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Clinicalkey</a:t>
            </a:r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student NURSING)</a:t>
            </a:r>
          </a:p>
          <a:p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</a:t>
            </a:r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depuis</a:t>
            </a:r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Beluga onglet Bases de données.</a:t>
            </a:r>
          </a:p>
        </p:txBody>
      </p:sp>
      <p:pic>
        <p:nvPicPr>
          <p:cNvPr id="5" name="Image 4" descr="Une image contenant Police, Graphique, capture d’écran, graphisme&#10;&#10;Le contenu généré par l’IA peut être incorrect.">
            <a:hlinkClick r:id="rId3"/>
            <a:extLst>
              <a:ext uri="{FF2B5EF4-FFF2-40B4-BE49-F238E27FC236}">
                <a16:creationId xmlns:a16="http://schemas.microsoft.com/office/drawing/2014/main" id="{DBB460B0-410F-0AD4-AE77-8AE1F491D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80" y="2274074"/>
            <a:ext cx="3581942" cy="1210449"/>
          </a:xfrm>
          <a:prstGeom prst="rect">
            <a:avLst/>
          </a:prstGeom>
        </p:spPr>
      </p:pic>
      <p:pic>
        <p:nvPicPr>
          <p:cNvPr id="7" name="Image 6" descr="Une image contenant Graphique, Police, capture d’écran, graphisme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BFE0D36E-ACC9-2A1C-94FA-7F98CAB0F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71" y="4450709"/>
            <a:ext cx="4099560" cy="9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Méthodologie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742950" y="1812409"/>
            <a:ext cx="574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 dans LISSA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8B3F6E-6612-B859-DA02-5E0E856D4B2C}"/>
              </a:ext>
            </a:extLst>
          </p:cNvPr>
          <p:cNvSpPr txBox="1"/>
          <p:nvPr/>
        </p:nvSpPr>
        <p:spPr>
          <a:xfrm>
            <a:off x="850608" y="2879298"/>
            <a:ext cx="50971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Usage des </a:t>
            </a:r>
            <a:r>
              <a:rPr lang="en-US" sz="24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opérateurs</a:t>
            </a:r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booléens</a:t>
            </a:r>
            <a:endParaRPr lang="en-US" sz="24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</a:t>
            </a:r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sujet</a:t>
            </a:r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aidants face à la </a:t>
            </a:r>
            <a:r>
              <a:rPr lang="en-US" sz="24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maladie</a:t>
            </a:r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d’Alzheimer</a:t>
            </a:r>
            <a:endParaRPr lang="en-US" sz="24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Aidants </a:t>
            </a:r>
            <a:r>
              <a:rPr lang="en-US" sz="2400" dirty="0">
                <a:solidFill>
                  <a:srgbClr val="202C4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(Alzheimer </a:t>
            </a:r>
            <a:r>
              <a:rPr lang="en-US" sz="2400" dirty="0">
                <a:solidFill>
                  <a:srgbClr val="202C4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maladie</a:t>
            </a:r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en-US" sz="24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dégénérat</a:t>
            </a:r>
            <a:r>
              <a:rPr lang="en-US" sz="24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*)</a:t>
            </a:r>
          </a:p>
        </p:txBody>
      </p:sp>
      <p:pic>
        <p:nvPicPr>
          <p:cNvPr id="5" name="Image 4" descr="Une image contenant Police, Graphique, capture d’écran, graphisme&#10;&#10;Le contenu généré par l’IA peut être incorrect.">
            <a:hlinkClick r:id="rId3"/>
            <a:extLst>
              <a:ext uri="{FF2B5EF4-FFF2-40B4-BE49-F238E27FC236}">
                <a16:creationId xmlns:a16="http://schemas.microsoft.com/office/drawing/2014/main" id="{DBB460B0-410F-0AD4-AE77-8AE1F491D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3377009"/>
            <a:ext cx="3581942" cy="12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0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Méthodologie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3222771" y="1839684"/>
            <a:ext cx="574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avez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mots-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clés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définitions</a:t>
            </a:r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8B3F6E-6612-B859-DA02-5E0E856D4B2C}"/>
              </a:ext>
            </a:extLst>
          </p:cNvPr>
          <p:cNvSpPr txBox="1"/>
          <p:nvPr/>
        </p:nvSpPr>
        <p:spPr>
          <a:xfrm>
            <a:off x="2452468" y="3300948"/>
            <a:ext cx="72870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cherchez-vous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l’information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  <a:p>
            <a:pPr marL="457200" indent="-457200">
              <a:buAutoNum type="alphaLcParenR"/>
            </a:pPr>
            <a:endParaRPr lang="en-US" sz="2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des livres</a:t>
            </a: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des articles</a:t>
            </a:r>
          </a:p>
          <a:p>
            <a:pPr marL="457200" indent="-457200">
              <a:buAutoNum type="alphaLcParenR"/>
            </a:pPr>
            <a:r>
              <a:rPr lang="en-US" sz="48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 le web</a:t>
            </a: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réponse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</a:t>
            </a:r>
          </a:p>
          <a:p>
            <a:pPr marL="457200" indent="-457200">
              <a:buAutoNum type="alphaLcParenR"/>
            </a:pPr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phique 4" descr="Point d’interrogation avec un remplissage uni">
            <a:extLst>
              <a:ext uri="{FF2B5EF4-FFF2-40B4-BE49-F238E27FC236}">
                <a16:creationId xmlns:a16="http://schemas.microsoft.com/office/drawing/2014/main" id="{29ED7BB9-CB99-8208-0F77-342E031A5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871" y="1650645"/>
            <a:ext cx="2238948" cy="2238948"/>
          </a:xfrm>
          <a:prstGeom prst="rect">
            <a:avLst/>
          </a:prstGeom>
        </p:spPr>
      </p:pic>
      <p:pic>
        <p:nvPicPr>
          <p:cNvPr id="6" name="Graphique 5" descr="Point d’interrogation avec un remplissage uni">
            <a:extLst>
              <a:ext uri="{FF2B5EF4-FFF2-40B4-BE49-F238E27FC236}">
                <a16:creationId xmlns:a16="http://schemas.microsoft.com/office/drawing/2014/main" id="{212E3EC9-28D5-7DE9-5D87-C60BF6DF8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6791" y="4087881"/>
            <a:ext cx="2238948" cy="22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95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Méthodologie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742950" y="1812409"/>
            <a:ext cx="894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Web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FF248D-E8A4-5C57-A72D-A8697FC43B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3738" r="77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56" y="3001022"/>
            <a:ext cx="1938104" cy="193810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A58F54F-98D7-EC38-6B08-781AF921CE19}"/>
              </a:ext>
            </a:extLst>
          </p:cNvPr>
          <p:cNvSpPr txBox="1"/>
          <p:nvPr/>
        </p:nvSpPr>
        <p:spPr>
          <a:xfrm>
            <a:off x="7749536" y="6197183"/>
            <a:ext cx="46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Sites institutionnels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B7D2AF-ACC3-6EC2-0A48-8EEA757A4105}"/>
              </a:ext>
            </a:extLst>
          </p:cNvPr>
          <p:cNvSpPr txBox="1"/>
          <p:nvPr/>
        </p:nvSpPr>
        <p:spPr>
          <a:xfrm>
            <a:off x="693876" y="6197183"/>
            <a:ext cx="46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Les pages web grand public</a:t>
            </a:r>
          </a:p>
        </p:txBody>
      </p:sp>
      <p:pic>
        <p:nvPicPr>
          <p:cNvPr id="7" name="Image 6" descr="Une image contenant texte, Police, Graphique, graphisme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AC0544A9-B9E5-E626-FF0F-394387EFB4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80" y="820351"/>
            <a:ext cx="2847975" cy="1609725"/>
          </a:xfrm>
          <a:prstGeom prst="rect">
            <a:avLst/>
          </a:prstGeom>
        </p:spPr>
      </p:pic>
      <p:pic>
        <p:nvPicPr>
          <p:cNvPr id="12" name="Image 11" descr="Une image contenant Graphique, Police, graphisme, logo&#10;&#10;Le contenu généré par l’IA peut être incorrect.">
            <a:hlinkClick r:id="rId7"/>
            <a:extLst>
              <a:ext uri="{FF2B5EF4-FFF2-40B4-BE49-F238E27FC236}">
                <a16:creationId xmlns:a16="http://schemas.microsoft.com/office/drawing/2014/main" id="{3FF0117C-FF0B-606E-85AE-2DE433C0B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40" y="2843445"/>
            <a:ext cx="2586990" cy="1491831"/>
          </a:xfrm>
          <a:prstGeom prst="rect">
            <a:avLst/>
          </a:prstGeom>
        </p:spPr>
      </p:pic>
      <p:pic>
        <p:nvPicPr>
          <p:cNvPr id="17" name="Graphique 16">
            <a:hlinkClick r:id="rId9"/>
            <a:extLst>
              <a:ext uri="{FF2B5EF4-FFF2-40B4-BE49-F238E27FC236}">
                <a16:creationId xmlns:a16="http://schemas.microsoft.com/office/drawing/2014/main" id="{58176F4A-676D-98F1-D06A-E047DEFFEB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81498" y="4401512"/>
            <a:ext cx="3709076" cy="1397623"/>
          </a:xfrm>
          <a:prstGeom prst="rect">
            <a:avLst/>
          </a:prstGeom>
        </p:spPr>
      </p:pic>
      <p:pic>
        <p:nvPicPr>
          <p:cNvPr id="20" name="Image 19" descr="Une image contenant texte, capture d’écran, Site web, Page web&#10;&#10;Le contenu généré par l’IA peut être incorrect.">
            <a:extLst>
              <a:ext uri="{FF2B5EF4-FFF2-40B4-BE49-F238E27FC236}">
                <a16:creationId xmlns:a16="http://schemas.microsoft.com/office/drawing/2014/main" id="{7A347C56-C947-608F-404F-E4F4EEC3EF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11958" r="34858" b="14650"/>
          <a:stretch/>
        </p:blipFill>
        <p:spPr>
          <a:xfrm>
            <a:off x="648156" y="2342454"/>
            <a:ext cx="3131820" cy="2428638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CD5AD18B-5F40-2B0C-F427-9BBE30B09D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27854" y="1960057"/>
            <a:ext cx="1118576" cy="1118576"/>
          </a:xfrm>
          <a:prstGeom prst="rect">
            <a:avLst/>
          </a:prstGeom>
        </p:spPr>
      </p:pic>
      <p:pic>
        <p:nvPicPr>
          <p:cNvPr id="24" name="Image 23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F0F1142C-A0F6-AA52-BEA4-AB3C0611F3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33828" r="9534" b="37588"/>
          <a:stretch/>
        </p:blipFill>
        <p:spPr>
          <a:xfrm>
            <a:off x="480903" y="5030294"/>
            <a:ext cx="4206240" cy="768841"/>
          </a:xfrm>
          <a:prstGeom prst="rect">
            <a:avLst/>
          </a:prstGeom>
        </p:spPr>
      </p:pic>
      <p:pic>
        <p:nvPicPr>
          <p:cNvPr id="5" name="Graphique 4" descr="Signe pouce en haut avec un remplissage uni">
            <a:extLst>
              <a:ext uri="{FF2B5EF4-FFF2-40B4-BE49-F238E27FC236}">
                <a16:creationId xmlns:a16="http://schemas.microsoft.com/office/drawing/2014/main" id="{F5945336-99D5-B19B-0E1C-F9F6B6B3D0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3966527" y="3389678"/>
            <a:ext cx="1375517" cy="1375517"/>
          </a:xfrm>
          <a:prstGeom prst="rect">
            <a:avLst/>
          </a:prstGeom>
        </p:spPr>
      </p:pic>
      <p:pic>
        <p:nvPicPr>
          <p:cNvPr id="6" name="Graphique 5" descr="Signe pouce en haut avec un remplissage uni">
            <a:extLst>
              <a:ext uri="{FF2B5EF4-FFF2-40B4-BE49-F238E27FC236}">
                <a16:creationId xmlns:a16="http://schemas.microsoft.com/office/drawing/2014/main" id="{C8A6C640-FF32-3AD8-FCA3-169D183156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02816" y="801164"/>
            <a:ext cx="1375517" cy="13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A371B6ED-3DB3-4702-8E5C-9EF77D0BCA75}"/>
              </a:ext>
            </a:extLst>
          </p:cNvPr>
          <p:cNvSpPr txBox="1"/>
          <p:nvPr/>
        </p:nvSpPr>
        <p:spPr>
          <a:xfrm>
            <a:off x="702039" y="1874517"/>
            <a:ext cx="11277600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Sites internet</a:t>
            </a:r>
            <a:b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Tous types d’infos : donc rester vigilant sur le niveau d’information.</a:t>
            </a:r>
          </a:p>
          <a:p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Livres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: dictionnaires, encyclopédies (pour définir les termes), ouvrages généraux dans la discipline ou sur un sujet précis</a:t>
            </a:r>
          </a:p>
          <a:p>
            <a:r>
              <a:rPr lang="fr-FR" sz="32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fr-FR" sz="32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Larousse, Dictionnaire des concepts en soins infirmiers (Christine Paillard), EMC Savoirs et soins Infirmiers La pensée infirmière (Marie-Françoise </a:t>
            </a:r>
            <a:r>
              <a:rPr lang="fr-FR" sz="3200" b="1" dirty="0" err="1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Collière</a:t>
            </a:r>
            <a:r>
              <a:rPr lang="fr-FR" sz="32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6768457" y="660056"/>
            <a:ext cx="4354245" cy="618733"/>
          </a:xfrm>
          <a:prstGeom prst="homePlate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6849173" y="757721"/>
            <a:ext cx="385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Typologie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5DFF319-1295-8F91-39A3-DFFE2F72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methodologie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5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A371B6ED-3DB3-4702-8E5C-9EF77D0BCA75}"/>
              </a:ext>
            </a:extLst>
          </p:cNvPr>
          <p:cNvSpPr txBox="1"/>
          <p:nvPr/>
        </p:nvSpPr>
        <p:spPr>
          <a:xfrm>
            <a:off x="457200" y="1556460"/>
            <a:ext cx="11277600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Revues - Articles 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Les revues sont constituées d’articles</a:t>
            </a:r>
            <a:b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Les articles sont les publications qui sont dans les revues aussi bien au format papier que @ 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Articles dans la revue </a:t>
            </a:r>
            <a:r>
              <a:rPr lang="fr-FR" sz="24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Soins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(abonnement papier à la BU) 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Articles dans la revue </a:t>
            </a:r>
            <a:r>
              <a:rPr lang="fr-FR" sz="24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 en soins Infirmiers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(accessible @ via la plateforme </a:t>
            </a:r>
            <a:r>
              <a:rPr lang="fr-FR" sz="24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Cairn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fr-FR" sz="2400" b="1" dirty="0">
              <a:solidFill>
                <a:srgbClr val="E7461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Bases de données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= outils qui permettent de faire des recherches sur un sujet pour trouver des publications (notamment des articles)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A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ccès à des références bibliographiques (</a:t>
            </a:r>
            <a:r>
              <a:rPr lang="fr-FR" sz="24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Lissa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ccès directement au texte intégral (</a:t>
            </a:r>
            <a:r>
              <a:rPr lang="fr-FR" sz="24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Cairn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)	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ClinicalKey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NURSING (hors BUMP voir avec le BDE)	</a:t>
            </a:r>
            <a:r>
              <a:rPr lang="fr-FR" dirty="0"/>
              <a:t>		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6768457" y="660056"/>
            <a:ext cx="4354245" cy="618733"/>
          </a:xfrm>
          <a:prstGeom prst="homePlate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6849173" y="757721"/>
            <a:ext cx="385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Typologie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5DFF319-1295-8F91-39A3-DFFE2F72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methodologie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5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A371B6ED-3DB3-4702-8E5C-9EF77D0BCA75}"/>
              </a:ext>
            </a:extLst>
          </p:cNvPr>
          <p:cNvSpPr txBox="1"/>
          <p:nvPr/>
        </p:nvSpPr>
        <p:spPr>
          <a:xfrm>
            <a:off x="702039" y="1972182"/>
            <a:ext cx="11277600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Grand public et vulgarisation</a:t>
            </a: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Articles ou ouvrages accessibles à tous sans besoin de connaissances spécifiques</a:t>
            </a:r>
          </a:p>
          <a:p>
            <a:r>
              <a:rPr lang="fr-FR" sz="28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fr-FR" sz="28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Wikipédia, Santé Magazine, Doctissimo, Sciences Humaines, Sciences et Avenir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Professionnelle</a:t>
            </a: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Informations sur les pratiques professionnelles (« les pairs parlent aux pairs »). Pour les articles, on les trouvera dans revues ou site professionnels.</a:t>
            </a:r>
          </a:p>
          <a:p>
            <a:r>
              <a:rPr lang="fr-FR" sz="28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fr-FR" sz="28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Soins , Le revue de l’infirmière….</a:t>
            </a:r>
          </a:p>
        </p:txBody>
      </p:sp>
      <p:sp>
        <p:nvSpPr>
          <p:cNvPr id="10" name="Pentagone 9"/>
          <p:cNvSpPr/>
          <p:nvPr/>
        </p:nvSpPr>
        <p:spPr>
          <a:xfrm>
            <a:off x="6768457" y="660056"/>
            <a:ext cx="4354245" cy="618733"/>
          </a:xfrm>
          <a:prstGeom prst="homePlate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6849173" y="757721"/>
            <a:ext cx="385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Niveau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d’information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CB1B068-A126-BE09-B368-B2A24136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Methodologie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9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0608" y="660817"/>
            <a:ext cx="4110012" cy="777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Sommaire</a:t>
            </a:r>
            <a:endParaRPr lang="en-US" sz="4800" dirty="0">
              <a:solidFill>
                <a:srgbClr val="202C41"/>
              </a:solidFill>
              <a:latin typeface="Calibri" panose="020F050202020403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199" y="1937577"/>
            <a:ext cx="5321300" cy="4461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0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 </a:t>
            </a:r>
            <a:r>
              <a:rPr lang="en-US" sz="20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Préalables</a:t>
            </a:r>
            <a:r>
              <a:rPr lang="en-US" sz="20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0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nécessaires</a:t>
            </a:r>
            <a:r>
              <a:rPr lang="en-US" sz="20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à </a:t>
            </a:r>
            <a:r>
              <a:rPr lang="en-US" sz="20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une</a:t>
            </a:r>
            <a:r>
              <a:rPr lang="en-US" sz="20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recherche </a:t>
            </a:r>
            <a:r>
              <a:rPr lang="en-US" sz="20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documentaire</a:t>
            </a:r>
            <a:endParaRPr lang="en-US" sz="2000" spc="100" dirty="0">
              <a:solidFill>
                <a:srgbClr val="202C4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Méthodologie</a:t>
            </a:r>
            <a:endParaRPr lang="en-US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 </a:t>
            </a:r>
            <a:r>
              <a:rPr lang="en-US" sz="20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Requête</a:t>
            </a:r>
            <a:r>
              <a:rPr lang="en-US" sz="20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 recherche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Ressources</a:t>
            </a:r>
            <a:r>
              <a:rPr lang="en-US" sz="2400" b="1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&amp; </a:t>
            </a:r>
            <a:r>
              <a:rPr lang="en-US" sz="24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Outils</a:t>
            </a:r>
            <a:endParaRPr lang="en-US" sz="2000" spc="100" dirty="0">
              <a:solidFill>
                <a:srgbClr val="202C4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 </a:t>
            </a:r>
            <a:r>
              <a:rPr lang="en-US" sz="20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Ressources</a:t>
            </a:r>
            <a:r>
              <a:rPr lang="en-US" sz="20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0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disponibles</a:t>
            </a:r>
            <a:r>
              <a:rPr lang="en-US" sz="20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BU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1E9F9BC-BAB4-4A06-83E7-9E1EF6C73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44802" y="148321"/>
            <a:ext cx="6190999" cy="6400800"/>
            <a:chOff x="3153102" y="-162996"/>
            <a:chExt cx="7846329" cy="699605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CD1DA68-B7C1-413E-85DC-A49C79A09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7" t="-356" r="3525" b="356"/>
            <a:stretch/>
          </p:blipFill>
          <p:spPr>
            <a:xfrm>
              <a:off x="3153102" y="-162996"/>
              <a:ext cx="7846329" cy="69960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AABA26-79D2-42B3-89F1-9FEFA97DCA84}"/>
                </a:ext>
              </a:extLst>
            </p:cNvPr>
            <p:cNvSpPr/>
            <p:nvPr/>
          </p:nvSpPr>
          <p:spPr>
            <a:xfrm>
              <a:off x="3153102" y="0"/>
              <a:ext cx="4146331" cy="1792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071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A371B6ED-3DB3-4702-8E5C-9EF77D0BCA75}"/>
              </a:ext>
            </a:extLst>
          </p:cNvPr>
          <p:cNvSpPr txBox="1"/>
          <p:nvPr/>
        </p:nvSpPr>
        <p:spPr>
          <a:xfrm>
            <a:off x="702039" y="2152188"/>
            <a:ext cx="11277600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Scientifique</a:t>
            </a: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Ouvrages ou articles de fonds écrits par des spécialistes d’un sujet, souvent dans revues avec comité de lecture, (en santé, souvent structuration IMRAD)</a:t>
            </a:r>
          </a:p>
          <a:p>
            <a:r>
              <a:rPr lang="fr-FR" sz="28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fr-FR" sz="28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 en soins infirmiers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Officielle et institutionnelle</a:t>
            </a: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Littérature grise</a:t>
            </a:r>
          </a:p>
          <a:p>
            <a:r>
              <a:rPr lang="fr-FR" sz="28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sz="2800" b="1" dirty="0" err="1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Insee</a:t>
            </a:r>
            <a:r>
              <a:rPr lang="en-US" sz="28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Santé </a:t>
            </a:r>
            <a:r>
              <a:rPr lang="en-US" sz="2800" b="1" dirty="0" err="1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Publique</a:t>
            </a:r>
            <a:r>
              <a:rPr lang="en-US" sz="28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France, HAS, rapports du </a:t>
            </a:r>
            <a:r>
              <a:rPr lang="en-US" sz="2800" b="1" dirty="0" err="1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ministère</a:t>
            </a:r>
            <a:r>
              <a:rPr lang="en-US" sz="2800" b="1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2800" b="1" dirty="0" err="1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2800" b="1" dirty="0">
              <a:solidFill>
                <a:srgbClr val="E7461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6768457" y="660056"/>
            <a:ext cx="4354245" cy="618733"/>
          </a:xfrm>
          <a:prstGeom prst="homePlate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6849173" y="757721"/>
            <a:ext cx="385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Niveau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d’information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CB1B068-A126-BE09-B368-B2A24136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Methodologie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1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A371B6ED-3DB3-4702-8E5C-9EF77D0BCA75}"/>
              </a:ext>
            </a:extLst>
          </p:cNvPr>
          <p:cNvSpPr txBox="1"/>
          <p:nvPr/>
        </p:nvSpPr>
        <p:spPr>
          <a:xfrm>
            <a:off x="564857" y="2190052"/>
            <a:ext cx="11309279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3200" spc="100" dirty="0">
                <a:latin typeface="Calibri" panose="020F0502020204030204" pitchFamily="34" charset="0"/>
                <a:cs typeface="Calibri" panose="020F0502020204030204" pitchFamily="34" charset="0"/>
              </a:rPr>
              <a:t>• La recherche par les guillemets </a:t>
            </a:r>
            <a:r>
              <a:rPr lang="fr-FR" sz="32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anglais “ … ”  </a:t>
            </a:r>
            <a:r>
              <a:rPr lang="fr-FR" sz="3200" spc="100" dirty="0">
                <a:latin typeface="Calibri" panose="020F0502020204030204" pitchFamily="34" charset="0"/>
                <a:cs typeface="Calibri" panose="020F0502020204030204" pitchFamily="34" charset="0"/>
              </a:rPr>
              <a:t>pour trouver l’expression exacte</a:t>
            </a:r>
            <a:br>
              <a:rPr lang="fr-FR" sz="3200" spc="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spc="1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“soins infirmiers”</a:t>
            </a:r>
          </a:p>
          <a:p>
            <a:pPr algn="ctr"/>
            <a:endParaRPr lang="fr-FR" sz="3200" spc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spc="100" dirty="0">
                <a:latin typeface="Calibri" panose="020F0502020204030204" pitchFamily="34" charset="0"/>
                <a:cs typeface="Calibri" panose="020F0502020204030204" pitchFamily="34" charset="0"/>
              </a:rPr>
              <a:t>• La recherche avec </a:t>
            </a:r>
            <a:r>
              <a:rPr lang="fr-FR" sz="32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3200" spc="100" dirty="0">
                <a:latin typeface="Calibri" panose="020F0502020204030204" pitchFamily="34" charset="0"/>
                <a:cs typeface="Calibri" panose="020F0502020204030204" pitchFamily="34" charset="0"/>
              </a:rPr>
              <a:t> (troncature)</a:t>
            </a:r>
            <a:endParaRPr lang="fr-FR" sz="3200" b="1" spc="1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3200" b="1" spc="100" dirty="0" err="1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etud</a:t>
            </a:r>
            <a:r>
              <a:rPr lang="fr-FR" sz="3200" b="1" spc="1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= étude, études, étudiant, étudiants, étudiantes, etc…</a:t>
            </a:r>
          </a:p>
          <a:p>
            <a:endParaRPr lang="fr-FR" sz="3200" b="1" spc="100" dirty="0">
              <a:solidFill>
                <a:srgbClr val="E7461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spc="100" dirty="0">
                <a:latin typeface="Calibri" panose="020F0502020204030204" pitchFamily="34" charset="0"/>
                <a:cs typeface="Calibri" panose="020F0502020204030204" pitchFamily="34" charset="0"/>
              </a:rPr>
              <a:t>• Attention à la langue utilisée pour les recherches </a:t>
            </a:r>
          </a:p>
          <a:p>
            <a:r>
              <a:rPr lang="en-US" sz="3200" b="1" spc="1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100" dirty="0" err="1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soins</a:t>
            </a:r>
            <a:r>
              <a:rPr lang="en-US" sz="3200" b="1" spc="1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100" dirty="0" err="1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infirmiers</a:t>
            </a:r>
            <a:r>
              <a:rPr lang="en-US" sz="3200" b="1" spc="1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 Nursing</a:t>
            </a:r>
            <a:endParaRPr lang="fr-FR" sz="3200" b="1" spc="100" dirty="0">
              <a:solidFill>
                <a:srgbClr val="E7461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850608" y="1594324"/>
            <a:ext cx="949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Astuces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élaborer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requête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</a:t>
            </a:r>
            <a:endParaRPr lang="fr-FR" sz="2400" b="1" dirty="0"/>
          </a:p>
        </p:txBody>
      </p:sp>
      <p:sp>
        <p:nvSpPr>
          <p:cNvPr id="10" name="Pentagone 9"/>
          <p:cNvSpPr/>
          <p:nvPr/>
        </p:nvSpPr>
        <p:spPr>
          <a:xfrm>
            <a:off x="6768457" y="660056"/>
            <a:ext cx="4354245" cy="618733"/>
          </a:xfrm>
          <a:prstGeom prst="homePlate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6849173" y="757721"/>
            <a:ext cx="385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Requête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52FD06B-1D73-AE06-031E-877AA475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METHODOLOGIE</a:t>
            </a:r>
          </a:p>
        </p:txBody>
      </p:sp>
    </p:spTree>
    <p:extLst>
      <p:ext uri="{BB962C8B-B14F-4D97-AF65-F5344CB8AC3E}">
        <p14:creationId xmlns:p14="http://schemas.microsoft.com/office/powerpoint/2010/main" val="260955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A371B6ED-3DB3-4702-8E5C-9EF77D0BCA75}"/>
              </a:ext>
            </a:extLst>
          </p:cNvPr>
          <p:cNvSpPr txBox="1"/>
          <p:nvPr/>
        </p:nvSpPr>
        <p:spPr>
          <a:xfrm>
            <a:off x="457200" y="2490728"/>
            <a:ext cx="11277600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• La recherche avec les </a:t>
            </a:r>
            <a:r>
              <a:rPr lang="fr-FR" sz="28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opérateurs booléens </a:t>
            </a:r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ou logiques sont </a:t>
            </a:r>
            <a:r>
              <a:rPr lang="fr-FR" sz="28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8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8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8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et, ou, sauf</a:t>
            </a:r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) pour combiner plusieurs mots clés.</a:t>
            </a:r>
          </a:p>
          <a:p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fr-FR" sz="28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 permet d’obtenir les documents contenant tous les mots clés.</a:t>
            </a:r>
          </a:p>
          <a:p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fr-FR" sz="28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 permet d’obtenir des documents contenant un des mots clés</a:t>
            </a:r>
          </a:p>
          <a:p>
            <a:pPr marL="457200" indent="-457200">
              <a:buFont typeface="Wingdings" panose="05000000000000000000" pitchFamily="2" charset="2"/>
              <a:buChar char="ð"/>
            </a:pPr>
            <a:r>
              <a:rPr lang="fr-FR" sz="28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 permet d’exclure</a:t>
            </a:r>
          </a:p>
          <a:p>
            <a:endParaRPr lang="fr-FR" sz="2800" spc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800" b="1" spc="1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800" b="1" spc="100" dirty="0" err="1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etud</a:t>
            </a:r>
            <a:r>
              <a:rPr lang="fr-FR" sz="2800" b="1" spc="1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OR </a:t>
            </a:r>
            <a:r>
              <a:rPr lang="fr-FR" sz="2800" b="1" spc="100" dirty="0" err="1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</a:t>
            </a:r>
            <a:r>
              <a:rPr lang="fr-FR" sz="2800" b="1" spc="100" dirty="0">
                <a:solidFill>
                  <a:srgbClr val="E746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*)  AND (“soins infirmiers“) NOT psychiatrie</a:t>
            </a:r>
            <a:endParaRPr lang="fr-FR" sz="2800" b="1" spc="1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spc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850608" y="1594324"/>
            <a:ext cx="949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Astuces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élaborer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requête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</a:t>
            </a:r>
            <a:endParaRPr lang="fr-FR" sz="2400" b="1" dirty="0"/>
          </a:p>
        </p:txBody>
      </p:sp>
      <p:sp>
        <p:nvSpPr>
          <p:cNvPr id="10" name="Pentagone 9"/>
          <p:cNvSpPr/>
          <p:nvPr/>
        </p:nvSpPr>
        <p:spPr>
          <a:xfrm>
            <a:off x="6768457" y="660056"/>
            <a:ext cx="4354245" cy="618733"/>
          </a:xfrm>
          <a:prstGeom prst="homePlate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6849173" y="757721"/>
            <a:ext cx="385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Requête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52FD06B-1D73-AE06-031E-877AA475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METHODOLOGIE</a:t>
            </a:r>
          </a:p>
        </p:txBody>
      </p:sp>
    </p:spTree>
    <p:extLst>
      <p:ext uri="{BB962C8B-B14F-4D97-AF65-F5344CB8AC3E}">
        <p14:creationId xmlns:p14="http://schemas.microsoft.com/office/powerpoint/2010/main" val="5623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2873" y="2048408"/>
            <a:ext cx="9737419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rgbClr val="E74610"/>
              </a:buClr>
            </a:pPr>
            <a:endParaRPr lang="fr-FR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b="1" dirty="0">
                <a:solidFill>
                  <a:srgbClr val="E7461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scholar</a:t>
            </a:r>
            <a:endParaRPr lang="fr-FR" sz="2400" b="1" dirty="0">
              <a:solidFill>
                <a:srgbClr val="E74610"/>
              </a:solidFill>
            </a:endParaRPr>
          </a:p>
          <a:p>
            <a:endParaRPr lang="fr-FR" dirty="0"/>
          </a:p>
          <a:p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Paramétrer votre compte pour accéder aux </a:t>
            </a:r>
          </a:p>
          <a:p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ressources de la BU</a:t>
            </a:r>
          </a:p>
          <a:p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Accès possible par </a:t>
            </a:r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BELUGA</a:t>
            </a:r>
            <a:endParaRPr lang="fr-FR" sz="2800" spc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/>
              <a:t>	</a:t>
            </a:r>
          </a:p>
          <a:p>
            <a:r>
              <a:rPr lang="fr-FR" sz="2400" b="1" dirty="0">
                <a:solidFill>
                  <a:srgbClr val="E7461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and </a:t>
            </a:r>
            <a:r>
              <a:rPr lang="fr-FR" sz="2400" b="1" dirty="0" err="1">
                <a:solidFill>
                  <a:srgbClr val="E7461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</a:t>
            </a:r>
            <a:r>
              <a:rPr lang="fr-FR" sz="2400" b="1" dirty="0">
                <a:solidFill>
                  <a:srgbClr val="E74610"/>
                </a:solidFill>
              </a:rPr>
              <a:t>      </a:t>
            </a:r>
          </a:p>
          <a:p>
            <a:endParaRPr lang="fr-FR" dirty="0"/>
          </a:p>
          <a:p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Extension à installer</a:t>
            </a:r>
            <a:endParaRPr lang="fr-FR" sz="2800" spc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spc="100" dirty="0">
                <a:latin typeface="Calibri" panose="020F0502020204030204" pitchFamily="34" charset="0"/>
                <a:cs typeface="Calibri" panose="020F0502020204030204" pitchFamily="34" charset="0"/>
              </a:rPr>
              <a:t>Si l’icone apparait, elle permet de visualiser si le texte intégral est disponible et y accéder en cliquant.</a:t>
            </a:r>
          </a:p>
          <a:p>
            <a:endParaRPr lang="fr-FR" dirty="0"/>
          </a:p>
        </p:txBody>
      </p:sp>
      <p:pic>
        <p:nvPicPr>
          <p:cNvPr id="11" name="Image 10">
            <a:hlinkClick r:id="rId6"/>
            <a:extLst>
              <a:ext uri="{FF2B5EF4-FFF2-40B4-BE49-F238E27FC236}">
                <a16:creationId xmlns:a16="http://schemas.microsoft.com/office/drawing/2014/main" id="{A9109D97-52FF-4965-832B-D45603A04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74" y="4026300"/>
            <a:ext cx="2139436" cy="165831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50608" y="675811"/>
            <a:ext cx="11277600" cy="77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Outils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Pentagone 17"/>
          <p:cNvSpPr/>
          <p:nvPr/>
        </p:nvSpPr>
        <p:spPr>
          <a:xfrm>
            <a:off x="6768457" y="660056"/>
            <a:ext cx="4354245" cy="618733"/>
          </a:xfrm>
          <a:prstGeom prst="homePlate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6849173" y="757721"/>
            <a:ext cx="385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Accéder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intégral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850608" y="1594324"/>
            <a:ext cx="949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Astuces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accéder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aux articles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disponibles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ligne</a:t>
            </a:r>
            <a:endParaRPr lang="fr-FR" sz="2400" b="1" dirty="0"/>
          </a:p>
        </p:txBody>
      </p:sp>
      <p:pic>
        <p:nvPicPr>
          <p:cNvPr id="21" name="Image 20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91" y="2290534"/>
            <a:ext cx="2312346" cy="13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74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0608" y="675811"/>
            <a:ext cx="11277600" cy="77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371B6ED-3DB3-4702-8E5C-9EF77D0BCA75}"/>
              </a:ext>
            </a:extLst>
          </p:cNvPr>
          <p:cNvSpPr txBox="1"/>
          <p:nvPr/>
        </p:nvSpPr>
        <p:spPr>
          <a:xfrm>
            <a:off x="1816602" y="1698277"/>
            <a:ext cx="7881047" cy="3754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Astuces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Conseils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b="1" dirty="0">
              <a:solidFill>
                <a:srgbClr val="202C4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constituer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au fur et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mesure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des 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recherches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800" dirty="0">
              <a:solidFill>
                <a:srgbClr val="202C4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organiser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référant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aux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consignes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et aux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normes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données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US" sz="2800" dirty="0">
              <a:solidFill>
                <a:srgbClr val="202C4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Différents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outils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peuvent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vous</a:t>
            </a:r>
            <a:r>
              <a:rPr lang="en-US" sz="28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aider…</a:t>
            </a:r>
            <a:endParaRPr lang="en-US" sz="2800" b="1" dirty="0">
              <a:solidFill>
                <a:srgbClr val="202C4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7702169" y="5705721"/>
            <a:ext cx="3399737" cy="535632"/>
            <a:chOff x="1162142" y="4444880"/>
            <a:chExt cx="4112885" cy="647989"/>
          </a:xfrm>
        </p:grpSpPr>
        <p:pic>
          <p:nvPicPr>
            <p:cNvPr id="3" name="Image 2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142" y="4444880"/>
              <a:ext cx="1378699" cy="647989"/>
            </a:xfrm>
            <a:prstGeom prst="rect">
              <a:avLst/>
            </a:prstGeom>
          </p:spPr>
        </p:pic>
        <p:pic>
          <p:nvPicPr>
            <p:cNvPr id="13" name="Image 12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577" y="4453717"/>
              <a:ext cx="2177450" cy="6303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49458" y="4445709"/>
              <a:ext cx="539502" cy="632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&amp;</a:t>
              </a:r>
              <a:endPara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0581957F-DCC4-44A7-911F-64D3D37266CF}"/>
              </a:ext>
            </a:extLst>
          </p:cNvPr>
          <p:cNvSpPr txBox="1"/>
          <p:nvPr/>
        </p:nvSpPr>
        <p:spPr>
          <a:xfrm>
            <a:off x="564070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EC4BF6-F02A-4A48-ADB0-E6364234A26E}"/>
              </a:ext>
            </a:extLst>
          </p:cNvPr>
          <p:cNvSpPr txBox="1"/>
          <p:nvPr/>
        </p:nvSpPr>
        <p:spPr>
          <a:xfrm>
            <a:off x="564070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829E20-5167-4281-9547-954457F1263E}"/>
              </a:ext>
            </a:extLst>
          </p:cNvPr>
          <p:cNvSpPr txBox="1"/>
          <p:nvPr/>
        </p:nvSpPr>
        <p:spPr>
          <a:xfrm>
            <a:off x="1816602" y="5705721"/>
            <a:ext cx="592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Retrouver les Ateliers Zotero des BU 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7AE16AE-2AD8-4A3F-88CB-351D019C6F53}"/>
              </a:ext>
            </a:extLst>
          </p:cNvPr>
          <p:cNvSpPr txBox="1">
            <a:spLocks/>
          </p:cNvSpPr>
          <p:nvPr/>
        </p:nvSpPr>
        <p:spPr>
          <a:xfrm>
            <a:off x="7194331" y="7264400"/>
            <a:ext cx="2178269" cy="552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endParaRPr lang="fr-FR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122" y="1342453"/>
            <a:ext cx="8326755" cy="2086547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ea typeface="Verdana" panose="020B0604030504040204" pitchFamily="34" charset="0"/>
              </a:rPr>
              <a:t>Rendez-vous d’aide à la recherche documentaire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778F1D8-1E9F-9261-4840-23F17579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5779" y="4208874"/>
            <a:ext cx="8747140" cy="1730916"/>
          </a:xfrm>
        </p:spPr>
        <p:txBody>
          <a:bodyPr>
            <a:normAutofit/>
          </a:bodyPr>
          <a:lstStyle/>
          <a:p>
            <a:r>
              <a:rPr lang="fr-FR" sz="2800" dirty="0"/>
              <a:t>Formulaire en ligne : </a:t>
            </a:r>
            <a:r>
              <a:rPr lang="fr-FR" sz="2800" dirty="0">
                <a:hlinkClick r:id="rId3"/>
              </a:rPr>
              <a:t>ici</a:t>
            </a:r>
            <a:endParaRPr lang="fr-FR" sz="2800" dirty="0"/>
          </a:p>
          <a:p>
            <a:r>
              <a:rPr lang="fr-FR" sz="2800" dirty="0"/>
              <a:t>04-46-63-74-70</a:t>
            </a:r>
          </a:p>
          <a:p>
            <a:r>
              <a:rPr lang="fr-FR" sz="2800" cap="non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bapso-rensbump@univ-grenoble-alpes.fr</a:t>
            </a:r>
            <a:endParaRPr lang="fr-FR" sz="2800" cap="non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64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909" y="3429000"/>
            <a:ext cx="8712851" cy="2863945"/>
          </a:xfrm>
        </p:spPr>
        <p:txBody>
          <a:bodyPr>
            <a:noAutofit/>
          </a:bodyPr>
          <a:lstStyle/>
          <a:p>
            <a:r>
              <a:rPr lang="fr-FR" sz="2800" b="0" dirty="0">
                <a:ea typeface="Verdana" panose="020B0604030504040204" pitchFamily="34" charset="0"/>
              </a:rPr>
              <a:t>essentiels à retenir…</a:t>
            </a:r>
            <a:br>
              <a:rPr lang="fr-FR" sz="2800" dirty="0">
                <a:ea typeface="Verdana" panose="020B0604030504040204" pitchFamily="34" charset="0"/>
              </a:rPr>
            </a:br>
            <a:br>
              <a:rPr lang="fr-FR" sz="2800" dirty="0">
                <a:ea typeface="Verdana" panose="020B0604030504040204" pitchFamily="34" charset="0"/>
              </a:rPr>
            </a:br>
            <a:r>
              <a:rPr lang="fr-FR" sz="2800" dirty="0">
                <a:ea typeface="Verdana" panose="020B0604030504040204" pitchFamily="34" charset="0"/>
              </a:rPr>
              <a:t>1. Beluga : </a:t>
            </a:r>
            <a:r>
              <a:rPr lang="fr-FR" sz="2800" b="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s’identifier avec login UGA</a:t>
            </a:r>
            <a:br>
              <a:rPr lang="fr-FR" sz="2800" dirty="0">
                <a:ea typeface="Verdana" panose="020B0604030504040204" pitchFamily="34" charset="0"/>
              </a:rPr>
            </a:br>
            <a:br>
              <a:rPr lang="fr-FR" sz="2800" dirty="0">
                <a:ea typeface="Verdana" panose="020B0604030504040204" pitchFamily="34" charset="0"/>
              </a:rPr>
            </a:br>
            <a:r>
              <a:rPr lang="fr-FR" sz="2800" dirty="0">
                <a:ea typeface="Verdana" panose="020B0604030504040204" pitchFamily="34" charset="0"/>
              </a:rPr>
              <a:t>2. Bibliographie : </a:t>
            </a:r>
            <a:r>
              <a:rPr lang="fr-FR" sz="2800" b="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à faire au fil de la recherche documentaire</a:t>
            </a:r>
            <a:b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</a:br>
            <a:br>
              <a:rPr lang="fr-FR" sz="2800" dirty="0">
                <a:ea typeface="Verdana" panose="020B0604030504040204" pitchFamily="34" charset="0"/>
              </a:rPr>
            </a:br>
            <a:r>
              <a:rPr lang="fr-FR" sz="2800" dirty="0">
                <a:ea typeface="Verdana" panose="020B0604030504040204" pitchFamily="34" charset="0"/>
              </a:rPr>
              <a:t>3. En cas de besoin : </a:t>
            </a:r>
            <a:r>
              <a:rPr lang="fr-FR" sz="2800" b="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hlinkClick r:id="rId3"/>
              </a:rPr>
              <a:t>prenez un </a:t>
            </a:r>
            <a:r>
              <a:rPr lang="fr-FR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hlinkClick r:id="rId3"/>
              </a:rPr>
              <a:t>RenDez-Vous</a:t>
            </a:r>
            <a:r>
              <a:rPr lang="fr-FR" sz="2800" b="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hlinkClick r:id="rId3"/>
              </a:rPr>
              <a:t> en BU</a:t>
            </a:r>
            <a:b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</a:b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7AE16AE-2AD8-4A3F-88CB-351D019C6F53}"/>
              </a:ext>
            </a:extLst>
          </p:cNvPr>
          <p:cNvSpPr txBox="1">
            <a:spLocks/>
          </p:cNvSpPr>
          <p:nvPr/>
        </p:nvSpPr>
        <p:spPr>
          <a:xfrm>
            <a:off x="7194331" y="7264400"/>
            <a:ext cx="2178269" cy="552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endParaRPr lang="fr-FR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42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819" y="1396686"/>
            <a:ext cx="8392811" cy="4064627"/>
          </a:xfrm>
        </p:spPr>
        <p:txBody>
          <a:bodyPr>
            <a:noAutofit/>
          </a:bodyPr>
          <a:lstStyle/>
          <a:p>
            <a:r>
              <a:rPr lang="fr-FR" sz="4000" dirty="0">
                <a:ea typeface="Verdana" panose="020B0604030504040204" pitchFamily="34" charset="0"/>
              </a:rPr>
              <a:t>Supports / Ressources</a:t>
            </a:r>
            <a:br>
              <a:rPr lang="fr-FR" sz="4000" dirty="0">
                <a:ea typeface="Verdana" panose="020B0604030504040204" pitchFamily="34" charset="0"/>
              </a:rPr>
            </a:br>
            <a:br>
              <a:rPr lang="fr-FR" sz="4000" dirty="0">
                <a:ea typeface="Verdana" panose="020B0604030504040204" pitchFamily="34" charset="0"/>
              </a:rPr>
            </a:br>
            <a:r>
              <a:rPr lang="fr-FR" sz="4000" b="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hlinkClick r:id="rId3"/>
              </a:rPr>
              <a:t>Ressources documentaires – IFSI</a:t>
            </a:r>
            <a:br>
              <a:rPr lang="fr-FR" sz="4000" b="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</a:br>
            <a:br>
              <a:rPr lang="fr-FR" sz="4000" b="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</a:br>
            <a:br>
              <a:rPr lang="fr-FR" sz="4000" b="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</a:br>
            <a:r>
              <a:rPr lang="fr-FR" sz="4000" b="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hlinkClick r:id="rId4"/>
              </a:rPr>
              <a:t>Plateforme E-formation</a:t>
            </a:r>
            <a:endParaRPr lang="fr-FR" sz="4000" b="0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7AE16AE-2AD8-4A3F-88CB-351D019C6F53}"/>
              </a:ext>
            </a:extLst>
          </p:cNvPr>
          <p:cNvSpPr txBox="1">
            <a:spLocks/>
          </p:cNvSpPr>
          <p:nvPr/>
        </p:nvSpPr>
        <p:spPr>
          <a:xfrm>
            <a:off x="7194331" y="7264400"/>
            <a:ext cx="2178269" cy="552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endParaRPr lang="fr-FR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6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058" y="1503050"/>
            <a:ext cx="3432191" cy="2126512"/>
          </a:xfrm>
        </p:spPr>
        <p:txBody>
          <a:bodyPr>
            <a:normAutofit/>
          </a:bodyPr>
          <a:lstStyle/>
          <a:p>
            <a:r>
              <a:rPr lang="fr-FR" sz="5400" noProof="0" dirty="0">
                <a:ea typeface="Verdana" panose="020B0604030504040204" pitchFamily="34" charset="0"/>
              </a:rPr>
              <a:t>MERCI </a:t>
            </a:r>
            <a:r>
              <a:rPr lang="fr-FR" sz="5400" dirty="0">
                <a:ea typeface="Verdana" panose="020B0604030504040204" pitchFamily="34" charset="0"/>
              </a:rPr>
              <a:t>!</a:t>
            </a:r>
            <a:br>
              <a:rPr lang="fr-FR" sz="400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400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C85692-E9E2-3262-FC87-63B2C3B0D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3440" y="3823553"/>
            <a:ext cx="7017488" cy="951135"/>
          </a:xfrm>
        </p:spPr>
        <p:txBody>
          <a:bodyPr>
            <a:normAutofit/>
          </a:bodyPr>
          <a:lstStyle/>
          <a:p>
            <a:r>
              <a:rPr lang="fr-FR" sz="4400" dirty="0"/>
              <a:t>à bientôt à la </a:t>
            </a:r>
            <a:r>
              <a:rPr lang="fr-FR" sz="4400" dirty="0" err="1"/>
              <a:t>bump</a:t>
            </a:r>
            <a:endParaRPr lang="fr-FR" sz="4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E8D711-5ED9-4F1C-B500-731D68A2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154" y="6193875"/>
            <a:ext cx="1670898" cy="5783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132EF3-226F-4BEC-9316-B52DD8F67E81}"/>
              </a:ext>
            </a:extLst>
          </p:cNvPr>
          <p:cNvSpPr/>
          <p:nvPr/>
        </p:nvSpPr>
        <p:spPr>
          <a:xfrm>
            <a:off x="8832052" y="6159904"/>
            <a:ext cx="3359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2"/>
                </a:solidFill>
              </a:rPr>
              <a:t>Sont autorisées la diffusion et la réutilisation de ce support sous réserve d’en citer les auteurs et uniquement à des fins non commerciales.</a:t>
            </a:r>
          </a:p>
        </p:txBody>
      </p:sp>
    </p:spTree>
    <p:extLst>
      <p:ext uri="{BB962C8B-B14F-4D97-AF65-F5344CB8AC3E}">
        <p14:creationId xmlns:p14="http://schemas.microsoft.com/office/powerpoint/2010/main" val="412562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96" y="242968"/>
            <a:ext cx="1118381" cy="111838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A371B6ED-3DB3-4702-8E5C-9EF77D0BCA75}"/>
              </a:ext>
            </a:extLst>
          </p:cNvPr>
          <p:cNvSpPr txBox="1"/>
          <p:nvPr/>
        </p:nvSpPr>
        <p:spPr>
          <a:xfrm>
            <a:off x="2164518" y="3088640"/>
            <a:ext cx="6426935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Avant de </a:t>
            </a: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débuter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une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recherche, il </a:t>
            </a: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est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important de prendre un temps de </a:t>
            </a: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réfléxion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Pour :</a:t>
            </a:r>
          </a:p>
          <a:p>
            <a:pPr marL="457200" indent="-457200">
              <a:buFontTx/>
              <a:buChar char="-"/>
            </a:pPr>
            <a:r>
              <a:rPr lang="en-US" sz="28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analyser</a:t>
            </a:r>
            <a:r>
              <a:rPr lang="en-US" sz="2800" b="1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votre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sujet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dégager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une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problématique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</a:p>
          <a:p>
            <a:pPr marL="457200" indent="-457200">
              <a:buFontTx/>
              <a:buChar char="-"/>
            </a:pP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définir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vos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mots-</a:t>
            </a:r>
            <a:r>
              <a:rPr lang="en-US" sz="28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clés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</a:p>
          <a:p>
            <a:pPr marL="457200" indent="-457200">
              <a:buFontTx/>
              <a:buChar char="-"/>
            </a:pPr>
            <a:r>
              <a:rPr lang="en-US" sz="2800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collecter</a:t>
            </a:r>
            <a:r>
              <a:rPr lang="en-US" sz="2800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des </a:t>
            </a:r>
            <a:r>
              <a:rPr lang="en-US" sz="28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références</a:t>
            </a:r>
            <a:endParaRPr lang="en-US" sz="2800" b="1" spc="100" dirty="0">
              <a:solidFill>
                <a:srgbClr val="202C4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43951" y="136519"/>
            <a:ext cx="2946832" cy="6584961"/>
            <a:chOff x="7691492" y="264148"/>
            <a:chExt cx="2782855" cy="6218540"/>
          </a:xfrm>
        </p:grpSpPr>
        <p:pic>
          <p:nvPicPr>
            <p:cNvPr id="7" name="Espace réservé pour une image  5">
              <a:hlinkClick r:id="rId4"/>
              <a:extLst>
                <a:ext uri="{FF2B5EF4-FFF2-40B4-BE49-F238E27FC236}">
                  <a16:creationId xmlns:a16="http://schemas.microsoft.com/office/drawing/2014/main" id="{7FB5DCF9-5EC3-49C0-83BE-433C75BDFB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7" b="-465"/>
            <a:stretch/>
          </p:blipFill>
          <p:spPr>
            <a:xfrm>
              <a:off x="7691492" y="264148"/>
              <a:ext cx="2544329" cy="6218539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B67F1DB-DABD-494E-8617-7F6B7C1B9D90}"/>
                </a:ext>
              </a:extLst>
            </p:cNvPr>
            <p:cNvSpPr txBox="1"/>
            <p:nvPr/>
          </p:nvSpPr>
          <p:spPr>
            <a:xfrm rot="16200000">
              <a:off x="7253106" y="3261446"/>
              <a:ext cx="61962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fr-FR" sz="10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https://fr.slideshare.net/PrincipeDebase/infographie-tapes-de-la-recherche-documentaire/</a:t>
              </a: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70C2BDE7-3B2E-47C8-B8D0-D5C99FC2BB6A}"/>
              </a:ext>
            </a:extLst>
          </p:cNvPr>
          <p:cNvSpPr txBox="1"/>
          <p:nvPr/>
        </p:nvSpPr>
        <p:spPr>
          <a:xfrm>
            <a:off x="272618" y="1928161"/>
            <a:ext cx="784823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spc="1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recherche </a:t>
            </a:r>
            <a:r>
              <a:rPr lang="en-US" sz="3200" b="1" spc="1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documentaire</a:t>
            </a:r>
            <a:r>
              <a:rPr lang="en-US" sz="3200" b="1" spc="1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1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c’est</a:t>
            </a:r>
            <a:r>
              <a:rPr lang="en-US" sz="3200" b="1" spc="1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100" dirty="0" err="1">
                <a:solidFill>
                  <a:srgbClr val="E7461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loooong</a:t>
            </a:r>
            <a:endParaRPr lang="en-US" sz="3200" b="1" spc="100" dirty="0">
              <a:solidFill>
                <a:srgbClr val="E7461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Introduction</a:t>
            </a:r>
          </a:p>
        </p:txBody>
      </p:sp>
      <p:grpSp>
        <p:nvGrpSpPr>
          <p:cNvPr id="16" name="Group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2553" y="2992415"/>
            <a:ext cx="1433354" cy="1358574"/>
            <a:chOff x="392332" y="2879678"/>
            <a:chExt cx="2311963" cy="2191345"/>
          </a:xfrm>
        </p:grpSpPr>
        <p:sp>
          <p:nvSpPr>
            <p:cNvPr id="15" name="Ellipse 14"/>
            <p:cNvSpPr/>
            <p:nvPr/>
          </p:nvSpPr>
          <p:spPr>
            <a:xfrm>
              <a:off x="1165653" y="2896880"/>
              <a:ext cx="1538642" cy="1538642"/>
            </a:xfrm>
            <a:prstGeom prst="ellipse">
              <a:avLst/>
            </a:prstGeom>
            <a:solidFill>
              <a:srgbClr val="E74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rgbClr val="0D1128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6619" y1="35880" x2="26619" y2="35880"/>
                          <a14:foregroundMark x1="31295" y1="57143" x2="31295" y2="57143"/>
                          <a14:foregroundMark x1="34532" y1="77741" x2="34532" y2="77741"/>
                          <a14:foregroundMark x1="53237" y1="54485" x2="53237" y2="54485"/>
                          <a14:foregroundMark x1="54317" y1="26246" x2="54317" y2="26246"/>
                          <a14:foregroundMark x1="50360" y1="17940" x2="50360" y2="17940"/>
                          <a14:foregroundMark x1="68705" y1="20598" x2="68705" y2="20598"/>
                          <a14:foregroundMark x1="82374" y1="32226" x2="82374" y2="32226"/>
                          <a14:foregroundMark x1="87410" y1="49502" x2="87410" y2="49502"/>
                          <a14:foregroundMark x1="80576" y1="64120" x2="80576" y2="64120"/>
                          <a14:foregroundMark x1="67266" y1="75083" x2="67266" y2="75083"/>
                          <a14:backgroundMark x1="50360" y1="34884" x2="66187" y2="42857"/>
                          <a14:backgroundMark x1="58633" y1="29236" x2="50360" y2="48505"/>
                          <a14:backgroundMark x1="46763" y1="22259" x2="51079" y2="71761"/>
                          <a14:backgroundMark x1="56115" y1="18605" x2="78058" y2="36545"/>
                          <a14:backgroundMark x1="91727" y1="30565" x2="72302" y2="72425"/>
                          <a14:backgroundMark x1="39568" y1="32558" x2="41367" y2="34219"/>
                          <a14:backgroundMark x1="67986" y1="44518" x2="68705" y2="63123"/>
                          <a14:backgroundMark x1="41007" y1="44518" x2="42086" y2="50166"/>
                          <a14:backgroundMark x1="59712" y1="48837" x2="59712" y2="48837"/>
                        </a14:backgroundRemoval>
                      </a14:imgEffect>
                    </a14:imgLayer>
                  </a14:imgProps>
                </a:ext>
              </a:extLst>
            </a:blip>
            <a:srcRect t="12460" r="5992"/>
            <a:stretch/>
          </p:blipFill>
          <p:spPr>
            <a:xfrm>
              <a:off x="392332" y="2879678"/>
              <a:ext cx="2173447" cy="2191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0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96" y="242968"/>
            <a:ext cx="1118381" cy="111838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A371B6ED-3DB3-4702-8E5C-9EF77D0BCA75}"/>
              </a:ext>
            </a:extLst>
          </p:cNvPr>
          <p:cNvSpPr txBox="1"/>
          <p:nvPr/>
        </p:nvSpPr>
        <p:spPr>
          <a:xfrm>
            <a:off x="2453055" y="3105007"/>
            <a:ext cx="9034095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Cette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étape de </a:t>
            </a:r>
            <a:r>
              <a:rPr lang="en-US" sz="28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réflexion</a:t>
            </a:r>
            <a:r>
              <a:rPr lang="en-US" sz="28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préparatoire</a:t>
            </a:r>
            <a:r>
              <a:rPr lang="en-US" sz="28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nécessaire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avant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se lancer sur les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outils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collecter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références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n-US" sz="2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première recherche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peut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permettre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bien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définir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de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trouver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mots-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clés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pertinents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0C2BDE7-3B2E-47C8-B8D0-D5C99FC2BB6A}"/>
              </a:ext>
            </a:extLst>
          </p:cNvPr>
          <p:cNvSpPr txBox="1"/>
          <p:nvPr/>
        </p:nvSpPr>
        <p:spPr>
          <a:xfrm>
            <a:off x="272618" y="1928161"/>
            <a:ext cx="784823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spc="1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recherche </a:t>
            </a:r>
            <a:r>
              <a:rPr lang="en-US" sz="3200" b="1" spc="1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documentaire</a:t>
            </a:r>
            <a:r>
              <a:rPr lang="en-US" sz="3200" b="1" spc="1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1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c’est</a:t>
            </a:r>
            <a:r>
              <a:rPr lang="en-US" sz="3200" b="1" spc="1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100" dirty="0" err="1">
                <a:solidFill>
                  <a:srgbClr val="E7461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loooong</a:t>
            </a:r>
            <a:endParaRPr lang="en-US" sz="3200" b="1" spc="100" dirty="0">
              <a:solidFill>
                <a:srgbClr val="E7461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Introduction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5558D2B-5B27-FA0A-906E-C7D58FF0BF01}"/>
              </a:ext>
            </a:extLst>
          </p:cNvPr>
          <p:cNvGrpSpPr/>
          <p:nvPr/>
        </p:nvGrpSpPr>
        <p:grpSpPr>
          <a:xfrm>
            <a:off x="347122" y="2882117"/>
            <a:ext cx="1717313" cy="1561718"/>
            <a:chOff x="6066457" y="4642679"/>
            <a:chExt cx="1844481" cy="1677364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AA3FBD9F-8397-7F7D-1416-E697720B7DE0}"/>
                </a:ext>
              </a:extLst>
            </p:cNvPr>
            <p:cNvSpPr/>
            <p:nvPr/>
          </p:nvSpPr>
          <p:spPr>
            <a:xfrm>
              <a:off x="6777257" y="4802811"/>
              <a:ext cx="1014965" cy="1014965"/>
            </a:xfrm>
            <a:prstGeom prst="ellipse">
              <a:avLst/>
            </a:prstGeom>
            <a:solidFill>
              <a:srgbClr val="E74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37FEA37-8905-8A0C-2425-89F0F14B5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202C4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605" b="97048" l="7383" r="93289">
                          <a14:foregroundMark x1="34228" y1="33579" x2="34228" y2="33579"/>
                          <a14:foregroundMark x1="27517" y1="52030" x2="27517" y2="52030"/>
                          <a14:foregroundMark x1="34564" y1="69004" x2="34564" y2="69004"/>
                          <a14:foregroundMark x1="54027" y1="93727" x2="54027" y2="93727"/>
                          <a14:foregroundMark x1="75168" y1="52030" x2="75168" y2="52030"/>
                          <a14:foregroundMark x1="67785" y1="33210" x2="67785" y2="33210"/>
                          <a14:foregroundMark x1="66443" y1="71218" x2="66443" y2="71218"/>
                          <a14:foregroundMark x1="52349" y1="56827" x2="52349" y2="56827"/>
                          <a14:backgroundMark x1="51678" y1="43173" x2="51678" y2="43173"/>
                          <a14:backgroundMark x1="45302" y1="42435" x2="58725" y2="43173"/>
                          <a14:backgroundMark x1="53356" y1="29889" x2="75168" y2="43542"/>
                          <a14:backgroundMark x1="44295" y1="28782" x2="76174" y2="30258"/>
                          <a14:backgroundMark x1="77852" y1="27306" x2="78523" y2="61993"/>
                          <a14:backgroundMark x1="71141" y1="42435" x2="70134" y2="61624"/>
                          <a14:backgroundMark x1="55705" y1="53137" x2="56711" y2="53506"/>
                          <a14:backgroundMark x1="59732" y1="41328" x2="64094" y2="49446"/>
                          <a14:backgroundMark x1="64430" y1="53506" x2="58389" y2="63838"/>
                          <a14:backgroundMark x1="44295" y1="25461" x2="47315" y2="26568"/>
                          <a14:backgroundMark x1="50000" y1="21771" x2="50000" y2="21771"/>
                          <a14:backgroundMark x1="54027" y1="20295" x2="87584" y2="21033"/>
                          <a14:backgroundMark x1="84564" y1="23985" x2="88926" y2="27675"/>
                          <a14:backgroundMark x1="83221" y1="36162" x2="82886" y2="57196"/>
                          <a14:backgroundMark x1="83221" y1="57934" x2="83221" y2="57934"/>
                          <a14:backgroundMark x1="87584" y1="38745" x2="87919" y2="60517"/>
                          <a14:backgroundMark x1="45638" y1="20295" x2="45638" y2="20295"/>
                          <a14:backgroundMark x1="91275" y1="33579" x2="91946" y2="5350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66457" y="4642679"/>
              <a:ext cx="1844481" cy="1677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8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8719" y="35012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Méthodologie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2640819" y="1235146"/>
            <a:ext cx="691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avez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sujet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problématique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en-US" sz="24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thématique</a:t>
            </a:r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recherche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8B3F6E-6612-B859-DA02-5E0E856D4B2C}"/>
              </a:ext>
            </a:extLst>
          </p:cNvPr>
          <p:cNvSpPr txBox="1"/>
          <p:nvPr/>
        </p:nvSpPr>
        <p:spPr>
          <a:xfrm>
            <a:off x="2275059" y="2316469"/>
            <a:ext cx="8884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faites-vous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débuter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votre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recherche ?</a:t>
            </a:r>
          </a:p>
          <a:p>
            <a:endParaRPr lang="en-US" sz="2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tape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sujet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sur Google</a:t>
            </a: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demande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proches</a:t>
            </a:r>
            <a:endParaRPr lang="en-US" sz="2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demande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IAgénérative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(ChatGPT, Le Chat, Gemini)</a:t>
            </a: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reponse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</a:t>
            </a:r>
          </a:p>
          <a:p>
            <a:pPr marL="457200" indent="-457200">
              <a:buAutoNum type="alphaLcParenR"/>
            </a:pP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Autre</a:t>
            </a:r>
            <a:endParaRPr lang="en-US" sz="2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lphaLcParenR"/>
            </a:pPr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aphique 5" descr="Point d’interrogation avec un remplissage uni">
            <a:extLst>
              <a:ext uri="{FF2B5EF4-FFF2-40B4-BE49-F238E27FC236}">
                <a16:creationId xmlns:a16="http://schemas.microsoft.com/office/drawing/2014/main" id="{60100A34-510B-453F-4765-F8C009C5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871" y="1650645"/>
            <a:ext cx="2238948" cy="2238948"/>
          </a:xfrm>
          <a:prstGeom prst="rect">
            <a:avLst/>
          </a:prstGeom>
        </p:spPr>
      </p:pic>
      <p:pic>
        <p:nvPicPr>
          <p:cNvPr id="7" name="Graphique 6" descr="Point d’interrogation avec un remplissage uni">
            <a:extLst>
              <a:ext uri="{FF2B5EF4-FFF2-40B4-BE49-F238E27FC236}">
                <a16:creationId xmlns:a16="http://schemas.microsoft.com/office/drawing/2014/main" id="{5B8352D9-B258-0C15-7C9A-D3D17B0E9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6791" y="4705101"/>
            <a:ext cx="2238948" cy="22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7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Méthodologie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88BFB37B-EB60-FBA0-7487-6E5DB76C7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26" y="3333752"/>
            <a:ext cx="4422689" cy="25061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920065-E477-F852-2245-747266F25C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t="33507" r="44921" b="25213"/>
          <a:stretch/>
        </p:blipFill>
        <p:spPr>
          <a:xfrm>
            <a:off x="636212" y="3110952"/>
            <a:ext cx="4389023" cy="14758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5521758-F373-C289-6D5B-AE813B1CA50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3738" r="77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63" y="3333752"/>
            <a:ext cx="1938104" cy="19381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450D119-04F2-17ED-C4AA-4D4A9F8CD058}"/>
              </a:ext>
            </a:extLst>
          </p:cNvPr>
          <p:cNvSpPr txBox="1"/>
          <p:nvPr/>
        </p:nvSpPr>
        <p:spPr>
          <a:xfrm>
            <a:off x="850608" y="1586144"/>
            <a:ext cx="949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Les </a:t>
            </a:r>
            <a:r>
              <a:rPr lang="en-US" sz="36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moteurs</a:t>
            </a:r>
            <a:r>
              <a:rPr lang="en-US" sz="3600" b="1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 recherche</a:t>
            </a:r>
          </a:p>
        </p:txBody>
      </p:sp>
      <p:pic>
        <p:nvPicPr>
          <p:cNvPr id="7" name="Graphique 6" descr="Signe pouce en haut avec un remplissage uni">
            <a:extLst>
              <a:ext uri="{FF2B5EF4-FFF2-40B4-BE49-F238E27FC236}">
                <a16:creationId xmlns:a16="http://schemas.microsoft.com/office/drawing/2014/main" id="{E4DA41B5-F35B-3440-19F5-73CE1746BE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142964" y="5152183"/>
            <a:ext cx="1375517" cy="1375517"/>
          </a:xfrm>
          <a:prstGeom prst="rect">
            <a:avLst/>
          </a:prstGeom>
        </p:spPr>
      </p:pic>
      <p:pic>
        <p:nvPicPr>
          <p:cNvPr id="8" name="Graphique 7" descr="Signe pouce en haut avec un remplissage uni">
            <a:extLst>
              <a:ext uri="{FF2B5EF4-FFF2-40B4-BE49-F238E27FC236}">
                <a16:creationId xmlns:a16="http://schemas.microsoft.com/office/drawing/2014/main" id="{4DB53DF1-B6A8-F4E1-1A63-DC234BAD9F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52531" y="1438017"/>
            <a:ext cx="1375517" cy="13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0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Méthodologie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50D119-04F2-17ED-C4AA-4D4A9F8CD058}"/>
              </a:ext>
            </a:extLst>
          </p:cNvPr>
          <p:cNvSpPr txBox="1"/>
          <p:nvPr/>
        </p:nvSpPr>
        <p:spPr>
          <a:xfrm>
            <a:off x="850608" y="1594324"/>
            <a:ext cx="949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mots-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clés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Définir</a:t>
            </a:r>
            <a:r>
              <a:rPr lang="en-US" sz="2400" b="1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les </a:t>
            </a:r>
            <a:r>
              <a:rPr lang="en-US" sz="24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termes</a:t>
            </a:r>
            <a:r>
              <a:rPr lang="en-US" sz="2400" b="1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 </a:t>
            </a:r>
            <a:r>
              <a:rPr lang="en-US" sz="2400" b="1" spc="100" dirty="0" err="1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votre</a:t>
            </a:r>
            <a:r>
              <a:rPr lang="en-US" sz="2400" b="1" spc="100" dirty="0">
                <a:solidFill>
                  <a:srgbClr val="202C4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recherche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91C6751-18C3-6816-C8BE-2A5ADE9820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3738" r="77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83" y="3077167"/>
            <a:ext cx="1938104" cy="1938104"/>
          </a:xfrm>
          <a:prstGeom prst="rect">
            <a:avLst/>
          </a:prstGeom>
        </p:spPr>
      </p:pic>
      <p:pic>
        <p:nvPicPr>
          <p:cNvPr id="8" name="Graphique 7">
            <a:hlinkClick r:id="rId5"/>
            <a:extLst>
              <a:ext uri="{FF2B5EF4-FFF2-40B4-BE49-F238E27FC236}">
                <a16:creationId xmlns:a16="http://schemas.microsoft.com/office/drawing/2014/main" id="{548B551A-FDD4-7D1C-629F-0DE9BC930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809" y="3043771"/>
            <a:ext cx="2284330" cy="1343186"/>
          </a:xfrm>
          <a:prstGeom prst="rect">
            <a:avLst/>
          </a:prstGeom>
        </p:spPr>
      </p:pic>
      <p:pic>
        <p:nvPicPr>
          <p:cNvPr id="11" name="Graphique 10">
            <a:hlinkClick r:id="rId8"/>
            <a:extLst>
              <a:ext uri="{FF2B5EF4-FFF2-40B4-BE49-F238E27FC236}">
                <a16:creationId xmlns:a16="http://schemas.microsoft.com/office/drawing/2014/main" id="{588F9CA0-F66F-EEB3-197E-EE9F1CC43B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04172" y="4697948"/>
            <a:ext cx="1519238" cy="1744310"/>
          </a:xfrm>
          <a:prstGeom prst="rect">
            <a:avLst/>
          </a:prstGeom>
        </p:spPr>
      </p:pic>
      <p:pic>
        <p:nvPicPr>
          <p:cNvPr id="15" name="Image 14" descr="Une image contenant texte, capture d’écran, livre, Police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E80CE670-BD8D-FCB3-8E3E-EB9A73E385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29" y="969248"/>
            <a:ext cx="2064721" cy="3076971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376F06E3-E926-480A-97D8-D715CACDD377}"/>
              </a:ext>
            </a:extLst>
          </p:cNvPr>
          <p:cNvGrpSpPr/>
          <p:nvPr/>
        </p:nvGrpSpPr>
        <p:grpSpPr>
          <a:xfrm>
            <a:off x="9137133" y="3217727"/>
            <a:ext cx="2426317" cy="3224531"/>
            <a:chOff x="9137133" y="3217727"/>
            <a:chExt cx="2426317" cy="3224531"/>
          </a:xfrm>
        </p:grpSpPr>
        <p:pic>
          <p:nvPicPr>
            <p:cNvPr id="19" name="Image 18" descr="Une image contenant texte, Police, Carmin, logo&#10;&#10;Le contenu généré par l’IA peut être incorrect.">
              <a:hlinkClick r:id="rId13"/>
              <a:extLst>
                <a:ext uri="{FF2B5EF4-FFF2-40B4-BE49-F238E27FC236}">
                  <a16:creationId xmlns:a16="http://schemas.microsoft.com/office/drawing/2014/main" id="{F49465B8-C8EC-B8BD-9AC9-964D2299E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133" y="3217727"/>
              <a:ext cx="2426317" cy="322453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8B7BCF-197E-0D10-032F-D8A674B7E740}"/>
                </a:ext>
              </a:extLst>
            </p:cNvPr>
            <p:cNvSpPr/>
            <p:nvPr/>
          </p:nvSpPr>
          <p:spPr>
            <a:xfrm>
              <a:off x="9909175" y="5391150"/>
              <a:ext cx="895350" cy="285750"/>
            </a:xfrm>
            <a:prstGeom prst="rect">
              <a:avLst/>
            </a:prstGeom>
            <a:solidFill>
              <a:srgbClr val="C332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2803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Méthodologie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3809754" y="1782534"/>
            <a:ext cx="457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avez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mots-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clés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définitions</a:t>
            </a:r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8B3F6E-6612-B859-DA02-5E0E856D4B2C}"/>
              </a:ext>
            </a:extLst>
          </p:cNvPr>
          <p:cNvSpPr txBox="1"/>
          <p:nvPr/>
        </p:nvSpPr>
        <p:spPr>
          <a:xfrm>
            <a:off x="2452468" y="3300948"/>
            <a:ext cx="7287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cherchez-vous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l’information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  <a:p>
            <a:pPr marL="457200" indent="-457200">
              <a:buAutoNum type="alphaLcParenR"/>
            </a:pPr>
            <a:endParaRPr lang="en-US" sz="2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des livres</a:t>
            </a: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des articles</a:t>
            </a: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 le web</a:t>
            </a: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réponse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</a:t>
            </a:r>
          </a:p>
          <a:p>
            <a:pPr marL="457200" indent="-457200">
              <a:buAutoNum type="alphaLcParenR"/>
            </a:pPr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phique 4" descr="Point d’interrogation avec un remplissage uni">
            <a:extLst>
              <a:ext uri="{FF2B5EF4-FFF2-40B4-BE49-F238E27FC236}">
                <a16:creationId xmlns:a16="http://schemas.microsoft.com/office/drawing/2014/main" id="{29ED7BB9-CB99-8208-0F77-342E031A5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871" y="1650645"/>
            <a:ext cx="2238948" cy="2238948"/>
          </a:xfrm>
          <a:prstGeom prst="rect">
            <a:avLst/>
          </a:prstGeom>
        </p:spPr>
      </p:pic>
      <p:pic>
        <p:nvPicPr>
          <p:cNvPr id="6" name="Graphique 5" descr="Point d’interrogation avec un remplissage uni">
            <a:extLst>
              <a:ext uri="{FF2B5EF4-FFF2-40B4-BE49-F238E27FC236}">
                <a16:creationId xmlns:a16="http://schemas.microsoft.com/office/drawing/2014/main" id="{212E3EC9-28D5-7DE9-5D87-C60BF6DF8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6791" y="4087881"/>
            <a:ext cx="2238948" cy="22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0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0608" y="660817"/>
            <a:ext cx="11277600" cy="77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Méthodologie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38ACE2-9B2D-42E6-A2FF-E3740C619BEF}"/>
              </a:ext>
            </a:extLst>
          </p:cNvPr>
          <p:cNvSpPr txBox="1"/>
          <p:nvPr/>
        </p:nvSpPr>
        <p:spPr>
          <a:xfrm>
            <a:off x="3222771" y="1839684"/>
            <a:ext cx="574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avez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mots-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clés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définitions</a:t>
            </a:r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8B3F6E-6612-B859-DA02-5E0E856D4B2C}"/>
              </a:ext>
            </a:extLst>
          </p:cNvPr>
          <p:cNvSpPr txBox="1"/>
          <p:nvPr/>
        </p:nvSpPr>
        <p:spPr>
          <a:xfrm>
            <a:off x="2452468" y="3300948"/>
            <a:ext cx="728706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cherchez-vous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l’information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  <a:p>
            <a:pPr marL="457200" indent="-457200">
              <a:buAutoNum type="alphaLcParenR"/>
            </a:pPr>
            <a:endParaRPr lang="en-US" sz="2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lphaLcParenR"/>
            </a:pPr>
            <a:r>
              <a:rPr lang="en-US" sz="5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des livres</a:t>
            </a: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des articles</a:t>
            </a: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 le web</a:t>
            </a:r>
          </a:p>
          <a:p>
            <a:pPr marL="457200" indent="-457200">
              <a:buAutoNum type="alphaLcParenR"/>
            </a:pP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n-US" sz="28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réponse</a:t>
            </a:r>
            <a:r>
              <a:rPr lang="en-US" sz="2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</a:t>
            </a:r>
          </a:p>
          <a:p>
            <a:pPr marL="457200" indent="-457200">
              <a:buAutoNum type="alphaLcParenR"/>
            </a:pPr>
            <a:endParaRPr lang="en-US" sz="24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phique 4" descr="Point d’interrogation avec un remplissage uni">
            <a:extLst>
              <a:ext uri="{FF2B5EF4-FFF2-40B4-BE49-F238E27FC236}">
                <a16:creationId xmlns:a16="http://schemas.microsoft.com/office/drawing/2014/main" id="{29ED7BB9-CB99-8208-0F77-342E031A5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871" y="1650645"/>
            <a:ext cx="2238948" cy="2238948"/>
          </a:xfrm>
          <a:prstGeom prst="rect">
            <a:avLst/>
          </a:prstGeom>
        </p:spPr>
      </p:pic>
      <p:pic>
        <p:nvPicPr>
          <p:cNvPr id="6" name="Graphique 5" descr="Point d’interrogation avec un remplissage uni">
            <a:extLst>
              <a:ext uri="{FF2B5EF4-FFF2-40B4-BE49-F238E27FC236}">
                <a16:creationId xmlns:a16="http://schemas.microsoft.com/office/drawing/2014/main" id="{212E3EC9-28D5-7DE9-5D87-C60BF6DF8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6791" y="4087881"/>
            <a:ext cx="2238948" cy="22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6636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Personnalisé 2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FE401"/>
      </a:accent1>
      <a:accent2>
        <a:srgbClr val="F15A22"/>
      </a:accent2>
      <a:accent3>
        <a:srgbClr val="232D47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8758_TF55916208_Win32" id="{9B0B24B4-0351-44EC-960D-AC98969A71D2}" vid="{583C5D19-B2E3-4472-9E5B-1360B9A6AE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10217</TotalTime>
  <Words>1100</Words>
  <Application>Microsoft Office PowerPoint</Application>
  <PresentationFormat>Grand écran</PresentationFormat>
  <Paragraphs>220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Gill Sans MT</vt:lpstr>
      <vt:lpstr>Montserrat</vt:lpstr>
      <vt:lpstr>Verdana</vt:lpstr>
      <vt:lpstr>Wingdings</vt:lpstr>
      <vt:lpstr>Badge</vt:lpstr>
      <vt:lpstr>Méthodes de recherche documentaire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methodologie</vt:lpstr>
      <vt:lpstr>methodologie</vt:lpstr>
      <vt:lpstr>Methodologie</vt:lpstr>
      <vt:lpstr>Methodologie</vt:lpstr>
      <vt:lpstr>METHODOLOGIE</vt:lpstr>
      <vt:lpstr>METHODOLOGIE</vt:lpstr>
      <vt:lpstr>Présentation PowerPoint</vt:lpstr>
      <vt:lpstr>Présentation PowerPoint</vt:lpstr>
      <vt:lpstr>Rendez-vous d’aide à la recherche documentaire</vt:lpstr>
      <vt:lpstr>essentiels à retenir…  1. Beluga : s’identifier avec login UGA  2. Bibliographie : à faire au fil de la recherche documentaire  3. En cas de besoin : prenez un RenDez-Vous en BU </vt:lpstr>
      <vt:lpstr>Supports / Ressources  Ressources documentaires – IFSI   Plateforme E-formation</vt:lpstr>
      <vt:lpstr>MERCI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LEO TOMASI</cp:lastModifiedBy>
  <cp:revision>1249</cp:revision>
  <dcterms:created xsi:type="dcterms:W3CDTF">2017-02-21T04:29:22Z</dcterms:created>
  <dcterms:modified xsi:type="dcterms:W3CDTF">2026-02-09T07:56:11Z</dcterms:modified>
</cp:coreProperties>
</file>