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0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5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7" r:id="rId2"/>
    <p:sldId id="495" r:id="rId3"/>
    <p:sldId id="446" r:id="rId4"/>
    <p:sldId id="497" r:id="rId5"/>
    <p:sldId id="398" r:id="rId6"/>
    <p:sldId id="448" r:id="rId7"/>
    <p:sldId id="456" r:id="rId8"/>
    <p:sldId id="488" r:id="rId9"/>
    <p:sldId id="458" r:id="rId10"/>
    <p:sldId id="489" r:id="rId11"/>
    <p:sldId id="450" r:id="rId12"/>
    <p:sldId id="496" r:id="rId13"/>
    <p:sldId id="459" r:id="rId14"/>
    <p:sldId id="452" r:id="rId15"/>
    <p:sldId id="4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610"/>
    <a:srgbClr val="202C41"/>
    <a:srgbClr val="0D1128"/>
    <a:srgbClr val="E4E4E4"/>
    <a:srgbClr val="FFFFFF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3" autoAdjust="0"/>
    <p:restoredTop sz="87953" autoAdjust="0"/>
  </p:normalViewPr>
  <p:slideViewPr>
    <p:cSldViewPr snapToGrid="0">
      <p:cViewPr varScale="1">
        <p:scale>
          <a:sx n="98" d="100"/>
          <a:sy n="98" d="100"/>
        </p:scale>
        <p:origin x="11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finder-n-cas-org.sid2nomade-2.grenet.fr/navigate/?appId=1c0dfbf6-d663-453a-b888-7df52a477ac3&amp;clearSearch=true&amp;isFromAllResults=false&amp;ordinal=0&amp;previousInitiatingActionId=5f9096e4-5184-4374-9c63-0b269fd984f6&amp;resultType=substance&amp;resultView=DETAIL&amp;state=searchDetail.substance&amp;suppressNavigation=true&amp;uiContext=366&amp;uiSubContext=677&amp;uriForDetails=substance%2Fpt%2F77861&amp;uriList=substance%2Fpt%2F7786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cifinder-n-cas-org.sid2nomade-2.grenet.fr/navigate/?appId=40a2db31-1fb6-469c-8718-aff9c911e926&amp;backKey=6989de48e9ed941a24b0f335&amp;backToPage=1&amp;contentUri=substance%2Fpt%2F139755832&amp;isFromAllResults=false&amp;key=6989de48e9ed941a24b0f335&amp;metricsOrdinal=1&amp;metricsResultType=substance&amp;ordinal=1&amp;resultType=substance&amp;resultView=DETAIL&amp;sortBy=relevance&amp;sortOrder=descending&amp;state=searchDetail.substance&amp;uiContext=365&amp;uiSubContext=551&amp;uriForDetails=substance%2Fpt%2F139755832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9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/>
              </a:rPr>
              <a:t>77-86-1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Tris</a:t>
            </a:r>
            <a:r>
              <a:rPr lang="fr-FR" dirty="0"/>
              <a:t>-</a:t>
            </a:r>
            <a:r>
              <a:rPr lang="fr-FR" dirty="0" err="1"/>
              <a:t>hydroxyméthylaminométhane</a:t>
            </a:r>
            <a:r>
              <a:rPr lang="fr-FR" dirty="0"/>
              <a:t> (</a:t>
            </a:r>
            <a:r>
              <a:rPr lang="fr-FR" dirty="0" err="1"/>
              <a:t>Tham</a:t>
            </a:r>
            <a:r>
              <a:rPr lang="fr-FR" dirty="0"/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hlinkClick r:id="rId4"/>
              </a:rPr>
              <a:t>139755-83-2</a:t>
            </a: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Viagra </a:t>
            </a:r>
            <a:r>
              <a:rPr lang="fr-FR" b="1" dirty="0" err="1"/>
              <a:t>Sildenafil</a:t>
            </a:r>
            <a:endParaRPr lang="fr-F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LT</a:t>
            </a:r>
          </a:p>
          <a:p>
            <a:r>
              <a:rPr lang="fr-FR" b="1" dirty="0"/>
              <a:t>Morane </a:t>
            </a:r>
            <a:r>
              <a:rPr lang="fr-FR" b="1" dirty="0" err="1"/>
              <a:t>Beaumet</a:t>
            </a:r>
            <a:r>
              <a:rPr lang="fr-FR" b="1" dirty="0"/>
              <a:t> </a:t>
            </a:r>
            <a:r>
              <a:rPr lang="fr-FR" dirty="0"/>
              <a:t>: démonstration de son usage pro.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6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23/02/2026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14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0A3FE8-D5F0-48CE-9A1F-339A2C8FB8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A8BB53-E3D7-49F5-885C-62BE6E190DB0}" type="datetime1">
              <a:rPr lang="fr-FR" smtClean="0"/>
              <a:t>23/02/2026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A84222-E283-42DF-93B5-5EA61F6AD2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7D5E6CB2-697F-41D0-8DCA-4271A764F4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993532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15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75A456-181B-4C38-AD2B-4D1C9800C1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C81CAA-9C8B-444D-8CE0-AF56DB0B6833}" type="datetime1">
              <a:rPr lang="fr-FR" smtClean="0"/>
              <a:t>23/02/2026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29B4A-6E5C-4EE2-A892-3A0BFF7C67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6602E6B4-D153-44AC-BC9B-07F219644A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MP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9488B-6A0D-4C1C-940E-F557BF7FA6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266E1B4-09F7-4376-AB41-80613BC78EB5}" type="datetime1">
              <a:rPr lang="fr-FR" smtClean="0"/>
              <a:t>23/02/2026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11356C-F117-40EB-9C30-E2EE74C0F5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E21D5CCA-A977-4D1E-ABB0-FF4623BD27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30411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2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CREATION DES COMPTES MP+LT </a:t>
            </a:r>
            <a:r>
              <a:rPr lang="fr-FR" b="1" dirty="0"/>
              <a:t>+ LTH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3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23/02/2026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pic>
        <p:nvPicPr>
          <p:cNvPr id="7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58" y="449398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7" r:id="rId2"/>
    <p:sldLayoutId id="2147483690" r:id="rId3"/>
    <p:sldLayoutId id="2147483692" r:id="rId4"/>
    <p:sldLayoutId id="2147483669" r:id="rId5"/>
    <p:sldLayoutId id="2147483740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enalex.org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eformation.univ-grenoble-alpes.fr/course/view.php?id=2551" TargetMode="External"/><Relationship Id="rId7" Type="http://schemas.openxmlformats.org/officeDocument/2006/relationships/hyperlink" Target="https://bibliotheques.univ-grenoble-alpes.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hyperlink" Target="https://view.genial.ly/65c33be13817160014d848ee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apso-rensbump@univ-grenoble-alpes.fr" TargetMode="External"/><Relationship Id="rId5" Type="http://schemas.openxmlformats.org/officeDocument/2006/relationships/hyperlink" Target="https://bu.univ-grenoble-alpes.fr/Form_RDV/formulaire.php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chemistry.ca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s://pubchem.ncbi.nlm.nih.gov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heques.univ-grenoble-alpes.fr/medias/fichier/2023-instructions-sfs-version-web_1694589442592-pdf?ID_FICHE=1374206&amp;INLINE=FAL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5834473" y="2207997"/>
            <a:ext cx="5825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 à la Recherche Documentaire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5B8F848A-92E6-49DC-9AB9-AC90620AB3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6" t="-24636" r="-20005" b="14712"/>
          <a:stretch/>
        </p:blipFill>
        <p:spPr>
          <a:xfrm>
            <a:off x="542184" y="2888237"/>
            <a:ext cx="4793594" cy="3969763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BE31656-2E51-4E34-B081-C9814367A891}"/>
              </a:ext>
            </a:extLst>
          </p:cNvPr>
          <p:cNvSpPr txBox="1"/>
          <p:nvPr/>
        </p:nvSpPr>
        <p:spPr>
          <a:xfrm>
            <a:off x="6500192" y="4444925"/>
            <a:ext cx="499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fr-FR" sz="2000" baseline="30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année de Pharmacie – Industrie</a:t>
            </a: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2025-2026</a:t>
            </a: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Séance 2</a:t>
            </a:r>
          </a:p>
        </p:txBody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318D335-4138-4FC2-986E-8562415E6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3" t="2515" b="4262"/>
          <a:stretch/>
        </p:blipFill>
        <p:spPr>
          <a:xfrm>
            <a:off x="139262" y="2185836"/>
            <a:ext cx="6634432" cy="36132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0D5AA3-EDD7-4613-91D6-CE81BDF1A6CE}"/>
              </a:ext>
            </a:extLst>
          </p:cNvPr>
          <p:cNvSpPr/>
          <p:nvPr/>
        </p:nvSpPr>
        <p:spPr>
          <a:xfrm>
            <a:off x="6158683" y="2051394"/>
            <a:ext cx="856963" cy="693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3496" y="393181"/>
            <a:ext cx="681693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substances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FCA4C32-E5B1-4367-A5EA-2720996ACF2D}"/>
              </a:ext>
            </a:extLst>
          </p:cNvPr>
          <p:cNvSpPr txBox="1"/>
          <p:nvPr/>
        </p:nvSpPr>
        <p:spPr>
          <a:xfrm>
            <a:off x="1214259" y="2028934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A8262BD-2EBF-453A-A969-4A06CB7C14F4}"/>
              </a:ext>
            </a:extLst>
          </p:cNvPr>
          <p:cNvSpPr txBox="1"/>
          <p:nvPr/>
        </p:nvSpPr>
        <p:spPr>
          <a:xfrm>
            <a:off x="994148" y="2609439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9726D34F-ACAC-4CA9-8953-5A474E33D52C}"/>
              </a:ext>
            </a:extLst>
          </p:cNvPr>
          <p:cNvGrpSpPr/>
          <p:nvPr/>
        </p:nvGrpSpPr>
        <p:grpSpPr>
          <a:xfrm>
            <a:off x="7020797" y="3299820"/>
            <a:ext cx="5254672" cy="2342355"/>
            <a:chOff x="6959699" y="4099498"/>
            <a:chExt cx="5254672" cy="2342355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3AC0F43-6C19-4140-BDFC-0EA8462DA8D4}"/>
                </a:ext>
              </a:extLst>
            </p:cNvPr>
            <p:cNvSpPr txBox="1"/>
            <p:nvPr/>
          </p:nvSpPr>
          <p:spPr>
            <a:xfrm>
              <a:off x="6959699" y="4099498"/>
              <a:ext cx="4734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Choix de l’outil : CAS </a:t>
              </a:r>
              <a:r>
                <a:rPr lang="fr-FR" sz="1400" dirty="0" err="1"/>
                <a:t>Draw</a:t>
              </a:r>
              <a:r>
                <a:rPr lang="fr-FR" sz="1400" dirty="0"/>
                <a:t> ou </a:t>
              </a:r>
              <a:r>
                <a:rPr lang="fr-FR" sz="1400" dirty="0" err="1"/>
                <a:t>ChemDoodle</a:t>
              </a:r>
              <a:endParaRPr lang="fr-FR" sz="1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88EB33-7AC8-4197-BD15-4D38B31143CA}"/>
                </a:ext>
              </a:extLst>
            </p:cNvPr>
            <p:cNvSpPr/>
            <p:nvPr/>
          </p:nvSpPr>
          <p:spPr>
            <a:xfrm>
              <a:off x="6959699" y="4841415"/>
              <a:ext cx="525467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Lien vers le tableau périodique des éléments</a:t>
              </a:r>
            </a:p>
            <a:p>
              <a:endParaRPr lang="fr-FR" sz="1400" dirty="0"/>
            </a:p>
            <a:p>
              <a:r>
                <a:rPr lang="fr-FR" sz="1400" dirty="0"/>
                <a:t>Lien vers les raccourcis chimiques</a:t>
              </a:r>
            </a:p>
            <a:p>
              <a:endParaRPr lang="fr-FR" sz="1400" dirty="0"/>
            </a:p>
            <a:p>
              <a:r>
                <a:rPr lang="fr-FR" sz="1400" dirty="0"/>
                <a:t>Lien vers les variables</a:t>
              </a:r>
            </a:p>
            <a:p>
              <a:endParaRPr lang="fr-FR" sz="1400" dirty="0"/>
            </a:p>
            <a:p>
              <a:r>
                <a:rPr lang="fr-FR" sz="1400" dirty="0"/>
                <a:t>Lancer la recherche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058575-E2A0-46EF-BA16-F3AA23727094}"/>
                </a:ext>
              </a:extLst>
            </p:cNvPr>
            <p:cNvSpPr/>
            <p:nvPr/>
          </p:nvSpPr>
          <p:spPr>
            <a:xfrm>
              <a:off x="6959699" y="4468830"/>
              <a:ext cx="52546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Il est possible d’importer ou d’exporter des structures chimiques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45059ECC-71F7-49B3-B028-8457D35287D3}"/>
              </a:ext>
            </a:extLst>
          </p:cNvPr>
          <p:cNvSpPr txBox="1"/>
          <p:nvPr/>
        </p:nvSpPr>
        <p:spPr>
          <a:xfrm>
            <a:off x="-77891" y="3271383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0910D14-E988-482F-82BD-5D1AE8CCA55D}"/>
              </a:ext>
            </a:extLst>
          </p:cNvPr>
          <p:cNvGrpSpPr/>
          <p:nvPr/>
        </p:nvGrpSpPr>
        <p:grpSpPr>
          <a:xfrm>
            <a:off x="6742847" y="3238265"/>
            <a:ext cx="313714" cy="1169549"/>
            <a:chOff x="6664646" y="4070348"/>
            <a:chExt cx="313714" cy="1169549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FB53551-A619-4196-A45A-0909396E7499}"/>
                </a:ext>
              </a:extLst>
            </p:cNvPr>
            <p:cNvSpPr txBox="1"/>
            <p:nvPr/>
          </p:nvSpPr>
          <p:spPr>
            <a:xfrm>
              <a:off x="6664647" y="4070348"/>
              <a:ext cx="313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A7C5252-B411-4BE5-BA4D-E84CD3563FA4}"/>
                </a:ext>
              </a:extLst>
            </p:cNvPr>
            <p:cNvSpPr txBox="1"/>
            <p:nvPr/>
          </p:nvSpPr>
          <p:spPr>
            <a:xfrm>
              <a:off x="6664646" y="4471270"/>
              <a:ext cx="313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FFBA191-BB3D-4A82-8904-08C4FCF0FBF4}"/>
                </a:ext>
              </a:extLst>
            </p:cNvPr>
            <p:cNvSpPr txBox="1"/>
            <p:nvPr/>
          </p:nvSpPr>
          <p:spPr>
            <a:xfrm>
              <a:off x="6664646" y="4870565"/>
              <a:ext cx="313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D3A1BCE-4DD5-4588-8CBA-0826373B699D}"/>
              </a:ext>
            </a:extLst>
          </p:cNvPr>
          <p:cNvSpPr txBox="1"/>
          <p:nvPr/>
        </p:nvSpPr>
        <p:spPr>
          <a:xfrm>
            <a:off x="646094" y="3282910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B1DBFD1-3F01-4E03-9C30-4EE6F1BC0732}"/>
              </a:ext>
            </a:extLst>
          </p:cNvPr>
          <p:cNvSpPr txBox="1"/>
          <p:nvPr/>
        </p:nvSpPr>
        <p:spPr>
          <a:xfrm>
            <a:off x="-61033" y="3542366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48AFE4B-5C4F-40AC-B05B-7BACD1156FC6}"/>
              </a:ext>
            </a:extLst>
          </p:cNvPr>
          <p:cNvSpPr txBox="1"/>
          <p:nvPr/>
        </p:nvSpPr>
        <p:spPr>
          <a:xfrm>
            <a:off x="6727608" y="4443400"/>
            <a:ext cx="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B11DFB4-275F-4EAC-84F4-1F016DB2D330}"/>
              </a:ext>
            </a:extLst>
          </p:cNvPr>
          <p:cNvSpPr txBox="1"/>
          <p:nvPr/>
        </p:nvSpPr>
        <p:spPr>
          <a:xfrm>
            <a:off x="6727607" y="4855341"/>
            <a:ext cx="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BCFC182-C031-46A5-96BD-81953CADD66D}"/>
              </a:ext>
            </a:extLst>
          </p:cNvPr>
          <p:cNvSpPr txBox="1"/>
          <p:nvPr/>
        </p:nvSpPr>
        <p:spPr>
          <a:xfrm>
            <a:off x="6727607" y="5279203"/>
            <a:ext cx="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5D4E1A5-BD7F-402A-ABAB-D9FF82560BC4}"/>
              </a:ext>
            </a:extLst>
          </p:cNvPr>
          <p:cNvSpPr txBox="1"/>
          <p:nvPr/>
        </p:nvSpPr>
        <p:spPr>
          <a:xfrm>
            <a:off x="5503304" y="5224673"/>
            <a:ext cx="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5" name="Google Shape;409;p46">
            <a:extLst>
              <a:ext uri="{FF2B5EF4-FFF2-40B4-BE49-F238E27FC236}">
                <a16:creationId xmlns:a16="http://schemas.microsoft.com/office/drawing/2014/main" id="{06993D59-6629-404A-B822-0C14878B07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34226">
            <a:off x="8247224" y="323996"/>
            <a:ext cx="1250679" cy="8812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22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4CBB20E-F43B-4F84-978D-F9CFBB251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9" y="1988185"/>
            <a:ext cx="8192964" cy="4811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3495" y="393181"/>
            <a:ext cx="6305201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reactions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chimiques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4CC4FF-9826-40E5-B391-EAA5638F27D4}"/>
              </a:ext>
            </a:extLst>
          </p:cNvPr>
          <p:cNvSpPr txBox="1"/>
          <p:nvPr/>
        </p:nvSpPr>
        <p:spPr>
          <a:xfrm>
            <a:off x="872689" y="5860371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BF0F58-14AB-4C49-ABC8-4078B5126AFA}"/>
              </a:ext>
            </a:extLst>
          </p:cNvPr>
          <p:cNvSpPr txBox="1"/>
          <p:nvPr/>
        </p:nvSpPr>
        <p:spPr>
          <a:xfrm>
            <a:off x="8438763" y="4393876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97557F-9080-4FB0-A295-67DCF86047BD}"/>
              </a:ext>
            </a:extLst>
          </p:cNvPr>
          <p:cNvSpPr txBox="1"/>
          <p:nvPr/>
        </p:nvSpPr>
        <p:spPr>
          <a:xfrm>
            <a:off x="8662362" y="4424653"/>
            <a:ext cx="473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Flèche des réactifs vers les produits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CFA28AB-FD02-4F80-88E8-3370AA62B3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52656" r="7272" b="1465"/>
          <a:stretch/>
        </p:blipFill>
        <p:spPr>
          <a:xfrm>
            <a:off x="9179159" y="5860371"/>
            <a:ext cx="2423468" cy="9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1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OpenAlex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271048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Clr>
                <a:srgbClr val="0066A1"/>
              </a:buCl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Bases de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1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bibliographique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1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bibliométrique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0066A1"/>
              </a:buClr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des champs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disciplinaires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variés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288000" algn="just">
              <a:buClr>
                <a:srgbClr val="0066A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288000" algn="just">
              <a:buClr>
                <a:srgbClr val="0066A1"/>
              </a:buClr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bibliométriques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288000" algn="just">
              <a:buClr>
                <a:srgbClr val="0066A1"/>
              </a:buClr>
              <a:buFont typeface="Wingdings" panose="05000000000000000000" pitchFamily="2" charset="2"/>
              <a:buChar char="§"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288000" algn="just">
              <a:buClr>
                <a:srgbClr val="0066A1"/>
              </a:buClr>
              <a:buFont typeface="Wingdings" panose="05000000000000000000" pitchFamily="2" charset="2"/>
              <a:buChar char="§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Clr>
                <a:srgbClr val="0066A1"/>
              </a:buClr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Clr>
                <a:srgbClr val="0066A1"/>
              </a:buClr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phique 5" descr="Graphique à barres">
            <a:extLst>
              <a:ext uri="{FF2B5EF4-FFF2-40B4-BE49-F238E27FC236}">
                <a16:creationId xmlns:a16="http://schemas.microsoft.com/office/drawing/2014/main" id="{B7CC455A-EE16-4989-A96A-1C3C851F6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717" y="4014996"/>
            <a:ext cx="690084" cy="690084"/>
          </a:xfrm>
          <a:prstGeom prst="rect">
            <a:avLst/>
          </a:prstGeom>
        </p:spPr>
      </p:pic>
      <p:pic>
        <p:nvPicPr>
          <p:cNvPr id="7" name="Google Shape;458;p49">
            <a:extLst>
              <a:ext uri="{FF2B5EF4-FFF2-40B4-BE49-F238E27FC236}">
                <a16:creationId xmlns:a16="http://schemas.microsoft.com/office/drawing/2014/main" id="{880484EC-58D3-4E19-AA92-4C775A90C50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200000">
            <a:off x="10518213" y="1536228"/>
            <a:ext cx="1467972" cy="17547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3" name="Image 2">
            <a:hlinkClick r:id="rId6"/>
            <a:extLst>
              <a:ext uri="{FF2B5EF4-FFF2-40B4-BE49-F238E27FC236}">
                <a16:creationId xmlns:a16="http://schemas.microsoft.com/office/drawing/2014/main" id="{BFC1E5C6-0ABA-43E7-B85D-5DCACD7C249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3338" y="4115737"/>
            <a:ext cx="3658279" cy="1467972"/>
          </a:xfrm>
          <a:prstGeom prst="rect">
            <a:avLst/>
          </a:prstGeom>
        </p:spPr>
      </p:pic>
      <p:pic>
        <p:nvPicPr>
          <p:cNvPr id="8" name="Google Shape;590;p56">
            <a:extLst>
              <a:ext uri="{FF2B5EF4-FFF2-40B4-BE49-F238E27FC236}">
                <a16:creationId xmlns:a16="http://schemas.microsoft.com/office/drawing/2014/main" id="{D1F67EB3-F8FA-4EEB-94DA-62040C0F453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769552">
            <a:off x="2714462" y="5896900"/>
            <a:ext cx="345631" cy="3903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5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4BED8D03-BAA2-4D51-82A7-6C93E53CB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7" y="2856955"/>
            <a:ext cx="6864667" cy="35642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72310D-2599-4FA2-B60F-87448C8FF726}"/>
              </a:ext>
            </a:extLst>
          </p:cNvPr>
          <p:cNvSpPr txBox="1">
            <a:spLocks/>
          </p:cNvSpPr>
          <p:nvPr/>
        </p:nvSpPr>
        <p:spPr>
          <a:xfrm>
            <a:off x="850608" y="1064300"/>
            <a:ext cx="6620040" cy="17926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liens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AE597D95-AA1E-4DB6-A306-C61E4B57D784}"/>
              </a:ext>
            </a:extLst>
          </p:cNvPr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2B78C1F-506C-48FB-B929-421A252DC08E}"/>
              </a:ext>
            </a:extLst>
          </p:cNvPr>
          <p:cNvSpPr/>
          <p:nvPr/>
        </p:nvSpPr>
        <p:spPr>
          <a:xfrm>
            <a:off x="4796707" y="2487623"/>
            <a:ext cx="6079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E-formation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A13B4E-1D6F-44E3-BE7C-AD933BA61F91}"/>
              </a:ext>
            </a:extLst>
          </p:cNvPr>
          <p:cNvSpPr/>
          <p:nvPr/>
        </p:nvSpPr>
        <p:spPr>
          <a:xfrm>
            <a:off x="8503920" y="3756846"/>
            <a:ext cx="362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u="sng" dirty="0">
                <a:hlinkClick r:id="" action="ppaction://noaction"/>
              </a:rPr>
              <a:t>Informations pratiques sur la  </a:t>
            </a:r>
          </a:p>
          <a:p>
            <a:pPr algn="r"/>
            <a:r>
              <a:rPr lang="fr-FR" b="1" u="sng" dirty="0">
                <a:hlinkClick r:id="" action="ppaction://noaction"/>
              </a:rPr>
              <a:t>thèse d'exercice de pharmacie</a:t>
            </a:r>
            <a:r>
              <a:rPr lang="fr-FR" dirty="0"/>
              <a:t> :</a:t>
            </a:r>
          </a:p>
        </p:txBody>
      </p:sp>
      <p:pic>
        <p:nvPicPr>
          <p:cNvPr id="7" name="Image 6">
            <a:hlinkClick r:id="rId5"/>
            <a:extLst>
              <a:ext uri="{FF2B5EF4-FFF2-40B4-BE49-F238E27FC236}">
                <a16:creationId xmlns:a16="http://schemas.microsoft.com/office/drawing/2014/main" id="{307411E3-F949-479C-93D3-FBE8CA5E7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640" y="4539018"/>
            <a:ext cx="4721352" cy="1882180"/>
          </a:xfrm>
          <a:prstGeom prst="rect">
            <a:avLst/>
          </a:prstGeom>
        </p:spPr>
      </p:pic>
      <p:pic>
        <p:nvPicPr>
          <p:cNvPr id="8" name="Image 7">
            <a:hlinkClick r:id="rId7"/>
            <a:extLst>
              <a:ext uri="{FF2B5EF4-FFF2-40B4-BE49-F238E27FC236}">
                <a16:creationId xmlns:a16="http://schemas.microsoft.com/office/drawing/2014/main" id="{666825C2-70CE-4987-8E24-42D3B2FE5C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6640" y="2579956"/>
            <a:ext cx="4587621" cy="10715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76BE01-A926-408F-BDFF-9DBF7CA8A33D}"/>
              </a:ext>
            </a:extLst>
          </p:cNvPr>
          <p:cNvSpPr/>
          <p:nvPr/>
        </p:nvSpPr>
        <p:spPr>
          <a:xfrm>
            <a:off x="9320225" y="2105237"/>
            <a:ext cx="2807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Le site web des BU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2FBADD7-B671-447A-8073-5E253ECE9B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20688"/>
          <a:stretch/>
        </p:blipFill>
        <p:spPr>
          <a:xfrm rot="16200000">
            <a:off x="8553652" y="-783942"/>
            <a:ext cx="1239883" cy="28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5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AE3F32-FB51-48A2-86CE-A10C91350A82}"/>
              </a:ext>
            </a:extLst>
          </p:cNvPr>
          <p:cNvSpPr/>
          <p:nvPr/>
        </p:nvSpPr>
        <p:spPr>
          <a:xfrm>
            <a:off x="7106478" y="1411357"/>
            <a:ext cx="3806687" cy="38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274" y="2374900"/>
            <a:ext cx="4426219" cy="19177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questions ?</a:t>
            </a:r>
          </a:p>
        </p:txBody>
      </p:sp>
      <p:pic>
        <p:nvPicPr>
          <p:cNvPr id="5" name="Image 4" descr="Pusheen - Choqué">
            <a:extLst>
              <a:ext uri="{FF2B5EF4-FFF2-40B4-BE49-F238E27FC236}">
                <a16:creationId xmlns:a16="http://schemas.microsoft.com/office/drawing/2014/main" id="{57248A29-0FE7-42D4-A75E-648E59359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18" y="1437861"/>
            <a:ext cx="3810000" cy="381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75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63" y="714477"/>
            <a:ext cx="4314664" cy="200932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!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bientôt !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728602" y="2753219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r="17376"/>
          <a:stretch>
            <a:fillRect/>
          </a:stretch>
        </p:blipFill>
        <p:spPr>
          <a:xfrm>
            <a:off x="7938" y="1117600"/>
            <a:ext cx="3016250" cy="4622800"/>
          </a:xfrm>
        </p:spPr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16949"/>
          <a:stretch>
            <a:fillRect/>
          </a:stretch>
        </p:blipFill>
        <p:spPr/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B0AD93A-25E3-446A-8F71-8C388DB3FB9A}"/>
              </a:ext>
            </a:extLst>
          </p:cNvPr>
          <p:cNvSpPr txBox="1"/>
          <p:nvPr/>
        </p:nvSpPr>
        <p:spPr>
          <a:xfrm>
            <a:off x="3364364" y="3429000"/>
            <a:ext cx="5472113" cy="13227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hlinkClick r:id="rId5"/>
              </a:rPr>
              <a:t>Formulaire de rdv </a:t>
            </a:r>
            <a:r>
              <a:rPr lang="fr-FR" sz="2400" b="1" dirty="0">
                <a:solidFill>
                  <a:schemeClr val="bg1"/>
                </a:solidFill>
              </a:rPr>
              <a:t>depuis </a:t>
            </a:r>
            <a:r>
              <a:rPr lang="fr-FR" sz="2400" b="1" dirty="0">
                <a:solidFill>
                  <a:srgbClr val="EE5F2C"/>
                </a:solidFill>
              </a:rPr>
              <a:t>Beluga</a:t>
            </a:r>
            <a:endParaRPr lang="fr-FR" sz="2400" b="1" dirty="0">
              <a:solidFill>
                <a:srgbClr val="EE5F2C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bapso-rensbump@univ-grenoble-alpes.fr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04-76-63-74-70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37E06A-6BD4-4C82-8736-DBEAFDDF3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154" y="6260126"/>
            <a:ext cx="1670898" cy="578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A0D851-AD3F-4605-B8D3-4AD1CAE33BE6}"/>
              </a:ext>
            </a:extLst>
          </p:cNvPr>
          <p:cNvSpPr/>
          <p:nvPr/>
        </p:nvSpPr>
        <p:spPr>
          <a:xfrm>
            <a:off x="8832052" y="6226155"/>
            <a:ext cx="335994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bg1"/>
                </a:solidFill>
              </a:rPr>
              <a:t>Sont autorisées la diffusion et la réutilisation de ce support sous réserve d’en citer les auteurs et uniquement à des fins non commerciales.</a:t>
            </a:r>
          </a:p>
        </p:txBody>
      </p:sp>
    </p:spTree>
    <p:extLst>
      <p:ext uri="{BB962C8B-B14F-4D97-AF65-F5344CB8AC3E}">
        <p14:creationId xmlns:p14="http://schemas.microsoft.com/office/powerpoint/2010/main" val="368203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379265"/>
            <a:ext cx="9486761" cy="15425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spc="3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rappel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59680" y="17046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921791"/>
            <a:ext cx="11496675" cy="41912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E74610"/>
              </a:buClr>
              <a:buFont typeface="Arial" panose="020B0604020202020204" pitchFamily="34" charset="0"/>
              <a:buChar char="•"/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lien avec le </a:t>
            </a:r>
            <a:r>
              <a:rPr lang="fr-FR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 médicaments</a:t>
            </a:r>
            <a:endParaRPr lang="fr-FR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u="sng" spc="300" dirty="0">
                <a:latin typeface="Verdana" panose="020B0604030504040204" pitchFamily="34" charset="0"/>
                <a:ea typeface="Verdana" panose="020B0604030504040204" pitchFamily="34" charset="0"/>
              </a:rPr>
              <a:t>substance active / forme galénique</a:t>
            </a:r>
          </a:p>
          <a:p>
            <a:pPr>
              <a:lnSpc>
                <a:spcPct val="150000"/>
              </a:lnSpc>
            </a:pPr>
            <a:endParaRPr lang="fr-FR" u="sng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phloroglucinol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(lyophilisat oral)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ibuprofène (gel pour application cutanée)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paracétamol (solution buvable)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métronidazole (émulsion pour application cutanée)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insuline 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lispro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(solution injectable)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interféron bêta-1b recombinant (poudre et solvant solution injectable)</a:t>
            </a:r>
          </a:p>
          <a:p>
            <a:pPr>
              <a:lnSpc>
                <a:spcPct val="150000"/>
              </a:lnSpc>
            </a:pP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blinatumomab</a:t>
            </a:r>
            <a:r>
              <a:rPr lang="fr-FR" spc="300" dirty="0">
                <a:latin typeface="Verdana" panose="020B0604030504040204" pitchFamily="34" charset="0"/>
                <a:ea typeface="Verdana" panose="020B0604030504040204" pitchFamily="34" charset="0"/>
              </a:rPr>
              <a:t> (poudre pour solution à diluer et solution pour perfusion)</a:t>
            </a:r>
            <a:endParaRPr lang="fr-FR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7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0" y="791030"/>
            <a:ext cx="4452257" cy="1248228"/>
          </a:xfrm>
          <a:noFill/>
        </p:spPr>
        <p:txBody>
          <a:bodyPr/>
          <a:lstStyle/>
          <a:p>
            <a:r>
              <a:rPr lang="en-US" dirty="0" err="1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Sommaire</a:t>
            </a:r>
            <a:endParaRPr lang="en-US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7231" y="1690009"/>
            <a:ext cx="5856515" cy="49398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Abstracts et CAS</a:t>
            </a:r>
          </a:p>
          <a:p>
            <a:pPr>
              <a:spcAft>
                <a:spcPts val="400"/>
              </a:spcAft>
            </a:pP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depuis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1907</a:t>
            </a:r>
          </a:p>
          <a:p>
            <a:pPr>
              <a:spcAft>
                <a:spcPts val="600"/>
              </a:spcAft>
            </a:pP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SciFinder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-n</a:t>
            </a:r>
          </a:p>
          <a:p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Depuis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Beluga +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création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compte</a:t>
            </a: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0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base de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bibliographiques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substances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chimiques</a:t>
            </a: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 par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formule</a:t>
            </a:r>
            <a:r>
              <a:rPr lang="en-US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moléculaire</a:t>
            </a: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réactions</a:t>
            </a:r>
            <a:r>
              <a:rPr lang="en-US" sz="15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chimiques</a:t>
            </a: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fr-FR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Dessiner une substance dans l'éditeur</a:t>
            </a:r>
          </a:p>
          <a:p>
            <a:pPr>
              <a:spcAft>
                <a:spcPts val="400"/>
              </a:spcAft>
            </a:pPr>
            <a:endParaRPr lang="fr-FR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OpenAlex</a:t>
            </a:r>
            <a:endParaRPr lang="en-US" sz="15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r>
              <a:rPr lang="fr-FR" sz="15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de données bibliographiques</a:t>
            </a: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4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435" y="2188030"/>
            <a:ext cx="1069311" cy="38882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04.</a:t>
            </a:r>
          </a:p>
          <a:p>
            <a:pPr>
              <a:spcAft>
                <a:spcPts val="2900"/>
              </a:spcAft>
            </a:pP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05.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071257" y="141514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32269745-6C59-44FB-94E5-9C4B607502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9" r="-9"/>
          <a:stretch/>
        </p:blipFill>
        <p:spPr>
          <a:xfrm>
            <a:off x="0" y="0"/>
            <a:ext cx="5856515" cy="6858000"/>
          </a:xfrm>
        </p:spPr>
      </p:pic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8D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7" y="505226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Abstracts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037" y="2382456"/>
            <a:ext cx="1178992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spc="100" dirty="0"/>
              <a:t>Les </a:t>
            </a:r>
            <a:r>
              <a:rPr lang="fr-FR" sz="2000" b="1" i="1" spc="100" dirty="0"/>
              <a:t>Chemical Abstracts</a:t>
            </a:r>
            <a:r>
              <a:rPr lang="fr-FR" sz="2000" spc="100" dirty="0"/>
              <a:t>, permettent de consulter des références bibliographiques issue de la littérature scientifique autour de la Chimie et des domaines apparentés.  </a:t>
            </a:r>
          </a:p>
          <a:p>
            <a:pPr>
              <a:lnSpc>
                <a:spcPct val="150000"/>
              </a:lnSpc>
            </a:pPr>
            <a:endParaRPr lang="fr-FR" sz="2000" spc="100" dirty="0"/>
          </a:p>
          <a:p>
            <a:pPr>
              <a:lnSpc>
                <a:spcPct val="150000"/>
              </a:lnSpc>
            </a:pPr>
            <a:r>
              <a:rPr lang="fr-FR" sz="2000" spc="100" dirty="0"/>
              <a:t>Publiés depuis 1907 il s’agit d’une des bases de données les plus anciennes et les plus complètes au monde.</a:t>
            </a:r>
          </a:p>
          <a:p>
            <a:pPr>
              <a:lnSpc>
                <a:spcPct val="150000"/>
              </a:lnSpc>
            </a:pPr>
            <a:r>
              <a:rPr lang="fr-FR" sz="2000" spc="100" dirty="0"/>
              <a:t>Pour chaque revue touchant de près ou de loin à la Chimie, les différents articles sont dépouillés. C’est-à-dire qu’ils sont résumés (en anglais) et qu’une liste des composés chimiques concernés est établie.</a:t>
            </a:r>
          </a:p>
          <a:p>
            <a:pPr algn="just"/>
            <a:endParaRPr lang="fr-FR" sz="12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E816E29-AC11-4EAC-828E-BEF09EF5E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20688"/>
          <a:stretch/>
        </p:blipFill>
        <p:spPr>
          <a:xfrm rot="16200000">
            <a:off x="7419533" y="-918299"/>
            <a:ext cx="1649175" cy="37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7" y="505226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Abstracts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008" y="2218616"/>
            <a:ext cx="4608994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sz="2000" b="1" i="1" dirty="0"/>
              <a:t>Chemical Abstracts Services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administrent le </a:t>
            </a:r>
            <a:r>
              <a:rPr lang="fr-FR" sz="2000" i="1" dirty="0">
                <a:latin typeface="Verdana" panose="020B0604030504040204" pitchFamily="34" charset="0"/>
                <a:ea typeface="Verdana" panose="020B0604030504040204" pitchFamily="34" charset="0"/>
              </a:rPr>
              <a:t>CAS </a:t>
            </a:r>
            <a:r>
              <a:rPr lang="fr-FR" sz="2000" i="1" dirty="0" err="1">
                <a:latin typeface="Verdana" panose="020B0604030504040204" pitchFamily="34" charset="0"/>
                <a:ea typeface="Verdana" panose="020B0604030504040204" pitchFamily="34" charset="0"/>
              </a:rPr>
              <a:t>Registry</a:t>
            </a:r>
            <a:r>
              <a:rPr lang="fr-FR" sz="2000" i="1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une base de donnée répertoriant les principales substances chimiques.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Chaque substance se voit attribuer un numéro unique de référence : le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CAS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Registry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(CASRN)</a:t>
            </a: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Aujourd’hui c’est près de 200 millions de substances chimiques qui sont répertoriées.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0" y="200451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BD39872-7DA9-4D6B-9C88-478942C16AB5}"/>
              </a:ext>
            </a:extLst>
          </p:cNvPr>
          <p:cNvGrpSpPr/>
          <p:nvPr/>
        </p:nvGrpSpPr>
        <p:grpSpPr>
          <a:xfrm>
            <a:off x="5269915" y="3032206"/>
            <a:ext cx="7006439" cy="2364814"/>
            <a:chOff x="5817999" y="4229797"/>
            <a:chExt cx="7006439" cy="23648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BD9CBB-9147-4CA4-9D87-151EB9A1E703}"/>
                </a:ext>
              </a:extLst>
            </p:cNvPr>
            <p:cNvSpPr/>
            <p:nvPr/>
          </p:nvSpPr>
          <p:spPr>
            <a:xfrm>
              <a:off x="6453931" y="4229797"/>
              <a:ext cx="637050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dirty="0">
                  <a:latin typeface="Verdana" panose="020B0604030504040204" pitchFamily="34" charset="0"/>
                  <a:ea typeface="Verdana" panose="020B0604030504040204" pitchFamily="34" charset="0"/>
                </a:rPr>
                <a:t>Le </a:t>
              </a:r>
              <a:r>
                <a:rPr lang="fr-FR" b="1" dirty="0">
                  <a:latin typeface="Verdana" panose="020B0604030504040204" pitchFamily="34" charset="0"/>
                  <a:ea typeface="Verdana" panose="020B0604030504040204" pitchFamily="34" charset="0"/>
                </a:rPr>
                <a:t>CAS </a:t>
              </a:r>
              <a:r>
                <a:rPr lang="fr-FR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Registry</a:t>
              </a:r>
              <a:r>
                <a:rPr lang="fr-FR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fr-FR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Number</a:t>
              </a:r>
              <a:r>
                <a:rPr lang="fr-FR" b="1" dirty="0">
                  <a:latin typeface="Verdana" panose="020B0604030504040204" pitchFamily="34" charset="0"/>
                  <a:ea typeface="Verdana" panose="020B0604030504040204" pitchFamily="34" charset="0"/>
                </a:rPr>
                <a:t> : </a:t>
              </a:r>
              <a:r>
                <a:rPr lang="fr-FR" sz="1400" dirty="0">
                  <a:latin typeface="Verdana" panose="020B0604030504040204" pitchFamily="34" charset="0"/>
                  <a:ea typeface="Verdana" panose="020B0604030504040204" pitchFamily="34" charset="0"/>
                  <a:hlinkClick r:id="rId3"/>
                </a:rPr>
                <a:t>lien vers Common Chemistry</a:t>
              </a:r>
              <a:r>
                <a:rPr lang="fr-FR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algn="just"/>
              <a:endPara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/>
              <a:endPara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/>
              <a:endPara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/>
              <a:endPara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/>
              <a:r>
                <a:rPr lang="fr-FR" dirty="0">
                  <a:latin typeface="Verdana" panose="020B0604030504040204" pitchFamily="34" charset="0"/>
                  <a:ea typeface="Verdana" panose="020B0604030504040204" pitchFamily="34" charset="0"/>
                </a:rPr>
                <a:t>111111 – 11 – 1 </a:t>
              </a:r>
            </a:p>
          </p:txBody>
        </p:sp>
        <p:sp>
          <p:nvSpPr>
            <p:cNvPr id="7" name="Accolade ouvrante 6">
              <a:extLst>
                <a:ext uri="{FF2B5EF4-FFF2-40B4-BE49-F238E27FC236}">
                  <a16:creationId xmlns:a16="http://schemas.microsoft.com/office/drawing/2014/main" id="{E96178BD-C97E-4844-A230-8B06DF4BEBE5}"/>
                </a:ext>
              </a:extLst>
            </p:cNvPr>
            <p:cNvSpPr/>
            <p:nvPr/>
          </p:nvSpPr>
          <p:spPr>
            <a:xfrm rot="16200000">
              <a:off x="6768880" y="5467024"/>
              <a:ext cx="382378" cy="978716"/>
            </a:xfrm>
            <a:prstGeom prst="leftBrace">
              <a:avLst>
                <a:gd name="adj1" fmla="val 365"/>
                <a:gd name="adj2" fmla="val 4994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1703A38-16BA-414B-9015-AAB818BDA029}"/>
                </a:ext>
              </a:extLst>
            </p:cNvPr>
            <p:cNvSpPr txBox="1"/>
            <p:nvPr/>
          </p:nvSpPr>
          <p:spPr>
            <a:xfrm>
              <a:off x="5817999" y="6217754"/>
              <a:ext cx="1899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De 2 à 6 chiffres</a:t>
              </a:r>
            </a:p>
          </p:txBody>
        </p:sp>
        <p:sp>
          <p:nvSpPr>
            <p:cNvPr id="9" name="Accolade ouvrante 8">
              <a:extLst>
                <a:ext uri="{FF2B5EF4-FFF2-40B4-BE49-F238E27FC236}">
                  <a16:creationId xmlns:a16="http://schemas.microsoft.com/office/drawing/2014/main" id="{EE84D4B0-CB7F-4859-8BEA-64C8A248102D}"/>
                </a:ext>
              </a:extLst>
            </p:cNvPr>
            <p:cNvSpPr/>
            <p:nvPr/>
          </p:nvSpPr>
          <p:spPr>
            <a:xfrm rot="16200000">
              <a:off x="8208290" y="5849423"/>
              <a:ext cx="382378" cy="213917"/>
            </a:xfrm>
            <a:prstGeom prst="leftBrace">
              <a:avLst>
                <a:gd name="adj1" fmla="val 365"/>
                <a:gd name="adj2" fmla="val 4994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1CF0770-93B7-44CA-864E-B96A03802846}"/>
                </a:ext>
              </a:extLst>
            </p:cNvPr>
            <p:cNvSpPr txBox="1"/>
            <p:nvPr/>
          </p:nvSpPr>
          <p:spPr>
            <a:xfrm>
              <a:off x="8156473" y="6225279"/>
              <a:ext cx="1052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 chiffre</a:t>
              </a:r>
            </a:p>
          </p:txBody>
        </p:sp>
        <p:sp>
          <p:nvSpPr>
            <p:cNvPr id="11" name="Accolade ouvrante 10">
              <a:extLst>
                <a:ext uri="{FF2B5EF4-FFF2-40B4-BE49-F238E27FC236}">
                  <a16:creationId xmlns:a16="http://schemas.microsoft.com/office/drawing/2014/main" id="{659307AD-4EB7-4530-80D5-470DA536FCD7}"/>
                </a:ext>
              </a:extLst>
            </p:cNvPr>
            <p:cNvSpPr/>
            <p:nvPr/>
          </p:nvSpPr>
          <p:spPr>
            <a:xfrm rot="5400000">
              <a:off x="7679784" y="5463129"/>
              <a:ext cx="382378" cy="307363"/>
            </a:xfrm>
            <a:prstGeom prst="leftBrace">
              <a:avLst>
                <a:gd name="adj1" fmla="val 0"/>
                <a:gd name="adj2" fmla="val 4994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A10826C-58A1-46EE-BEDA-EF8E90D99D39}"/>
                </a:ext>
              </a:extLst>
            </p:cNvPr>
            <p:cNvSpPr txBox="1"/>
            <p:nvPr/>
          </p:nvSpPr>
          <p:spPr>
            <a:xfrm>
              <a:off x="7459769" y="4931517"/>
              <a:ext cx="1180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 chiffres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02F241E-F49B-48B9-B068-1CE5B4091402}"/>
              </a:ext>
            </a:extLst>
          </p:cNvPr>
          <p:cNvSpPr/>
          <p:nvPr/>
        </p:nvSpPr>
        <p:spPr>
          <a:xfrm>
            <a:off x="8985033" y="4407979"/>
            <a:ext cx="3239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u="sng" dirty="0"/>
              <a:t>Exemples</a:t>
            </a:r>
            <a:r>
              <a:rPr lang="fr-FR" sz="1400" dirty="0"/>
              <a:t> :</a:t>
            </a:r>
          </a:p>
          <a:p>
            <a:endParaRPr lang="fr-FR" sz="1400" dirty="0"/>
          </a:p>
          <a:p>
            <a:r>
              <a:rPr lang="fr-FR" sz="1400" dirty="0"/>
              <a:t>56-81-5 = Glycérine</a:t>
            </a:r>
          </a:p>
          <a:p>
            <a:r>
              <a:rPr lang="fr-FR" sz="1400" dirty="0"/>
              <a:t>10043-52-4 = Chlorure de calcium</a:t>
            </a:r>
          </a:p>
          <a:p>
            <a:r>
              <a:rPr lang="fr-FR" sz="1400" dirty="0"/>
              <a:t>1310-58-3 = Hydroxyde de potassium</a:t>
            </a:r>
          </a:p>
          <a:p>
            <a:r>
              <a:rPr lang="fr-FR" sz="1400" dirty="0"/>
              <a:t>73590-58-6 = </a:t>
            </a:r>
            <a:r>
              <a:rPr lang="fr-FR" sz="1400" dirty="0" err="1"/>
              <a:t>Omeprazole</a:t>
            </a:r>
            <a:endParaRPr lang="fr-FR" sz="1400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FEEF6BA-EF92-0CE3-0613-34CE633B13FC}"/>
              </a:ext>
            </a:extLst>
          </p:cNvPr>
          <p:cNvGrpSpPr/>
          <p:nvPr/>
        </p:nvGrpSpPr>
        <p:grpSpPr>
          <a:xfrm>
            <a:off x="5474766" y="1179022"/>
            <a:ext cx="5866627" cy="1029129"/>
            <a:chOff x="6667324" y="3027071"/>
            <a:chExt cx="5866627" cy="1029129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5305D97-060E-42F4-BDA9-7C5FAF6EA052}"/>
                </a:ext>
              </a:extLst>
            </p:cNvPr>
            <p:cNvSpPr txBox="1"/>
            <p:nvPr/>
          </p:nvSpPr>
          <p:spPr>
            <a:xfrm>
              <a:off x="7812481" y="3427206"/>
              <a:ext cx="4122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linkClick r:id="rId4"/>
                </a:rPr>
                <a:t>PubChem</a:t>
              </a:r>
              <a:r>
                <a:rPr lang="fr-FR" dirty="0"/>
                <a:t> comme alternative simplifiée</a:t>
              </a:r>
            </a:p>
          </p:txBody>
        </p:sp>
        <p:pic>
          <p:nvPicPr>
            <p:cNvPr id="18" name="Image 17">
              <a:hlinkClick r:id="rId4"/>
              <a:extLst>
                <a:ext uri="{FF2B5EF4-FFF2-40B4-BE49-F238E27FC236}">
                  <a16:creationId xmlns:a16="http://schemas.microsoft.com/office/drawing/2014/main" id="{881E5312-480B-4A06-8953-7EABD076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385" y="3188299"/>
              <a:ext cx="817096" cy="817096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40C720C-94F9-4C2C-927E-879FE09FB119}"/>
                </a:ext>
              </a:extLst>
            </p:cNvPr>
            <p:cNvSpPr txBox="1"/>
            <p:nvPr/>
          </p:nvSpPr>
          <p:spPr>
            <a:xfrm>
              <a:off x="6667324" y="3027071"/>
              <a:ext cx="817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>
                  <a:latin typeface="Bell MT" panose="02020503060305020303" pitchFamily="18" charset="0"/>
                </a:rPr>
                <a:t>(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CF9689E-FBD3-46D5-B3CD-C1AF605AFFAC}"/>
                </a:ext>
              </a:extLst>
            </p:cNvPr>
            <p:cNvSpPr txBox="1"/>
            <p:nvPr/>
          </p:nvSpPr>
          <p:spPr>
            <a:xfrm>
              <a:off x="11716855" y="3040537"/>
              <a:ext cx="817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>
                  <a:latin typeface="Bell MT" panose="02020503060305020303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07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3496" y="393181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SciFinder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040" y="2013875"/>
            <a:ext cx="11643919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I- SUIVRE LES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INSTRUCTIONS POUR LA CREATION D’UN COMPTE SCIFINDER-N CHEMICAL ABSTRACTS DEPUIS LES POSTES FIXES DE LA BUMP :</a:t>
            </a: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/>
              <a:t>-&gt; </a:t>
            </a:r>
            <a:r>
              <a:rPr lang="en-US" dirty="0" err="1">
                <a:hlinkClick r:id="rId3" tooltip="Scifinder-n Chemical abstrac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Scifinder</a:t>
            </a:r>
            <a:r>
              <a:rPr lang="en-US" dirty="0">
                <a:hlinkClick r:id="rId3" tooltip="Scifinder-n Chemical abstrac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-n Chemical abstracts</a:t>
            </a:r>
            <a:r>
              <a:rPr lang="en-US" dirty="0"/>
              <a:t> (PDF, 236 Ko)</a:t>
            </a:r>
            <a:endParaRPr lang="fr-FR" dirty="0"/>
          </a:p>
          <a:p>
            <a:pPr algn="just"/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II – ACCEDER A SCIFINDER-N EN PASSANT OBLIGATOIREMENT PAR BELUGA POUR VOUS CONNECTER :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72689" y="1892472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572A889-7D83-4B7E-8A4D-287052D539F9}"/>
              </a:ext>
            </a:extLst>
          </p:cNvPr>
          <p:cNvGrpSpPr/>
          <p:nvPr/>
        </p:nvGrpSpPr>
        <p:grpSpPr>
          <a:xfrm>
            <a:off x="173383" y="4609854"/>
            <a:ext cx="3571675" cy="1678795"/>
            <a:chOff x="144856" y="4786023"/>
            <a:chExt cx="3571675" cy="1678795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406F652C-8E93-4ACA-B771-F84A70530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856" y="5185601"/>
              <a:ext cx="3571675" cy="127921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BC0EB9-F599-4822-91AE-0F243536F338}"/>
                </a:ext>
              </a:extLst>
            </p:cNvPr>
            <p:cNvSpPr/>
            <p:nvPr/>
          </p:nvSpPr>
          <p:spPr>
            <a:xfrm>
              <a:off x="1598201" y="5581485"/>
              <a:ext cx="952051" cy="4837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640F64F-6FEB-4F6E-A50A-0BBB1D067CF0}"/>
                </a:ext>
              </a:extLst>
            </p:cNvPr>
            <p:cNvSpPr txBox="1"/>
            <p:nvPr/>
          </p:nvSpPr>
          <p:spPr>
            <a:xfrm>
              <a:off x="144856" y="4786023"/>
              <a:ext cx="290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1- s’identifier dans Beluga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E035430D-83D1-4352-92EC-9BD9B7F62D9E}"/>
              </a:ext>
            </a:extLst>
          </p:cNvPr>
          <p:cNvSpPr txBox="1"/>
          <p:nvPr/>
        </p:nvSpPr>
        <p:spPr>
          <a:xfrm>
            <a:off x="4046486" y="4244829"/>
            <a:ext cx="169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 accéder à </a:t>
            </a:r>
            <a:r>
              <a:rPr lang="fr-FR" dirty="0" err="1"/>
              <a:t>SciFinder</a:t>
            </a:r>
            <a:r>
              <a:rPr lang="fr-FR" dirty="0"/>
              <a:t>-n depuis l’onglet des « Bases de données »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2234964-685D-4FA6-9208-9B3BB3FB2533}"/>
              </a:ext>
            </a:extLst>
          </p:cNvPr>
          <p:cNvGrpSpPr/>
          <p:nvPr/>
        </p:nvGrpSpPr>
        <p:grpSpPr>
          <a:xfrm>
            <a:off x="5690728" y="3723316"/>
            <a:ext cx="6181848" cy="3088545"/>
            <a:chOff x="5757840" y="3853115"/>
            <a:chExt cx="5727919" cy="2861755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FA2795C-010B-42B9-9CF2-6021F11BC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6762"/>
            <a:stretch/>
          </p:blipFill>
          <p:spPr>
            <a:xfrm>
              <a:off x="5757840" y="3853115"/>
              <a:ext cx="5727919" cy="284497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58C2ED-5168-4693-8690-87361A559D4F}"/>
                </a:ext>
              </a:extLst>
            </p:cNvPr>
            <p:cNvSpPr/>
            <p:nvPr/>
          </p:nvSpPr>
          <p:spPr>
            <a:xfrm>
              <a:off x="7861883" y="3934437"/>
              <a:ext cx="434829" cy="310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68C6F43-43E0-4A87-A7F3-814F0BBBFC22}"/>
                </a:ext>
              </a:extLst>
            </p:cNvPr>
            <p:cNvSpPr/>
            <p:nvPr/>
          </p:nvSpPr>
          <p:spPr>
            <a:xfrm>
              <a:off x="6663655" y="6506803"/>
              <a:ext cx="869659" cy="2080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A66B2FA1-BE63-42CD-ACD7-CFB865ECB2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0" t="11743" r="17279" b="16452"/>
          <a:stretch/>
        </p:blipFill>
        <p:spPr>
          <a:xfrm rot="5400000">
            <a:off x="7434823" y="-1519890"/>
            <a:ext cx="1436149" cy="49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3496" y="393181"/>
            <a:ext cx="8427616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u="sng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bibliographiques</a:t>
            </a:r>
            <a:endParaRPr lang="en-US" sz="4000" b="1" u="sng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373636-8B0C-4CA4-9B4A-441565A3E86A}"/>
              </a:ext>
            </a:extLst>
          </p:cNvPr>
          <p:cNvSpPr txBox="1"/>
          <p:nvPr/>
        </p:nvSpPr>
        <p:spPr>
          <a:xfrm>
            <a:off x="211428" y="5213128"/>
            <a:ext cx="1153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En anglais, deux ou trois mots-clés, avec des prépositions (on , in , at , of , to, </a:t>
            </a:r>
            <a:r>
              <a:rPr lang="fr-FR" dirty="0" err="1"/>
              <a:t>with</a:t>
            </a:r>
            <a:r>
              <a:rPr lang="fr-FR" dirty="0"/>
              <a:t>...) </a:t>
            </a:r>
          </a:p>
          <a:p>
            <a:pPr marL="285750" indent="-285750">
              <a:buFontTx/>
              <a:buChar char="-"/>
            </a:pPr>
            <a:r>
              <a:rPr lang="fr-FR" dirty="0"/>
              <a:t>Opérateurs booléens (AND, OR, NOT) = requêtes précises.</a:t>
            </a:r>
          </a:p>
          <a:p>
            <a:pPr marL="285750" indent="-285750">
              <a:buFontTx/>
              <a:buChar char="-"/>
            </a:pPr>
            <a:r>
              <a:rPr lang="fr-FR" dirty="0"/>
              <a:t>Ajout de synonymes en utilisant les parenthèses. Exemple : </a:t>
            </a:r>
            <a:r>
              <a:rPr lang="fr-FR" dirty="0" err="1"/>
              <a:t>interstellar</a:t>
            </a:r>
            <a:r>
              <a:rPr lang="fr-FR" dirty="0"/>
              <a:t> cloud (</a:t>
            </a:r>
            <a:r>
              <a:rPr lang="fr-FR" dirty="0" err="1"/>
              <a:t>cosmic</a:t>
            </a:r>
            <a:r>
              <a:rPr lang="fr-FR" dirty="0"/>
              <a:t> cloud, </a:t>
            </a:r>
            <a:r>
              <a:rPr lang="fr-FR" dirty="0" err="1"/>
              <a:t>nebula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/>
              <a:t>Troncature : en fin d’expression (</a:t>
            </a:r>
            <a:r>
              <a:rPr lang="fr-FR" b="1" dirty="0"/>
              <a:t>*</a:t>
            </a:r>
            <a:r>
              <a:rPr lang="fr-FR" dirty="0"/>
              <a:t>), au milieu des termes (</a:t>
            </a:r>
            <a:r>
              <a:rPr lang="fr-FR" b="1" dirty="0"/>
              <a:t>?</a:t>
            </a:r>
            <a:r>
              <a:rPr lang="fr-FR" dirty="0"/>
              <a:t>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65FF21F-390F-4754-BE50-CC963F171818}"/>
              </a:ext>
            </a:extLst>
          </p:cNvPr>
          <p:cNvCxnSpPr/>
          <p:nvPr/>
        </p:nvCxnSpPr>
        <p:spPr>
          <a:xfrm>
            <a:off x="3476880" y="5066504"/>
            <a:ext cx="4420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7CFD65E-247F-5574-2F96-E695830D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32" y="1758586"/>
            <a:ext cx="9993549" cy="31612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B74B35-BE20-A71F-456F-5A43BA055D59}"/>
              </a:ext>
            </a:extLst>
          </p:cNvPr>
          <p:cNvSpPr/>
          <p:nvPr/>
        </p:nvSpPr>
        <p:spPr>
          <a:xfrm>
            <a:off x="1157591" y="3900791"/>
            <a:ext cx="2412460" cy="924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5B0C41-5F73-3F7D-29E1-6316A0F2DCF7}"/>
              </a:ext>
            </a:extLst>
          </p:cNvPr>
          <p:cNvSpPr/>
          <p:nvPr/>
        </p:nvSpPr>
        <p:spPr>
          <a:xfrm>
            <a:off x="5978006" y="2953965"/>
            <a:ext cx="2412460" cy="946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2D4A81E-0BFE-0E91-4EB0-04A789E93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762" y="4175543"/>
            <a:ext cx="2381250" cy="581025"/>
          </a:xfrm>
          <a:prstGeom prst="rect">
            <a:avLst/>
          </a:prstGeom>
        </p:spPr>
      </p:pic>
      <p:sp>
        <p:nvSpPr>
          <p:cNvPr id="21" name="Flèche : angle droit 20">
            <a:extLst>
              <a:ext uri="{FF2B5EF4-FFF2-40B4-BE49-F238E27FC236}">
                <a16:creationId xmlns:a16="http://schemas.microsoft.com/office/drawing/2014/main" id="{DD15ACA5-9AB5-AA50-B8E6-B835BBDB86F4}"/>
              </a:ext>
            </a:extLst>
          </p:cNvPr>
          <p:cNvSpPr/>
          <p:nvPr/>
        </p:nvSpPr>
        <p:spPr>
          <a:xfrm rot="5400000">
            <a:off x="6955768" y="3892545"/>
            <a:ext cx="722682" cy="760052"/>
          </a:xfrm>
          <a:prstGeom prst="bentUpArrow">
            <a:avLst>
              <a:gd name="adj1" fmla="val 26674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20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EE9E976-F0DF-4916-92DA-D8D9C73EB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467" y="4421422"/>
            <a:ext cx="2998885" cy="2223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Lire les 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résultats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72689" y="1892472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25CA66B-FF75-444B-95EA-30497D2DA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21" y="2705777"/>
            <a:ext cx="1719070" cy="39395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5EC6AF-267A-4182-881D-1F166A8F7A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56" r="17333"/>
          <a:stretch/>
        </p:blipFill>
        <p:spPr>
          <a:xfrm>
            <a:off x="6495330" y="5334643"/>
            <a:ext cx="1426158" cy="99209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E5588B3-A028-4FF5-A4A5-61D728214302}"/>
              </a:ext>
            </a:extLst>
          </p:cNvPr>
          <p:cNvCxnSpPr/>
          <p:nvPr/>
        </p:nvCxnSpPr>
        <p:spPr>
          <a:xfrm>
            <a:off x="3227352" y="2705777"/>
            <a:ext cx="0" cy="442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AFC27A7-DE4E-4ABA-84A3-8F051757F611}"/>
              </a:ext>
            </a:extLst>
          </p:cNvPr>
          <p:cNvCxnSpPr>
            <a:cxnSpLocks/>
          </p:cNvCxnSpPr>
          <p:nvPr/>
        </p:nvCxnSpPr>
        <p:spPr>
          <a:xfrm flipV="1">
            <a:off x="4660265" y="1654634"/>
            <a:ext cx="0" cy="358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6BDA733-A7BD-423C-8EFC-F3BA3E7F1720}"/>
              </a:ext>
            </a:extLst>
          </p:cNvPr>
          <p:cNvSpPr txBox="1"/>
          <p:nvPr/>
        </p:nvSpPr>
        <p:spPr>
          <a:xfrm>
            <a:off x="2185755" y="3261053"/>
            <a:ext cx="298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Index des substances présentes dans les résultats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F36055-1D26-427B-8446-15A559CAF446}"/>
              </a:ext>
            </a:extLst>
          </p:cNvPr>
          <p:cNvSpPr txBox="1"/>
          <p:nvPr/>
        </p:nvSpPr>
        <p:spPr>
          <a:xfrm>
            <a:off x="3970446" y="878543"/>
            <a:ext cx="298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Index des réactions présentes dans les résultats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4FE7470-B581-466C-992D-CF6505B2C665}"/>
              </a:ext>
            </a:extLst>
          </p:cNvPr>
          <p:cNvCxnSpPr>
            <a:cxnSpLocks/>
          </p:cNvCxnSpPr>
          <p:nvPr/>
        </p:nvCxnSpPr>
        <p:spPr>
          <a:xfrm>
            <a:off x="7515020" y="5134062"/>
            <a:ext cx="0" cy="200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C8C5EDB-B8D6-4CC7-8930-696F8778E9DC}"/>
              </a:ext>
            </a:extLst>
          </p:cNvPr>
          <p:cNvCxnSpPr>
            <a:cxnSpLocks/>
          </p:cNvCxnSpPr>
          <p:nvPr/>
        </p:nvCxnSpPr>
        <p:spPr>
          <a:xfrm>
            <a:off x="10949772" y="4082956"/>
            <a:ext cx="404028" cy="445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9D1FD90-EEAB-413D-9F90-486E8B987B95}"/>
              </a:ext>
            </a:extLst>
          </p:cNvPr>
          <p:cNvCxnSpPr>
            <a:cxnSpLocks/>
          </p:cNvCxnSpPr>
          <p:nvPr/>
        </p:nvCxnSpPr>
        <p:spPr>
          <a:xfrm flipV="1">
            <a:off x="5765560" y="5804033"/>
            <a:ext cx="675547" cy="233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574921B-B261-49E4-94A9-34E79EB0FFAD}"/>
              </a:ext>
            </a:extLst>
          </p:cNvPr>
          <p:cNvSpPr/>
          <p:nvPr/>
        </p:nvSpPr>
        <p:spPr>
          <a:xfrm>
            <a:off x="9956132" y="3380589"/>
            <a:ext cx="2574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Sauvegarder les résultats et régler les alertes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58F14-0326-404B-8FCB-0A842C930D8D}"/>
              </a:ext>
            </a:extLst>
          </p:cNvPr>
          <p:cNvSpPr/>
          <p:nvPr/>
        </p:nvSpPr>
        <p:spPr>
          <a:xfrm>
            <a:off x="4630724" y="4749295"/>
            <a:ext cx="363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Enregister</a:t>
            </a:r>
            <a:r>
              <a:rPr lang="fr-FR" dirty="0"/>
              <a:t> les résultats (PDF, RIS…)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5089D8-BB64-4BBB-B984-7DFE1E79C961}"/>
              </a:ext>
            </a:extLst>
          </p:cNvPr>
          <p:cNvSpPr/>
          <p:nvPr/>
        </p:nvSpPr>
        <p:spPr>
          <a:xfrm>
            <a:off x="2555045" y="5818488"/>
            <a:ext cx="3575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Permet de combiner avec des résultats déjà enregistrés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23C5F2-5B7C-4417-B94E-0101153B7424}"/>
              </a:ext>
            </a:extLst>
          </p:cNvPr>
          <p:cNvSpPr/>
          <p:nvPr/>
        </p:nvSpPr>
        <p:spPr>
          <a:xfrm>
            <a:off x="232490" y="2103634"/>
            <a:ext cx="185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Utiliser les filtres </a:t>
            </a:r>
          </a:p>
        </p:txBody>
      </p:sp>
      <p:pic>
        <p:nvPicPr>
          <p:cNvPr id="30" name="Google Shape;607;p57">
            <a:extLst>
              <a:ext uri="{FF2B5EF4-FFF2-40B4-BE49-F238E27FC236}">
                <a16:creationId xmlns:a16="http://schemas.microsoft.com/office/drawing/2014/main" id="{D5EAA1E2-E422-4727-9C41-8FD5D5F9763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900000">
            <a:off x="10567492" y="1318334"/>
            <a:ext cx="1802245" cy="1390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9E2808-7A57-760F-21F3-F3C18FE19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045" y="2116518"/>
            <a:ext cx="7305675" cy="56197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A97C9A3-E5DA-9173-0B55-2606F8AFC1D3}"/>
              </a:ext>
            </a:extLst>
          </p:cNvPr>
          <p:cNvCxnSpPr>
            <a:cxnSpLocks/>
          </p:cNvCxnSpPr>
          <p:nvPr/>
        </p:nvCxnSpPr>
        <p:spPr>
          <a:xfrm flipV="1">
            <a:off x="7672597" y="1381328"/>
            <a:ext cx="430543" cy="632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938FA7B-1884-691A-F660-E169FA7A6B16}"/>
              </a:ext>
            </a:extLst>
          </p:cNvPr>
          <p:cNvCxnSpPr>
            <a:cxnSpLocks/>
          </p:cNvCxnSpPr>
          <p:nvPr/>
        </p:nvCxnSpPr>
        <p:spPr>
          <a:xfrm flipV="1">
            <a:off x="9360620" y="1468302"/>
            <a:ext cx="430543" cy="632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E6B895B9-461E-6058-F520-30AF8231B6B9}"/>
              </a:ext>
            </a:extLst>
          </p:cNvPr>
          <p:cNvSpPr txBox="1"/>
          <p:nvPr/>
        </p:nvSpPr>
        <p:spPr>
          <a:xfrm>
            <a:off x="7478244" y="655857"/>
            <a:ext cx="122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Vendeurs et prix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6946CD3-1819-2C09-4698-3C6298FEDCDE}"/>
              </a:ext>
            </a:extLst>
          </p:cNvPr>
          <p:cNvSpPr txBox="1"/>
          <p:nvPr/>
        </p:nvSpPr>
        <p:spPr>
          <a:xfrm>
            <a:off x="9228462" y="832376"/>
            <a:ext cx="12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Brevets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35E7B37-FCF7-EC49-C47A-CEC8867C59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6948" y="2705777"/>
            <a:ext cx="2872031" cy="163085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F08E5D91-D3D4-D13A-1D4E-7EC498CD8FDD}"/>
              </a:ext>
            </a:extLst>
          </p:cNvPr>
          <p:cNvSpPr txBox="1"/>
          <p:nvPr/>
        </p:nvSpPr>
        <p:spPr>
          <a:xfrm>
            <a:off x="7759542" y="3261053"/>
            <a:ext cx="122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41180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3496" y="393181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72689" y="1892472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97EC2696-5FA5-4B83-BEA6-87B0E395E220}"/>
              </a:ext>
            </a:extLst>
          </p:cNvPr>
          <p:cNvGrpSpPr/>
          <p:nvPr/>
        </p:nvGrpSpPr>
        <p:grpSpPr>
          <a:xfrm>
            <a:off x="783495" y="4798322"/>
            <a:ext cx="3813672" cy="1508105"/>
            <a:chOff x="8360342" y="1199974"/>
            <a:chExt cx="3501692" cy="150810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85180F5-62CA-4795-A1F4-7F2A9B641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342" y="1199974"/>
              <a:ext cx="1169551" cy="116955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3CCD8CC-D7B1-4B2C-892C-7A69A3E290CE}"/>
                </a:ext>
              </a:extLst>
            </p:cNvPr>
            <p:cNvSpPr txBox="1"/>
            <p:nvPr/>
          </p:nvSpPr>
          <p:spPr>
            <a:xfrm>
              <a:off x="9529895" y="1199974"/>
              <a:ext cx="233213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Par auteur :</a:t>
              </a:r>
            </a:p>
            <a:p>
              <a:r>
                <a:rPr lang="fr-FR" b="1" dirty="0"/>
                <a:t>Identifiant ORCID ID</a:t>
              </a:r>
            </a:p>
            <a:p>
              <a:r>
                <a:rPr lang="en-US" sz="1400" dirty="0"/>
                <a:t>(Open Researcher and Contributor </a:t>
              </a:r>
              <a:r>
                <a:rPr lang="en-US" sz="1400" i="1" dirty="0"/>
                <a:t>ID</a:t>
              </a:r>
              <a:r>
                <a:rPr lang="en-US" sz="1400" dirty="0"/>
                <a:t>) : </a:t>
              </a:r>
              <a:r>
                <a:rPr lang="en-US" sz="1400" dirty="0" err="1"/>
                <a:t>identifiant</a:t>
              </a:r>
              <a:r>
                <a:rPr lang="en-US" sz="1400" dirty="0"/>
                <a:t> unique et international pour les </a:t>
              </a:r>
              <a:r>
                <a:rPr lang="fr-FR" sz="1400" dirty="0"/>
                <a:t>chercheurs.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59537758-934A-498B-B619-16F5EC9B51C9}"/>
              </a:ext>
            </a:extLst>
          </p:cNvPr>
          <p:cNvSpPr txBox="1"/>
          <p:nvPr/>
        </p:nvSpPr>
        <p:spPr>
          <a:xfrm>
            <a:off x="872689" y="2185836"/>
            <a:ext cx="428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Quelques critères/index de recherche :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658216E-5042-448E-804B-48BE87C18534}"/>
              </a:ext>
            </a:extLst>
          </p:cNvPr>
          <p:cNvGrpSpPr/>
          <p:nvPr/>
        </p:nvGrpSpPr>
        <p:grpSpPr>
          <a:xfrm>
            <a:off x="5721415" y="2370502"/>
            <a:ext cx="6470585" cy="3600986"/>
            <a:chOff x="5629016" y="1571281"/>
            <a:chExt cx="6470585" cy="36009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D2ECC9-DC9E-4F41-8883-80B6ACA04777}"/>
                </a:ext>
              </a:extLst>
            </p:cNvPr>
            <p:cNvSpPr/>
            <p:nvPr/>
          </p:nvSpPr>
          <p:spPr>
            <a:xfrm>
              <a:off x="5629016" y="1571281"/>
              <a:ext cx="6470585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/>
                <a:t>Pour les brevets -&gt; patent identifier :</a:t>
              </a:r>
              <a:r>
                <a:rPr lang="fr-FR" sz="1400" dirty="0"/>
                <a:t> </a:t>
              </a:r>
            </a:p>
            <a:p>
              <a:r>
                <a:rPr lang="fr-FR" sz="1400" b="1" dirty="0"/>
                <a:t>Patent </a:t>
              </a:r>
              <a:r>
                <a:rPr lang="fr-FR" sz="1400" b="1" dirty="0" err="1"/>
                <a:t>number</a:t>
              </a:r>
              <a:r>
                <a:rPr lang="fr-FR" sz="1400" b="1" dirty="0"/>
                <a:t> </a:t>
              </a:r>
              <a:r>
                <a:rPr lang="fr-FR" sz="1400" dirty="0"/>
                <a:t>: Numéro de références des brevets.</a:t>
              </a:r>
            </a:p>
            <a:p>
              <a:r>
                <a:rPr lang="fr-FR" sz="1400" b="1" dirty="0"/>
                <a:t>IPC Code : </a:t>
              </a:r>
              <a:r>
                <a:rPr lang="fr-FR" sz="1400" dirty="0"/>
                <a:t>Recherche à partir de la classification internationale des brevets (CIB)</a:t>
              </a:r>
              <a:endParaRPr lang="fr-FR" sz="1400" b="1" dirty="0"/>
            </a:p>
            <a:p>
              <a:endParaRPr lang="fr-FR" sz="1400" dirty="0"/>
            </a:p>
            <a:p>
              <a:r>
                <a:rPr lang="fr-FR" sz="1400" dirty="0"/>
                <a:t>Vous pouvez consulter, s’il sont disponibles, les détails de ce brevet :</a:t>
              </a:r>
              <a:r>
                <a:rPr lang="fr-FR" sz="1400" b="1" dirty="0"/>
                <a:t> </a:t>
              </a:r>
              <a:r>
                <a:rPr lang="fr-FR" sz="1400" b="1" dirty="0" err="1"/>
                <a:t>PatentPak</a:t>
              </a:r>
              <a:r>
                <a:rPr lang="fr-FR" sz="1400" b="1" dirty="0"/>
                <a:t>® </a:t>
              </a:r>
              <a:r>
                <a:rPr lang="fr-FR" sz="1400" b="1" dirty="0" err="1"/>
                <a:t>References</a:t>
              </a:r>
              <a:r>
                <a:rPr lang="fr-FR" sz="1400" b="1" dirty="0"/>
                <a:t> </a:t>
              </a:r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endParaRPr lang="fr-FR" sz="1400" dirty="0"/>
            </a:p>
            <a:p>
              <a:r>
                <a:rPr lang="fr-FR" sz="1400" dirty="0"/>
                <a:t>Si le bloqueur de fenêtres pop-up de votre navigateur est activé, désactivez-le ou ajoutez </a:t>
              </a:r>
              <a:r>
                <a:rPr lang="fr-FR" sz="1400" dirty="0" err="1"/>
                <a:t>SciFindern</a:t>
              </a:r>
              <a:r>
                <a:rPr lang="fr-FR" sz="1400" dirty="0"/>
                <a:t> et CAS à la liste des sites de confiance pour permettre l'affichage de la visionneuse </a:t>
              </a:r>
              <a:r>
                <a:rPr lang="fr-FR" sz="1400" dirty="0" err="1"/>
                <a:t>PatentPak</a:t>
              </a:r>
              <a:r>
                <a:rPr lang="fr-FR" sz="1400" dirty="0"/>
                <a:t>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D911C22-27B5-436A-B128-FFD5AD7FC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9016" y="3090727"/>
              <a:ext cx="3684120" cy="122804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021523E-0723-46C2-8BC6-0692FE19BFF5}"/>
              </a:ext>
            </a:extLst>
          </p:cNvPr>
          <p:cNvSpPr/>
          <p:nvPr/>
        </p:nvSpPr>
        <p:spPr>
          <a:xfrm>
            <a:off x="1827908" y="3276635"/>
            <a:ext cx="320158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Par substance :</a:t>
            </a:r>
            <a:r>
              <a:rPr lang="fr-FR" sz="1400" dirty="0"/>
              <a:t> </a:t>
            </a:r>
          </a:p>
          <a:p>
            <a:r>
              <a:rPr lang="fr-FR" sz="1400" b="1" dirty="0"/>
              <a:t>CAS </a:t>
            </a:r>
            <a:r>
              <a:rPr lang="fr-FR" sz="1400" b="1" dirty="0" err="1"/>
              <a:t>registry</a:t>
            </a:r>
            <a:r>
              <a:rPr lang="fr-FR" sz="1400" b="1" dirty="0"/>
              <a:t> </a:t>
            </a:r>
            <a:r>
              <a:rPr lang="fr-FR" sz="1400" b="1" dirty="0" err="1"/>
              <a:t>number</a:t>
            </a:r>
            <a:r>
              <a:rPr lang="fr-FR" sz="1400" b="1" dirty="0"/>
              <a:t> : </a:t>
            </a:r>
            <a:r>
              <a:rPr lang="fr-FR" sz="1400" dirty="0"/>
              <a:t>numéro CAS</a:t>
            </a:r>
          </a:p>
          <a:p>
            <a:r>
              <a:rPr lang="fr-FR" sz="1400" b="1" dirty="0"/>
              <a:t>Chemical </a:t>
            </a:r>
            <a:r>
              <a:rPr lang="fr-FR" sz="1400" b="1" dirty="0" err="1"/>
              <a:t>name</a:t>
            </a:r>
            <a:r>
              <a:rPr lang="fr-FR" sz="1400" b="1" dirty="0"/>
              <a:t> : </a:t>
            </a:r>
            <a:r>
              <a:rPr lang="fr-FR" sz="1400" dirty="0"/>
              <a:t>recherche par nom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191CE9-987F-4A0A-A73C-339CB0FB9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5" y="3328606"/>
            <a:ext cx="1044413" cy="6962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909389-2CA7-4934-ACF9-8590623CC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12" y="0"/>
            <a:ext cx="1619356" cy="21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3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9295</TotalTime>
  <Words>873</Words>
  <Application>Microsoft Office PowerPoint</Application>
  <PresentationFormat>Grand écran</PresentationFormat>
  <Paragraphs>205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Bell MT</vt:lpstr>
      <vt:lpstr>Calibri</vt:lpstr>
      <vt:lpstr>Montserrat</vt:lpstr>
      <vt:lpstr>Verdana</vt:lpstr>
      <vt:lpstr>Wingdings</vt:lpstr>
      <vt:lpstr>Office Theme</vt:lpstr>
      <vt:lpstr>Présentation PowerPoint</vt:lpstr>
      <vt:lpstr>Pour rappel</vt:lpstr>
      <vt:lpstr>Sommaire</vt:lpstr>
      <vt:lpstr>Chemical Abstracts</vt:lpstr>
      <vt:lpstr>Chemical Abstracts</vt:lpstr>
      <vt:lpstr>Accès à SciFinder-n</vt:lpstr>
      <vt:lpstr>La recherche de références bibliographiques</vt:lpstr>
      <vt:lpstr>Lire les  résultats</vt:lpstr>
      <vt:lpstr>La recherche de références</vt:lpstr>
      <vt:lpstr>La recherche de substances</vt:lpstr>
      <vt:lpstr>La recherche de reactions chimiques</vt:lpstr>
      <vt:lpstr>OpenAlex</vt:lpstr>
      <vt:lpstr>Présentation PowerPoint</vt:lpstr>
      <vt:lpstr>Des questions ?</vt:lpstr>
      <vt:lpstr>Merci !  A bientôt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LEO TOMASI</cp:lastModifiedBy>
  <cp:revision>1160</cp:revision>
  <dcterms:created xsi:type="dcterms:W3CDTF">2017-02-21T04:29:22Z</dcterms:created>
  <dcterms:modified xsi:type="dcterms:W3CDTF">2026-02-23T07:17:42Z</dcterms:modified>
</cp:coreProperties>
</file>