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46" r:id="rId3"/>
    <p:sldId id="450" r:id="rId4"/>
    <p:sldId id="506" r:id="rId5"/>
    <p:sldId id="495" r:id="rId6"/>
    <p:sldId id="461" r:id="rId7"/>
    <p:sldId id="496" r:id="rId8"/>
    <p:sldId id="497" r:id="rId9"/>
    <p:sldId id="498" r:id="rId10"/>
    <p:sldId id="503" r:id="rId11"/>
    <p:sldId id="398" r:id="rId12"/>
    <p:sldId id="452" r:id="rId13"/>
    <p:sldId id="504" r:id="rId14"/>
    <p:sldId id="456" r:id="rId15"/>
    <p:sldId id="467" r:id="rId16"/>
    <p:sldId id="499" r:id="rId17"/>
    <p:sldId id="500" r:id="rId18"/>
    <p:sldId id="501" r:id="rId19"/>
    <p:sldId id="502" r:id="rId20"/>
    <p:sldId id="468" r:id="rId21"/>
    <p:sldId id="507" r:id="rId22"/>
    <p:sldId id="469" r:id="rId23"/>
    <p:sldId id="470" r:id="rId24"/>
    <p:sldId id="463" r:id="rId25"/>
    <p:sldId id="505" r:id="rId26"/>
    <p:sldId id="453" r:id="rId27"/>
    <p:sldId id="464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ED8"/>
    <a:srgbClr val="00B0F0"/>
    <a:srgbClr val="FF0000"/>
    <a:srgbClr val="E0DEA1"/>
    <a:srgbClr val="FFC000"/>
    <a:srgbClr val="D7E8D2"/>
    <a:srgbClr val="CFF0FC"/>
    <a:srgbClr val="00000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3" autoAdjust="0"/>
    <p:restoredTop sz="94007" autoAdjust="0"/>
  </p:normalViewPr>
  <p:slideViewPr>
    <p:cSldViewPr snapToGrid="0">
      <p:cViewPr varScale="1">
        <p:scale>
          <a:sx n="106" d="100"/>
          <a:sy n="106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.bmi-online.nl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.bmi-online.nl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.bmi-online.nl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.bmi-online.nl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7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ET cancer du poumon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traitant à la fois du tabagisme ET du cancer du poumon.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OU consommation de marijuana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mentionnant SOIT le tabagisme SOIT la consommation de marijuana SOIT les deux notions à la fois.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Exemple: addiction SAUF alcoolisme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qui traitent des addictions SANS mentionner l’alcoolisme.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ET cancer du poumon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traitant à la fois du tabagisme ET du cancer du poumon.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OU consommation de marijuana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mentionnant SOIT le tabagisme SOIT la consommation de marijuana SOIT les deux notions à la fois.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Exemple: addiction SAUF alcoolisme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qui traitent des addictions SANS mentionner l’alcoolisme.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5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7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8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bmi</a:t>
            </a:r>
            <a:r>
              <a:rPr lang="fr-FR" dirty="0">
                <a:hlinkClick r:id="rId3"/>
              </a:rPr>
              <a:t>-online </a:t>
            </a:r>
            <a:r>
              <a:rPr lang="fr-FR" dirty="0" err="1">
                <a:hlinkClick r:id="rId3"/>
              </a:rPr>
              <a:t>search</a:t>
            </a:r>
            <a:r>
              <a:rPr lang="fr-FR" dirty="0">
                <a:hlinkClick r:id="rId3"/>
              </a:rPr>
              <a:t> blocks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Impacts des perturbateurs endocriniens sur le placenta.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Thésaurus :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 Répertoire structuré de termes (mots-clés) pour l'analyse de contenu et le classement de documents. Définition Robert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3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bmi</a:t>
            </a:r>
            <a:r>
              <a:rPr lang="fr-FR" dirty="0">
                <a:hlinkClick r:id="rId3"/>
              </a:rPr>
              <a:t>-online </a:t>
            </a:r>
            <a:r>
              <a:rPr lang="fr-FR" dirty="0" err="1">
                <a:hlinkClick r:id="rId3"/>
              </a:rPr>
              <a:t>search</a:t>
            </a:r>
            <a:r>
              <a:rPr lang="fr-FR" dirty="0">
                <a:hlinkClick r:id="rId3"/>
              </a:rPr>
              <a:t> blocks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Impacts des </a:t>
            </a:r>
            <a:r>
              <a:rPr lang="fr-FR"/>
              <a:t>perturbateurs endocriniens </a:t>
            </a:r>
            <a:r>
              <a:rPr lang="fr-FR" dirty="0"/>
              <a:t>sur le </a:t>
            </a:r>
            <a:r>
              <a:rPr lang="fr-FR"/>
              <a:t>placenta.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7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bmi</a:t>
            </a:r>
            <a:r>
              <a:rPr lang="fr-FR" dirty="0">
                <a:hlinkClick r:id="rId3"/>
              </a:rPr>
              <a:t>-online </a:t>
            </a:r>
            <a:r>
              <a:rPr lang="fr-FR" dirty="0" err="1">
                <a:hlinkClick r:id="rId3"/>
              </a:rPr>
              <a:t>search</a:t>
            </a:r>
            <a:r>
              <a:rPr lang="fr-FR" dirty="0">
                <a:hlinkClick r:id="rId3"/>
              </a:rPr>
              <a:t> blocks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Impacts des perturbateurs endocriniens sur le placenta.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6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3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4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bmi</a:t>
            </a:r>
            <a:r>
              <a:rPr lang="fr-FR" dirty="0">
                <a:hlinkClick r:id="rId3"/>
              </a:rPr>
              <a:t>-online </a:t>
            </a:r>
            <a:r>
              <a:rPr lang="fr-FR" dirty="0" err="1">
                <a:hlinkClick r:id="rId3"/>
              </a:rPr>
              <a:t>search</a:t>
            </a:r>
            <a:r>
              <a:rPr lang="fr-FR" dirty="0">
                <a:hlinkClick r:id="rId3"/>
              </a:rPr>
              <a:t> blocks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7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2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5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luga.univ-grenoble-alpes.fr/permalink/33UGRENOBLE_INST/1peaf1c/alma991006990946106161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beluga.univ-grenoble-alpes.fr/permalink/33UGRENOBLE_INST/1peaf1c/alma9910070978431061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6" Type="http://schemas.openxmlformats.org/officeDocument/2006/relationships/image" Target="../media/image19.png"/><Relationship Id="rId5" Type="http://schemas.openxmlformats.org/officeDocument/2006/relationships/hyperlink" Target="https://clickandread.inist.fr/" TargetMode="Externa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help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680202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100008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100008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ccount.ncbi.nlm.nih.gov/?back_url=https%3A%2F%2Fpubmed.ncbi.nlm.nih.gov%2F" TargetMode="External"/><Relationship Id="rId7" Type="http://schemas.openxmlformats.org/officeDocument/2006/relationships/hyperlink" Target="https://pubpeer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s://clinicaltrials.gov/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discovery/search?vid=33UGRENOBLE_INST:UGrenobl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emf"/><Relationship Id="rId4" Type="http://schemas.openxmlformats.org/officeDocument/2006/relationships/hyperlink" Target="mailto:bapso-rensbump@univ-grenoble-alpes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eahil.eu/JEAHIL/article/view/6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eahil.eu/JEAHIL/article/view/60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pyrus.bib.umontreal.ca/xmlui/handle/1866/282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pyrus.bib.umontreal.ca/xmlui/handle/1866/2826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yrus.bib.umontreal.ca/xmlui/handle/1866/2826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607906" y="2714775"/>
            <a:ext cx="4904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b="1" spc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</a:t>
            </a:r>
            <a:r>
              <a:rPr lang="fr-FR" sz="3600" b="1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fr-FR" sz="3600" b="1" spc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Medline</a:t>
            </a:r>
            <a:endParaRPr lang="fr-FR" sz="3600" b="1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692048" y="4444925"/>
            <a:ext cx="4806511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spc="1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formation BUMP</a:t>
            </a:r>
          </a:p>
          <a:p>
            <a:pPr algn="r">
              <a:lnSpc>
                <a:spcPct val="150000"/>
              </a:lnSpc>
            </a:pPr>
            <a:r>
              <a:rPr lang="fr-FR" sz="2000" spc="1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2025-2026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3487" y="430385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D99929D8-CF9C-4CA6-B585-6D7ECE0DAE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" b="8593"/>
          <a:stretch>
            <a:fillRect/>
          </a:stretch>
        </p:blipFill>
        <p:spPr>
          <a:xfrm>
            <a:off x="533638" y="2888237"/>
            <a:ext cx="4793594" cy="3969763"/>
          </a:xfrm>
        </p:spPr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608" y="2856955"/>
            <a:ext cx="8668113" cy="21137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L’interprétation de la recherche simple de </a:t>
            </a:r>
            <a:r>
              <a:rPr lang="fr-FR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 loin d’être complètement satisfaisante.</a:t>
            </a:r>
          </a:p>
          <a:p>
            <a:pPr>
              <a:lnSpc>
                <a:spcPct val="150000"/>
              </a:lnSpc>
            </a:pPr>
            <a:endParaRPr lang="fr-FR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est recommandé de ne pas l’utiliser pour effectuer ses équations de recherche.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81A23275-3775-4A5E-A4A9-BB9F6339EFF2}"/>
              </a:ext>
            </a:extLst>
          </p:cNvPr>
          <p:cNvGrpSpPr/>
          <p:nvPr/>
        </p:nvGrpSpPr>
        <p:grpSpPr>
          <a:xfrm>
            <a:off x="5249875" y="4685470"/>
            <a:ext cx="6710042" cy="2011116"/>
            <a:chOff x="292392" y="4548204"/>
            <a:chExt cx="4376737" cy="131178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29EE951-EA6F-4A67-804C-9E3EE80C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392" y="4548204"/>
              <a:ext cx="4376737" cy="1311784"/>
            </a:xfrm>
            <a:prstGeom prst="rect">
              <a:avLst/>
            </a:prstGeom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CFD180-C0A1-4AE8-8A32-4B341C120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392" y="4548204"/>
              <a:ext cx="4376737" cy="12810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EEF95D7-A6A4-451A-B1E5-F5F769FE5DD8}"/>
                </a:ext>
              </a:extLst>
            </p:cNvPr>
            <p:cNvCxnSpPr>
              <a:cxnSpLocks/>
            </p:cNvCxnSpPr>
            <p:nvPr/>
          </p:nvCxnSpPr>
          <p:spPr>
            <a:xfrm>
              <a:off x="292392" y="4548204"/>
              <a:ext cx="4376737" cy="13117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41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799" y="1144150"/>
            <a:ext cx="7144836" cy="25292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b="1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Headings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est le thésaurus de vocabulaire contrôlé utilisé pour indexer les articles de PubMed</a:t>
            </a:r>
            <a:b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est accessible via le MeSH </a:t>
            </a:r>
            <a:r>
              <a:rPr lang="fr-FR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Database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(accessible depuis la page d’accueil de PubMed)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1CF10B3-8D3B-4CB7-BE38-1190CE1C41AC}"/>
              </a:ext>
            </a:extLst>
          </p:cNvPr>
          <p:cNvSpPr/>
          <p:nvPr/>
        </p:nvSpPr>
        <p:spPr>
          <a:xfrm>
            <a:off x="619650" y="3240793"/>
            <a:ext cx="6079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Toujours partir du </a:t>
            </a:r>
            <a:r>
              <a:rPr lang="fr-FR" b="1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endParaRPr lang="fr-FR" b="1" spc="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AE1FF59-A804-4E44-98CD-607168B022E7}"/>
              </a:ext>
            </a:extLst>
          </p:cNvPr>
          <p:cNvGrpSpPr/>
          <p:nvPr/>
        </p:nvGrpSpPr>
        <p:grpSpPr>
          <a:xfrm>
            <a:off x="4207131" y="4189105"/>
            <a:ext cx="7712271" cy="2196584"/>
            <a:chOff x="5091754" y="4516397"/>
            <a:chExt cx="6807854" cy="193899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13D9281-ABE5-4CF5-A5FC-2435406F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91754" y="4516397"/>
              <a:ext cx="6807854" cy="193899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55A617D-9838-435F-BF12-137F7C53E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090"/>
            <a:stretch/>
          </p:blipFill>
          <p:spPr>
            <a:xfrm>
              <a:off x="10387013" y="4516397"/>
              <a:ext cx="1355433" cy="19389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897868-76C0-48C0-BBA6-D91017E22D13}"/>
                </a:ext>
              </a:extLst>
            </p:cNvPr>
            <p:cNvSpPr/>
            <p:nvPr/>
          </p:nvSpPr>
          <p:spPr>
            <a:xfrm>
              <a:off x="10601325" y="5534025"/>
              <a:ext cx="981075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07D4EC-DE9A-4CC0-AFA4-81B6216EC8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449217" y="3673432"/>
            <a:ext cx="1999426" cy="1564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hlinkClick r:id="rId4"/>
            <a:extLst>
              <a:ext uri="{FF2B5EF4-FFF2-40B4-BE49-F238E27FC236}">
                <a16:creationId xmlns:a16="http://schemas.microsoft.com/office/drawing/2014/main" id="{ECADD906-F2E8-4F4A-AC3B-2D3248A5D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3" y="6051293"/>
            <a:ext cx="1607631" cy="56023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E9883D-FDC2-46EB-A4D5-157049FB3B71}"/>
              </a:ext>
            </a:extLst>
          </p:cNvPr>
          <p:cNvSpPr/>
          <p:nvPr/>
        </p:nvSpPr>
        <p:spPr>
          <a:xfrm>
            <a:off x="619650" y="4113454"/>
            <a:ext cx="2614440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en-US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traduire</a:t>
            </a:r>
            <a:r>
              <a:rPr lang="en-US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français</a:t>
            </a:r>
            <a:r>
              <a:rPr lang="en-US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US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</a:t>
            </a:r>
            <a:r>
              <a:rPr lang="en-US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</p:txBody>
      </p:sp>
      <p:pic>
        <p:nvPicPr>
          <p:cNvPr id="41" name="Image 40">
            <a:hlinkClick r:id="rId6"/>
            <a:extLst>
              <a:ext uri="{FF2B5EF4-FFF2-40B4-BE49-F238E27FC236}">
                <a16:creationId xmlns:a16="http://schemas.microsoft.com/office/drawing/2014/main" id="{283BB612-E114-46AD-9E0C-FFD698B18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43" y="5238336"/>
            <a:ext cx="1607632" cy="5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1CF10B3-8D3B-4CB7-BE38-1190CE1C41AC}"/>
              </a:ext>
            </a:extLst>
          </p:cNvPr>
          <p:cNvSpPr/>
          <p:nvPr/>
        </p:nvSpPr>
        <p:spPr>
          <a:xfrm>
            <a:off x="565034" y="2609462"/>
            <a:ext cx="4781666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Lancer une recherche dans le </a:t>
            </a:r>
          </a:p>
          <a:p>
            <a:pPr>
              <a:lnSpc>
                <a:spcPct val="150000"/>
              </a:lnSpc>
            </a:pPr>
            <a:r>
              <a:rPr lang="fr-FR" b="1" spc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SearchBuilder</a:t>
            </a:r>
            <a:endParaRPr lang="fr-FR" b="1" spc="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E979D2-54EC-4593-84C4-F878B127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34" y="3536995"/>
            <a:ext cx="5391266" cy="3092664"/>
          </a:xfrm>
          <a:prstGeom prst="rect">
            <a:avLst/>
          </a:prstGeom>
        </p:spPr>
      </p:pic>
      <p:sp>
        <p:nvSpPr>
          <p:cNvPr id="47" name="TextBox 3">
            <a:extLst>
              <a:ext uri="{FF2B5EF4-FFF2-40B4-BE49-F238E27FC236}">
                <a16:creationId xmlns:a16="http://schemas.microsoft.com/office/drawing/2014/main" id="{8A5CE4BD-6104-458C-8BF8-C8D76DEC52A5}"/>
              </a:ext>
            </a:extLst>
          </p:cNvPr>
          <p:cNvSpPr txBox="1"/>
          <p:nvPr/>
        </p:nvSpPr>
        <p:spPr>
          <a:xfrm>
            <a:off x="6223000" y="2110945"/>
            <a:ext cx="5793499" cy="3780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/>
              <a:t>C’est ici que vous allez commencer à travailler vos </a:t>
            </a:r>
            <a:r>
              <a:rPr lang="fr-FR" b="1" spc="100" dirty="0"/>
              <a:t>équations de recherche. </a:t>
            </a:r>
          </a:p>
          <a:p>
            <a:pPr>
              <a:lnSpc>
                <a:spcPct val="150000"/>
              </a:lnSpc>
            </a:pPr>
            <a:endParaRPr lang="fr-FR" b="1" spc="100" dirty="0"/>
          </a:p>
          <a:p>
            <a:pPr>
              <a:lnSpc>
                <a:spcPct val="150000"/>
              </a:lnSpc>
            </a:pPr>
            <a:r>
              <a:rPr lang="fr-FR" spc="100" dirty="0"/>
              <a:t>Lorsque vous sélectionnez une notion, ajoutez-là en cliquant sur “</a:t>
            </a:r>
            <a:r>
              <a:rPr lang="fr-FR" b="1" spc="100" dirty="0" err="1"/>
              <a:t>Add</a:t>
            </a:r>
            <a:r>
              <a:rPr lang="fr-FR" b="1" spc="100" dirty="0"/>
              <a:t> to </a:t>
            </a:r>
            <a:r>
              <a:rPr lang="fr-FR" b="1" spc="100" dirty="0" err="1"/>
              <a:t>search</a:t>
            </a:r>
            <a:r>
              <a:rPr lang="fr-FR" b="1" spc="100" dirty="0"/>
              <a:t> </a:t>
            </a:r>
            <a:r>
              <a:rPr lang="fr-FR" b="1" spc="100" dirty="0" err="1"/>
              <a:t>builder</a:t>
            </a:r>
            <a:r>
              <a:rPr lang="fr-FR" spc="100" dirty="0"/>
              <a:t>”.</a:t>
            </a:r>
          </a:p>
          <a:p>
            <a:pPr>
              <a:lnSpc>
                <a:spcPct val="150000"/>
              </a:lnSpc>
            </a:pPr>
            <a:r>
              <a:rPr lang="fr-FR" spc="100" dirty="0"/>
              <a:t>Il est possible d’ajouter une seconde notion en lançant une nouvelle recherche dans </a:t>
            </a:r>
            <a:r>
              <a:rPr lang="fr-FR" b="1" spc="100" dirty="0"/>
              <a:t>MeSH Database</a:t>
            </a:r>
            <a:r>
              <a:rPr lang="fr-FR" spc="100" dirty="0"/>
              <a:t>. </a:t>
            </a:r>
          </a:p>
          <a:p>
            <a:pPr>
              <a:lnSpc>
                <a:spcPct val="150000"/>
              </a:lnSpc>
            </a:pPr>
            <a:r>
              <a:rPr lang="fr-FR" spc="100" dirty="0"/>
              <a:t>Pour lancer la requête : </a:t>
            </a:r>
            <a:r>
              <a:rPr lang="fr-FR" b="1" spc="100" dirty="0" err="1"/>
              <a:t>Search</a:t>
            </a:r>
            <a:r>
              <a:rPr lang="fr-FR" b="1" spc="100" dirty="0"/>
              <a:t> PubMed.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6E068-8BCF-4374-B0C5-986C1B51E2F9}"/>
              </a:ext>
            </a:extLst>
          </p:cNvPr>
          <p:cNvSpPr/>
          <p:nvPr/>
        </p:nvSpPr>
        <p:spPr>
          <a:xfrm>
            <a:off x="1604700" y="6261100"/>
            <a:ext cx="1570300" cy="368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18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">
            <a:extLst>
              <a:ext uri="{FF2B5EF4-FFF2-40B4-BE49-F238E27FC236}">
                <a16:creationId xmlns:a16="http://schemas.microsoft.com/office/drawing/2014/main" id="{AA04B8C8-B6D2-4906-9C7F-C2CC11B1CCD9}"/>
              </a:ext>
            </a:extLst>
          </p:cNvPr>
          <p:cNvSpPr txBox="1"/>
          <p:nvPr/>
        </p:nvSpPr>
        <p:spPr>
          <a:xfrm>
            <a:off x="4033078" y="1923231"/>
            <a:ext cx="8024451" cy="781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bonne compréhension des opérateurs booléen est essentielle afin d’obtenir les résultats plus pertinents dans PubMed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B0F83E-0135-477E-9D6D-3ABFADCE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71" y="3167260"/>
            <a:ext cx="1437154" cy="289961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096257D-8E82-4E62-B6F3-948B340C703B}"/>
              </a:ext>
            </a:extLst>
          </p:cNvPr>
          <p:cNvSpPr txBox="1"/>
          <p:nvPr/>
        </p:nvSpPr>
        <p:spPr>
          <a:xfrm>
            <a:off x="3656561" y="3167260"/>
            <a:ext cx="7862047" cy="785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spc="100" dirty="0"/>
              <a:t>AND (ET) :  est utile pour restreindre une recherche. Il permet l’intersection de plusieurs éléments que l’on doit retrouver dans les articles recherchés.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77EE698-D465-4942-8E37-75ACCC79AB6F}"/>
              </a:ext>
            </a:extLst>
          </p:cNvPr>
          <p:cNvSpPr txBox="1"/>
          <p:nvPr/>
        </p:nvSpPr>
        <p:spPr>
          <a:xfrm>
            <a:off x="3656561" y="4219089"/>
            <a:ext cx="7370027" cy="785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spc="100" dirty="0"/>
              <a:t>OR (OU) : est utile pour élargir une recherche. Il permet de réaliser la réunion de plusieurs éléments</a:t>
            </a:r>
            <a:r>
              <a:rPr lang="fr-FR" sz="1400" spc="100" dirty="0"/>
              <a:t>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5AA11AD-D48C-4C99-8B2F-435D89E69764}"/>
              </a:ext>
            </a:extLst>
          </p:cNvPr>
          <p:cNvSpPr txBox="1"/>
          <p:nvPr/>
        </p:nvSpPr>
        <p:spPr>
          <a:xfrm>
            <a:off x="3656561" y="5270918"/>
            <a:ext cx="7432780" cy="785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spc="100" dirty="0"/>
              <a:t>NOT (SAUF) : est utile pour restreindre spécifiquement une recherche. Il permet d'exclure les résultats liés au terme introduit.</a:t>
            </a:r>
          </a:p>
        </p:txBody>
      </p:sp>
    </p:spTree>
    <p:extLst>
      <p:ext uri="{BB962C8B-B14F-4D97-AF65-F5344CB8AC3E}">
        <p14:creationId xmlns:p14="http://schemas.microsoft.com/office/powerpoint/2010/main" val="141834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1"/>
            <a:ext cx="5372392" cy="17794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Click&amp;Read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21512" y="179374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8B0AE4A-562C-46D5-A042-8D1E1B88CA25}"/>
              </a:ext>
            </a:extLst>
          </p:cNvPr>
          <p:cNvSpPr/>
          <p:nvPr/>
        </p:nvSpPr>
        <p:spPr>
          <a:xfrm>
            <a:off x="6549089" y="1020810"/>
            <a:ext cx="41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Domine" panose="020B0604020202020204" charset="0"/>
              </a:rPr>
              <a:t>Installer </a:t>
            </a:r>
            <a:r>
              <a:rPr lang="fr-FR" dirty="0" err="1">
                <a:latin typeface="Domine" panose="020B0604020202020204" charset="0"/>
              </a:rPr>
              <a:t>Click&amp;Read</a:t>
            </a:r>
            <a:r>
              <a:rPr lang="fr-FR" dirty="0">
                <a:latin typeface="Domine" panose="020B0604020202020204" charset="0"/>
              </a:rPr>
              <a:t> pour bénéficier des accès aux abonnements de la BU</a:t>
            </a:r>
            <a:endParaRPr lang="fr-FR" dirty="0">
              <a:effectLst/>
            </a:endParaRP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DCE08BFD-DD9E-46A0-9DAE-E108E9ED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48" y="4452411"/>
            <a:ext cx="2124625" cy="15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F75407-5308-488A-9F21-09B06BA536AC}"/>
              </a:ext>
            </a:extLst>
          </p:cNvPr>
          <p:cNvSpPr/>
          <p:nvPr/>
        </p:nvSpPr>
        <p:spPr>
          <a:xfrm>
            <a:off x="9221122" y="6316718"/>
            <a:ext cx="297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https://clickandread.inist.fr/</a:t>
            </a:r>
          </a:p>
        </p:txBody>
      </p:sp>
      <p:pic>
        <p:nvPicPr>
          <p:cNvPr id="14" name="2023-09-07 10-22-42">
            <a:hlinkClick r:id="" action="ppaction://media"/>
            <a:extLst>
              <a:ext uri="{FF2B5EF4-FFF2-40B4-BE49-F238E27FC236}">
                <a16:creationId xmlns:a16="http://schemas.microsoft.com/office/drawing/2014/main" id="{C728E6C7-95D9-417E-B532-7DAE786B79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655" y="1928667"/>
            <a:ext cx="8470433" cy="47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62D86515-2644-4512-9190-3AC278DD3A31}"/>
              </a:ext>
            </a:extLst>
          </p:cNvPr>
          <p:cNvGrpSpPr/>
          <p:nvPr/>
        </p:nvGrpSpPr>
        <p:grpSpPr>
          <a:xfrm>
            <a:off x="196266" y="104182"/>
            <a:ext cx="3562350" cy="6716074"/>
            <a:chOff x="7144211" y="41728"/>
            <a:chExt cx="3562350" cy="671607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5B7BEA6-EBC3-42D4-A7BD-4E3A7CEA8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1130" y="41728"/>
              <a:ext cx="3304520" cy="35143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C1624AF-FF0C-4476-97C6-27137474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4211" y="366527"/>
              <a:ext cx="3562350" cy="6391275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5AA5F8F-BEB0-4EE6-866A-D3F4813C4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986" y="3174116"/>
            <a:ext cx="2667000" cy="271462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B77C19-5F00-406B-8C79-A53A3A7BD5DD}"/>
              </a:ext>
            </a:extLst>
          </p:cNvPr>
          <p:cNvGrpSpPr/>
          <p:nvPr/>
        </p:nvGrpSpPr>
        <p:grpSpPr>
          <a:xfrm>
            <a:off x="115410" y="104182"/>
            <a:ext cx="3759106" cy="6763004"/>
            <a:chOff x="7078745" y="41729"/>
            <a:chExt cx="3759106" cy="67630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55D9D9-76AE-4C02-841E-C95146E058AA}"/>
                </a:ext>
              </a:extLst>
            </p:cNvPr>
            <p:cNvSpPr/>
            <p:nvPr/>
          </p:nvSpPr>
          <p:spPr>
            <a:xfrm>
              <a:off x="7078745" y="41729"/>
              <a:ext cx="3759106" cy="6763004"/>
            </a:xfrm>
            <a:prstGeom prst="rect">
              <a:avLst/>
            </a:prstGeom>
            <a:solidFill>
              <a:srgbClr val="00B0F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7F1216-F00A-46E8-B042-BD75A0B0784C}"/>
                </a:ext>
              </a:extLst>
            </p:cNvPr>
            <p:cNvSpPr/>
            <p:nvPr/>
          </p:nvSpPr>
          <p:spPr>
            <a:xfrm>
              <a:off x="7188643" y="419796"/>
              <a:ext cx="3295885" cy="317052"/>
            </a:xfrm>
            <a:prstGeom prst="rect">
              <a:avLst/>
            </a:prstGeom>
            <a:solidFill>
              <a:srgbClr val="FFC000">
                <a:alpha val="36078"/>
              </a:srgbClr>
            </a:solidFill>
            <a:ln>
              <a:solidFill>
                <a:srgbClr val="000000">
                  <a:alpha val="1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4E0B59-621E-44B2-BC81-6FC28580BE51}"/>
                </a:ext>
              </a:extLst>
            </p:cNvPr>
            <p:cNvSpPr/>
            <p:nvPr/>
          </p:nvSpPr>
          <p:spPr>
            <a:xfrm>
              <a:off x="7188642" y="4500979"/>
              <a:ext cx="3455684" cy="2194677"/>
            </a:xfrm>
            <a:prstGeom prst="rect">
              <a:avLst/>
            </a:prstGeom>
            <a:solidFill>
              <a:srgbClr val="FFC000">
                <a:alpha val="36078"/>
              </a:srgbClr>
            </a:solidFill>
            <a:ln>
              <a:solidFill>
                <a:srgbClr val="000000">
                  <a:alpha val="1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CAE09-825D-47C2-8A00-08011056BB9C}"/>
              </a:ext>
            </a:extLst>
          </p:cNvPr>
          <p:cNvSpPr/>
          <p:nvPr/>
        </p:nvSpPr>
        <p:spPr>
          <a:xfrm>
            <a:off x="4310986" y="3560526"/>
            <a:ext cx="2667000" cy="2254928"/>
          </a:xfrm>
          <a:prstGeom prst="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3A64B6-1C98-411A-A8DC-A3E750EA411A}"/>
              </a:ext>
            </a:extLst>
          </p:cNvPr>
          <p:cNvSpPr/>
          <p:nvPr/>
        </p:nvSpPr>
        <p:spPr>
          <a:xfrm>
            <a:off x="4110295" y="3024888"/>
            <a:ext cx="3109962" cy="3013080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solidFill>
              <a:srgbClr val="000000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CEB1AA0-84BA-4A23-8917-5D022F38DB50}"/>
              </a:ext>
            </a:extLst>
          </p:cNvPr>
          <p:cNvGrpSpPr/>
          <p:nvPr/>
        </p:nvGrpSpPr>
        <p:grpSpPr>
          <a:xfrm>
            <a:off x="4022531" y="1675332"/>
            <a:ext cx="5372392" cy="1200329"/>
            <a:chOff x="4189909" y="135891"/>
            <a:chExt cx="5372392" cy="120032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EC7CF24-702A-484C-86E3-DB8CF0577444}"/>
                </a:ext>
              </a:extLst>
            </p:cNvPr>
            <p:cNvGrpSpPr/>
            <p:nvPr/>
          </p:nvGrpSpPr>
          <p:grpSpPr>
            <a:xfrm>
              <a:off x="4189909" y="135891"/>
              <a:ext cx="5372392" cy="1200329"/>
              <a:chOff x="921512" y="2008712"/>
              <a:chExt cx="5372392" cy="120032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B0AE4A-562C-46D5-A042-8D1E1B88CA25}"/>
                  </a:ext>
                </a:extLst>
              </p:cNvPr>
              <p:cNvSpPr/>
              <p:nvPr/>
            </p:nvSpPr>
            <p:spPr>
              <a:xfrm>
                <a:off x="921512" y="2008712"/>
                <a:ext cx="537239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Domine" panose="020B0604020202020204" charset="0"/>
                  </a:rPr>
                  <a:t>Éléments interrogés en recherche simple : </a:t>
                </a:r>
                <a:endParaRPr lang="fr-FR" dirty="0">
                  <a:effectLst/>
                  <a:latin typeface="Domine" panose="020B0604020202020204" charset="0"/>
                </a:endParaRPr>
              </a:p>
              <a:p>
                <a:r>
                  <a:rPr lang="fr-FR" dirty="0">
                    <a:effectLst/>
                    <a:latin typeface="Domine" panose="020B0604020202020204" charset="0"/>
                  </a:rPr>
                  <a:t>Éléments interrogé</a:t>
                </a:r>
                <a:r>
                  <a:rPr lang="fr-FR" dirty="0">
                    <a:latin typeface="Domine" panose="020B0604020202020204" charset="0"/>
                  </a:rPr>
                  <a:t>s avec l’index [Titre Abstract] :</a:t>
                </a:r>
              </a:p>
              <a:p>
                <a:r>
                  <a:rPr lang="fr-FR" dirty="0">
                    <a:latin typeface="Domine" panose="020B0604020202020204" charset="0"/>
                  </a:rPr>
                  <a:t>Éléments interrogés avec l’index </a:t>
                </a:r>
                <a:r>
                  <a:rPr lang="fr-FR" dirty="0"/>
                  <a:t>[</a:t>
                </a:r>
                <a:r>
                  <a:rPr lang="fr-FR" dirty="0" err="1"/>
                  <a:t>Mesh</a:t>
                </a:r>
                <a:r>
                  <a:rPr lang="fr-FR" dirty="0"/>
                  <a:t> </a:t>
                </a:r>
                <a:r>
                  <a:rPr lang="fr-FR" dirty="0" err="1"/>
                  <a:t>Term</a:t>
                </a:r>
                <a:r>
                  <a:rPr lang="fr-FR" dirty="0"/>
                  <a:t>] : </a:t>
                </a:r>
              </a:p>
              <a:p>
                <a:endParaRPr lang="fr-FR" dirty="0">
                  <a:latin typeface="Domine" panose="020B060402020202020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B13F01-DC38-42F1-A98A-5B69D79250F2}"/>
                  </a:ext>
                </a:extLst>
              </p:cNvPr>
              <p:cNvSpPr/>
              <p:nvPr/>
            </p:nvSpPr>
            <p:spPr>
              <a:xfrm>
                <a:off x="4950136" y="2038477"/>
                <a:ext cx="461851" cy="293400"/>
              </a:xfrm>
              <a:prstGeom prst="rect">
                <a:avLst/>
              </a:prstGeom>
              <a:solidFill>
                <a:srgbClr val="CFF0FC"/>
              </a:solidFill>
              <a:ln>
                <a:solidFill>
                  <a:srgbClr val="000000">
                    <a:alpha val="1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C8A6CC-0E92-454D-9CFD-557229725174}"/>
                  </a:ext>
                </a:extLst>
              </p:cNvPr>
              <p:cNvSpPr/>
              <p:nvPr/>
            </p:nvSpPr>
            <p:spPr>
              <a:xfrm>
                <a:off x="5595869" y="2286019"/>
                <a:ext cx="461851" cy="293400"/>
              </a:xfrm>
              <a:prstGeom prst="rect">
                <a:avLst/>
              </a:prstGeom>
              <a:solidFill>
                <a:srgbClr val="E0DEA1"/>
              </a:solidFill>
              <a:ln>
                <a:solidFill>
                  <a:srgbClr val="000000">
                    <a:alpha val="1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FC689-CF73-4324-8248-7ECE45694BA0}"/>
                </a:ext>
              </a:extLst>
            </p:cNvPr>
            <p:cNvSpPr/>
            <p:nvPr/>
          </p:nvSpPr>
          <p:spPr>
            <a:xfrm>
              <a:off x="8737207" y="766202"/>
              <a:ext cx="461851" cy="293400"/>
            </a:xfrm>
            <a:prstGeom prst="rect">
              <a:avLst/>
            </a:prstGeom>
            <a:solidFill>
              <a:srgbClr val="D4CED8"/>
            </a:solidFill>
            <a:ln>
              <a:solidFill>
                <a:srgbClr val="000000">
                  <a:alpha val="1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B95F0EF7-6E06-4430-AF66-6590F380A0E4}"/>
              </a:ext>
            </a:extLst>
          </p:cNvPr>
          <p:cNvSpPr txBox="1"/>
          <p:nvPr/>
        </p:nvSpPr>
        <p:spPr>
          <a:xfrm>
            <a:off x="4189909" y="104182"/>
            <a:ext cx="6439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 choix – et la connaissance - des index de recherche est essentiel pour optimiser les résultats obtenus. </a:t>
            </a:r>
          </a:p>
        </p:txBody>
      </p:sp>
      <p:pic>
        <p:nvPicPr>
          <p:cNvPr id="24" name="Image 23">
            <a:hlinkClick r:id="rId6" tooltip="Pour aller plus loin "/>
            <a:extLst>
              <a:ext uri="{FF2B5EF4-FFF2-40B4-BE49-F238E27FC236}">
                <a16:creationId xmlns:a16="http://schemas.microsoft.com/office/drawing/2014/main" id="{17B25911-1DF2-42EE-894C-80E8AF884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387" y="3024888"/>
            <a:ext cx="4266306" cy="35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1" y="0"/>
            <a:ext cx="6118363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Pharmacological Action TERM - </a:t>
            </a:r>
            <a:r>
              <a:rPr lang="en-US" sz="36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endParaRPr lang="en-US" sz="36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4467" y="1801598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612258" y="5152425"/>
            <a:ext cx="1157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Dans ce cas, il faut donc bien ajouter le tag </a:t>
            </a:r>
            <a:r>
              <a:rPr lang="fr-FR" sz="2400" b="1" spc="1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1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b="1" spc="1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612258" y="2408088"/>
            <a:ext cx="11579742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spc="100" dirty="0">
                <a:ea typeface="Verdana" panose="020B0604030504040204" pitchFamily="34" charset="0"/>
              </a:rPr>
              <a:t>Liste des termes des actions pharmacologiques dans le thésaurus MeSH à retrouver ici : </a:t>
            </a:r>
            <a:r>
              <a:rPr lang="fr-FR" sz="2800" spc="100" dirty="0"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https://www.ncbi.nlm.nih.gov/mesh/68020228</a:t>
            </a:r>
            <a:endParaRPr lang="fr-FR" sz="2800" spc="100" dirty="0"/>
          </a:p>
          <a:p>
            <a:pPr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2800" spc="100" dirty="0">
                <a:ea typeface="Verdana" panose="020B0604030504040204" pitchFamily="34" charset="0"/>
              </a:rPr>
              <a:t> médicaments et produits chimiques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69F97F-04AA-4122-9F7E-B550D279436F}"/>
              </a:ext>
            </a:extLst>
          </p:cNvPr>
          <p:cNvSpPr/>
          <p:nvPr/>
        </p:nvSpPr>
        <p:spPr>
          <a:xfrm>
            <a:off x="612258" y="5732357"/>
            <a:ext cx="8090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Anti-</a:t>
            </a:r>
            <a:r>
              <a:rPr lang="fr-FR" sz="2400" spc="100" dirty="0" err="1">
                <a:latin typeface="Verdana" panose="020B0604030504040204" pitchFamily="34" charset="0"/>
                <a:ea typeface="Verdana" panose="020B0604030504040204" pitchFamily="34" charset="0"/>
              </a:rPr>
              <a:t>Inflammatory</a:t>
            </a:r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 Agents</a:t>
            </a:r>
            <a:r>
              <a:rPr lang="fr-FR" alt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1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100" dirty="0">
                <a:latin typeface="Verdana" panose="020B0604030504040204" pitchFamily="34" charset="0"/>
                <a:ea typeface="Verdana" panose="020B0604030504040204" pitchFamily="34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7016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24091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Supplementary Concept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5201" y="19793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433129" y="2157618"/>
            <a:ext cx="11579742" cy="167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Les concepts supplémentaires décrivent des substances qui ne font pas partie du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 Mais vous pouvez les ajouter à votre requête de recherche en utilisant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[nm]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433129" y="4122562"/>
            <a:ext cx="110188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des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Concepts :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https://www.ncbi.nlm.nih.gov/mesh/1000082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ethacizine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Concept])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21291"/>
            <a:ext cx="655308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6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Pharmacological</a:t>
            </a:r>
            <a:r>
              <a:rPr lang="fr-FR" sz="36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Actions </a:t>
            </a:r>
            <a:r>
              <a:rPr lang="fr-FR" sz="36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  <a:endParaRPr lang="en-US" sz="36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9801" y="19539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1160871" y="2245282"/>
            <a:ext cx="9870258" cy="167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En dehors du thésaurus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, il est également possible de rechercher une série de médicaments d’une même famille en utilisant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939801" y="4356246"/>
            <a:ext cx="11579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à retrouver ici : 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https://www.ncbi.nlm.nih.gov/mesh/1000082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Cardiovascular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Agents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227300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0"/>
            <a:ext cx="93855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36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résumé pour la recherche de substances dans PUBMED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6734" y="1792655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2BA02F3-D260-419C-BE71-2579BD455D83}"/>
              </a:ext>
            </a:extLst>
          </p:cNvPr>
          <p:cNvSpPr/>
          <p:nvPr/>
        </p:nvSpPr>
        <p:spPr>
          <a:xfrm>
            <a:off x="625255" y="2025755"/>
            <a:ext cx="10941490" cy="4449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existe des substances inscrites comme descripteurs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[MeSH]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, mais aussi des substances inscrites comme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 [nm]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et enfin des listes de médicaments d’une même famille :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Pharmacological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Actions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pPr>
              <a:lnSpc>
                <a:spcPct val="150000"/>
              </a:lnSpc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est aussi possible - et judicieux - d’utiliser les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Subheadings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des termes MeSH.</a:t>
            </a:r>
          </a:p>
        </p:txBody>
      </p:sp>
    </p:spTree>
    <p:extLst>
      <p:ext uri="{BB962C8B-B14F-4D97-AF65-F5344CB8AC3E}">
        <p14:creationId xmlns:p14="http://schemas.microsoft.com/office/powerpoint/2010/main" val="427223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944766"/>
            <a:ext cx="4452257" cy="1248228"/>
          </a:xfrm>
          <a:noFill/>
        </p:spPr>
        <p:txBody>
          <a:bodyPr/>
          <a:lstStyle/>
          <a:p>
            <a:r>
              <a:rPr lang="en-US" spc="100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  <a:endParaRPr lang="en-US" spc="100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3149" y="2242459"/>
            <a:ext cx="41052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</a:t>
            </a:r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PubMed</a:t>
            </a:r>
          </a:p>
          <a:p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</a:t>
            </a:r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Lire les </a:t>
            </a:r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d’une</a:t>
            </a:r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requête</a:t>
            </a:r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500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Optimiser</a:t>
            </a:r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sz="15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recherches</a:t>
            </a:r>
            <a:endParaRPr lang="en-US" sz="15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435" y="2188030"/>
            <a:ext cx="1069311" cy="3888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0DD8431-0E6A-465F-B7F9-4A690CD738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r="20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6128" y="155919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84695" y="147163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1461538" y="1654955"/>
            <a:ext cx="935857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mener une </a:t>
            </a:r>
            <a:r>
              <a:rPr lang="fr-FR" sz="2400" b="1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 exhaustive</a:t>
            </a: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faut associer </a:t>
            </a:r>
            <a:r>
              <a:rPr lang="fr-FR" sz="2400" b="1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soi-même</a:t>
            </a: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termes MeSH avec du langage libre</a:t>
            </a:r>
            <a:endParaRPr lang="fr-FR" sz="24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615D43-A38C-45EF-9A28-5D438412E1B8}"/>
              </a:ext>
            </a:extLst>
          </p:cNvPr>
          <p:cNvSpPr txBox="1"/>
          <p:nvPr/>
        </p:nvSpPr>
        <p:spPr>
          <a:xfrm>
            <a:off x="533774" y="3429000"/>
            <a:ext cx="1112445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- On recherche systématiquement en langage libre la même expression que l’entrée </a:t>
            </a:r>
            <a:r>
              <a:rPr lang="fr-FR" sz="2400" spc="100" dirty="0" err="1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dans les titres et les résumés</a:t>
            </a:r>
          </a:p>
          <a:p>
            <a:pPr>
              <a:lnSpc>
                <a:spcPct val="150000"/>
              </a:lnSpc>
            </a:pPr>
            <a:r>
              <a:rPr lang="fr-FR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- On complète l’équation avec des synonymes et des hyponymes proposés par le </a:t>
            </a:r>
            <a:r>
              <a:rPr lang="fr-FR" sz="2400" i="1" spc="100" dirty="0" err="1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sz="2400" i="1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i="1" spc="100" dirty="0" err="1"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fr-FR" sz="2400" i="1" spc="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i="1" spc="100" dirty="0" err="1">
                <a:latin typeface="Calibri" panose="020F0502020204030204" pitchFamily="34" charset="0"/>
                <a:cs typeface="Calibri" panose="020F0502020204030204" pitchFamily="34" charset="0"/>
              </a:rPr>
              <a:t>HeTOP</a:t>
            </a:r>
            <a:r>
              <a:rPr lang="fr-FR" sz="2400" i="1" spc="1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fr-FR" sz="2400" i="1" spc="100" dirty="0" err="1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sz="2400" i="1" spc="100" dirty="0">
                <a:latin typeface="Calibri" panose="020F0502020204030204" pitchFamily="34" charset="0"/>
                <a:cs typeface="Calibri" panose="020F0502020204030204" pitchFamily="34" charset="0"/>
              </a:rPr>
              <a:t> bilingue </a:t>
            </a:r>
            <a:r>
              <a:rPr lang="fr-FR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et d’autres bases de données.</a:t>
            </a:r>
          </a:p>
        </p:txBody>
      </p:sp>
    </p:spTree>
    <p:extLst>
      <p:ext uri="{BB962C8B-B14F-4D97-AF65-F5344CB8AC3E}">
        <p14:creationId xmlns:p14="http://schemas.microsoft.com/office/powerpoint/2010/main" val="393324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DF316C82-95B7-404C-9F40-650BBCC99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3" y="180011"/>
            <a:ext cx="11990873" cy="649797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endocrine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disruptors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"[MeSH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endocrine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disruptor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disrupting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endocrine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endocrine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disrupting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chemicals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endocrine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disrupting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disruptor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endocrine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disruptors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endocrine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"[TIAB])</a:t>
            </a: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circulation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"[MeSH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"[MeSH </a:t>
            </a:r>
            <a:r>
              <a:rPr lang="fr-F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circulation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fetoplacental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fetoplacental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circulation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circulations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uteroplacental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uteroplacental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uteroplacental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circulation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uteroplacental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fetoplacental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flow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fetal-placental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circulation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allantoic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placenta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placentome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eutherian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placenta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placental</a:t>
            </a:r>
            <a:r>
              <a:rPr lang="fr-F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structure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"[TIAB]) </a:t>
            </a:r>
          </a:p>
        </p:txBody>
      </p:sp>
    </p:spTree>
    <p:extLst>
      <p:ext uri="{BB962C8B-B14F-4D97-AF65-F5344CB8AC3E}">
        <p14:creationId xmlns:p14="http://schemas.microsoft.com/office/powerpoint/2010/main" val="374727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4B47880-7339-4DC6-9665-1529B627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9" y="127144"/>
            <a:ext cx="11998321" cy="6603711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"[MeSH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cerebrovascular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accident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cva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cvas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apoplex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vascular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accident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b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disorders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"[MeSH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frontal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wide-based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dropfoot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 foot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foot-drop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 drop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spastic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festinating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festinating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unsteady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unsteady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stepping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shuffling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shuffling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stumbling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spastic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equinus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spastic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stumbling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paralytic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duck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marche a petits pas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locomotion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hysterical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equine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scissors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dysfunction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steppage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reeling</a:t>
            </a:r>
            <a:r>
              <a:rPr lang="fr-FR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"[TIAB])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2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6129" y="11276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604823" y="151338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DF316C82-95B7-404C-9F40-650BBCC99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9" y="1307067"/>
            <a:ext cx="11579742" cy="507034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n’existe pas une seule équation de recherche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« simple »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("stroke"[MeSH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OR "stroke*"[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cva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cvas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cerebrovascular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accident*"[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apoplex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*"[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vascular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accident*"[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/Abstract])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plus complexe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("Stroke"[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Mesh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"Stroke*"[TIAB]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cva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cvas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poststroke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apoplex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 OR (("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brain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cerebr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cerebell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intracran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*" 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intracerebral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vertebrobasilar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 AND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vascular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AND (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disease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accident*[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disorder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])) OR (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cerebrovascular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AND (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disease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accident*[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disorder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])) OR ((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brain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cerebr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cerebell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intracran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intracerebral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vertebrobasilar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 AND (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haemorrhag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hemorrhag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ischemi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ischaemi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infarct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haematoma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hematoma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bleed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])) OR ("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Hemiplegia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Mesh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"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Paresis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Mesh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hemipleg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hemipar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paresis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OR 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paretic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fr-F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tiab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])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4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154" y="275208"/>
            <a:ext cx="10321969" cy="7457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complémentaires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2154" y="112540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222154" y="1835004"/>
            <a:ext cx="11817446" cy="445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100" dirty="0">
                <a:solidFill>
                  <a:srgbClr val="000000"/>
                </a:solidFill>
                <a:cs typeface="Calibri" panose="020F0502020204030204" pitchFamily="34" charset="0"/>
              </a:rPr>
              <a:t>- utiliser les troncatures : astérisque (</a:t>
            </a:r>
            <a:r>
              <a:rPr lang="fr-FR" sz="2400" b="1" spc="100" dirty="0">
                <a:solidFill>
                  <a:srgbClr val="000000"/>
                </a:solidFill>
                <a:cs typeface="Calibri" panose="020F0502020204030204" pitchFamily="34" charset="0"/>
              </a:rPr>
              <a:t>*</a:t>
            </a:r>
            <a:r>
              <a:rPr lang="fr-FR" sz="2400" spc="100" dirty="0">
                <a:solidFill>
                  <a:srgbClr val="000000"/>
                </a:solidFill>
                <a:cs typeface="Calibri" panose="020F0502020204030204" pitchFamily="34" charset="0"/>
              </a:rPr>
              <a:t>) en </a:t>
            </a:r>
            <a:r>
              <a:rPr lang="fr-FR" sz="2400" b="1" spc="100" dirty="0">
                <a:solidFill>
                  <a:srgbClr val="000000"/>
                </a:solidFill>
                <a:cs typeface="Calibri" panose="020F0502020204030204" pitchFamily="34" charset="0"/>
              </a:rPr>
              <a:t>fin</a:t>
            </a:r>
            <a:r>
              <a:rPr lang="fr-FR" sz="2400" spc="100" dirty="0">
                <a:solidFill>
                  <a:srgbClr val="000000"/>
                </a:solidFill>
                <a:cs typeface="Calibri" panose="020F0502020204030204" pitchFamily="34" charset="0"/>
              </a:rPr>
              <a:t> d’expression et après une suite d’au moins </a:t>
            </a:r>
            <a:r>
              <a:rPr lang="fr-FR" sz="2400" b="1" spc="100" dirty="0">
                <a:solidFill>
                  <a:srgbClr val="000000"/>
                </a:solidFill>
                <a:cs typeface="Calibri" panose="020F0502020204030204" pitchFamily="34" charset="0"/>
              </a:rPr>
              <a:t>quatre</a:t>
            </a:r>
            <a:r>
              <a:rPr lang="fr-FR" sz="2400" spc="100" dirty="0">
                <a:solidFill>
                  <a:srgbClr val="000000"/>
                </a:solidFill>
                <a:cs typeface="Calibri" panose="020F0502020204030204" pitchFamily="34" charset="0"/>
              </a:rPr>
              <a:t> caractères ; utilisable dans une expression entre guillemets.</a:t>
            </a:r>
          </a:p>
          <a:p>
            <a:pPr>
              <a:lnSpc>
                <a:spcPct val="150000"/>
              </a:lnSpc>
            </a:pPr>
            <a:endParaRPr lang="fr-FR" sz="2400" spc="1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spc="100" dirty="0">
                <a:solidFill>
                  <a:srgbClr val="000000"/>
                </a:solidFill>
                <a:cs typeface="Calibri" panose="020F0502020204030204" pitchFamily="34" charset="0"/>
              </a:rPr>
              <a:t>- utiliser la recherche par proximité - NEAR (uniquement en [TIAB] et sans prise en compte de la troncature) sous la forme [</a:t>
            </a:r>
            <a:r>
              <a:rPr lang="fr-FR" altLang="fr-FR" sz="2400" spc="100" dirty="0"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70C0"/>
                </a:solidFill>
                <a:cs typeface="Calibri" panose="020F0502020204030204" pitchFamily="34" charset="0"/>
              </a:rPr>
              <a:t>:~4</a:t>
            </a:r>
            <a:r>
              <a:rPr lang="fr-FR" altLang="fr-FR" sz="2400" spc="100" dirty="0">
                <a:cs typeface="Calibri" panose="020F0502020204030204" pitchFamily="34" charset="0"/>
              </a:rPr>
              <a:t>]. Exemple : "hip pain"[</a:t>
            </a:r>
            <a:r>
              <a:rPr lang="fr-FR" altLang="fr-FR" sz="2400" spc="100" dirty="0" err="1"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70C0"/>
                </a:solidFill>
                <a:cs typeface="Calibri" panose="020F0502020204030204" pitchFamily="34" charset="0"/>
              </a:rPr>
              <a:t>:~2</a:t>
            </a:r>
            <a:r>
              <a:rPr lang="fr-FR" altLang="fr-FR" sz="2400" spc="100" dirty="0">
                <a:cs typeface="Calibri" panose="020F0502020204030204" pitchFamily="34" charset="0"/>
              </a:rPr>
              <a:t>] pour rechercher : </a:t>
            </a:r>
            <a:r>
              <a:rPr lang="en-US" sz="2400" spc="100" dirty="0"/>
              <a:t>hip pain, hip-related pain, hip joint pain, hip/groin pain, hip biomechanics and pain, pain after total hip arthroplasty, pain in right hip</a:t>
            </a:r>
            <a:endParaRPr lang="fr-FR" sz="2400" spc="1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04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154" y="275208"/>
            <a:ext cx="10321969" cy="7457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astuces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complémentaires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2154" y="112540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230820" y="1210688"/>
            <a:ext cx="11730360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exclure les résultats sur les enfants (not </a:t>
            </a:r>
            <a:r>
              <a:rPr lang="fr-FR" sz="2400" spc="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avec la formulation en NOT/NOT : </a:t>
            </a:r>
          </a:p>
          <a:p>
            <a:pPr>
              <a:lnSpc>
                <a:spcPct val="150000"/>
              </a:lnSpc>
            </a:pPr>
            <a:r>
              <a:rPr lang="fr-FR" altLang="fr-FR" sz="2400" b="1" u="sng" spc="1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r-FR" altLang="fr-FR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400" b="1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("Adolescent"[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"Child"[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"Infant"[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"infant*"[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schoolchild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"girl*"[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</a:t>
            </a:r>
            <a:r>
              <a:rPr lang="fr-FR" altLang="fr-FR" sz="2400" spc="100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"boy"[</a:t>
            </a:r>
            <a:r>
              <a:rPr lang="fr-FR" altLang="fr-FR" sz="2400" spc="100" dirty="0" err="1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] OR "boys"[</a:t>
            </a:r>
            <a:r>
              <a:rPr lang="fr-FR" altLang="fr-FR" sz="2400" spc="100" dirty="0" err="1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boyhood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paediatr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puber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]) </a:t>
            </a:r>
            <a:r>
              <a:rPr lang="fr-FR" altLang="fr-FR" sz="2400" b="1" u="sng" spc="1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r-FR" alt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"[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 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*"[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"man"[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"men"[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womam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"[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OR "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"[</a:t>
            </a:r>
            <a:r>
              <a:rPr lang="fr-FR" altLang="fr-FR" sz="2400" spc="1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tiab</a:t>
            </a:r>
            <a:r>
              <a:rPr lang="fr-FR" altLang="fr-FR" sz="2400" spc="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])</a:t>
            </a:r>
            <a:r>
              <a:rPr lang="fr-FR" altLang="fr-FR" sz="2400" b="1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alt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fr-FR" sz="2400" spc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exporter ses références avec “Sent to” -&gt; “Citation manager” pour générer un fichier .</a:t>
            </a:r>
            <a:r>
              <a:rPr lang="fr-FR" sz="2400" spc="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nbib</a:t>
            </a:r>
            <a:r>
              <a:rPr lang="fr-FR" sz="2400" spc="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compatible notamment avec Zotero (Fichier / Importer).</a:t>
            </a:r>
          </a:p>
        </p:txBody>
      </p:sp>
    </p:spTree>
    <p:extLst>
      <p:ext uri="{BB962C8B-B14F-4D97-AF65-F5344CB8AC3E}">
        <p14:creationId xmlns:p14="http://schemas.microsoft.com/office/powerpoint/2010/main" val="202459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loin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hlinkClick r:id="rId3"/>
            <a:extLst>
              <a:ext uri="{FF2B5EF4-FFF2-40B4-BE49-F238E27FC236}">
                <a16:creationId xmlns:a16="http://schemas.microsoft.com/office/drawing/2014/main" id="{9586A25A-E682-41C9-BFA9-D2BFFE353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1" y="3169583"/>
            <a:ext cx="1666072" cy="1960084"/>
          </a:xfrm>
          <a:prstGeom prst="rect">
            <a:avLst/>
          </a:prstGeom>
        </p:spPr>
      </p:pic>
      <p:pic>
        <p:nvPicPr>
          <p:cNvPr id="3" name="Image 2">
            <a:hlinkClick r:id="rId5"/>
            <a:extLst>
              <a:ext uri="{FF2B5EF4-FFF2-40B4-BE49-F238E27FC236}">
                <a16:creationId xmlns:a16="http://schemas.microsoft.com/office/drawing/2014/main" id="{EB00BAC4-7F2A-4F40-9FE0-7EE9B661A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812" y="3544409"/>
            <a:ext cx="5207352" cy="14803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904AC6-A186-49E9-B6B5-32343B865F08}"/>
              </a:ext>
            </a:extLst>
          </p:cNvPr>
          <p:cNvSpPr txBox="1"/>
          <p:nvPr/>
        </p:nvSpPr>
        <p:spPr>
          <a:xfrm>
            <a:off x="5884188" y="3904455"/>
            <a:ext cx="677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+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7B71F0B-CCCD-45ED-9817-19FC2761E7D0}"/>
              </a:ext>
            </a:extLst>
          </p:cNvPr>
          <p:cNvSpPr txBox="1"/>
          <p:nvPr/>
        </p:nvSpPr>
        <p:spPr>
          <a:xfrm>
            <a:off x="2786508" y="3904454"/>
            <a:ext cx="677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+</a:t>
            </a:r>
          </a:p>
        </p:txBody>
      </p:sp>
      <p:pic>
        <p:nvPicPr>
          <p:cNvPr id="13" name="Image 12">
            <a:hlinkClick r:id="rId7"/>
            <a:extLst>
              <a:ext uri="{FF2B5EF4-FFF2-40B4-BE49-F238E27FC236}">
                <a16:creationId xmlns:a16="http://schemas.microsoft.com/office/drawing/2014/main" id="{64EC5252-0E0F-49E0-B9C3-465585A2D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28" y="3334180"/>
            <a:ext cx="1960445" cy="19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63" y="750376"/>
            <a:ext cx="4314664" cy="2009320"/>
          </a:xfrm>
        </p:spPr>
        <p:txBody>
          <a:bodyPr>
            <a:normAutofit/>
          </a:bodyPr>
          <a:lstStyle/>
          <a:p>
            <a:r>
              <a:rPr lang="fr-FR" sz="40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! </a:t>
            </a:r>
            <a:br>
              <a:rPr lang="fr-FR" sz="40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40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40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bientôt !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697179" y="292851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89664" y="4497358"/>
            <a:ext cx="6012662" cy="1507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spc="100" dirty="0">
                <a:solidFill>
                  <a:schemeClr val="bg1"/>
                </a:solidFill>
              </a:rPr>
              <a:t>Formulaire depuis </a:t>
            </a:r>
            <a:r>
              <a:rPr lang="fr-FR" sz="2400" b="1" spc="100" dirty="0">
                <a:solidFill>
                  <a:srgbClr val="EE5F2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Beluga</a:t>
            </a:r>
            <a:endParaRPr lang="fr-FR" sz="2400" b="1" spc="100" dirty="0">
              <a:solidFill>
                <a:srgbClr val="EE5F2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fr-FR" sz="20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bapso-rensbump@univ-grenoble-alpes.fr</a:t>
            </a:r>
            <a:endParaRPr lang="fr-FR" sz="20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04-76-63-74-70</a:t>
            </a:r>
            <a:endParaRPr lang="en-US" sz="1200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8FB452-FCD7-482D-A260-5F4B77DCC547}"/>
              </a:ext>
            </a:extLst>
          </p:cNvPr>
          <p:cNvSpPr txBox="1"/>
          <p:nvPr/>
        </p:nvSpPr>
        <p:spPr>
          <a:xfrm>
            <a:off x="1478500" y="3147173"/>
            <a:ext cx="9234990" cy="11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u="sng" spc="100" dirty="0">
                <a:solidFill>
                  <a:schemeClr val="bg1"/>
                </a:solidFill>
              </a:rPr>
              <a:t>Pour aller plus loin </a:t>
            </a:r>
            <a:r>
              <a:rPr lang="fr-FR" sz="2400" spc="100" dirty="0">
                <a:solidFill>
                  <a:schemeClr val="bg1"/>
                </a:solidFill>
              </a:rPr>
              <a:t>: rendez-vous avec un/une bibliothécaire au bureau d’aide à la recherche de la BUMP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37E06A-6BD4-4C82-8736-DBEAFDDF3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710" y="6163084"/>
            <a:ext cx="1670898" cy="5783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A0D851-AD3F-4605-B8D3-4AD1CAE33BE6}"/>
              </a:ext>
            </a:extLst>
          </p:cNvPr>
          <p:cNvSpPr/>
          <p:nvPr/>
        </p:nvSpPr>
        <p:spPr>
          <a:xfrm>
            <a:off x="8587608" y="6129112"/>
            <a:ext cx="35711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C36952-CBF9-42EC-AF49-3D190ECE3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21797"/>
            <a:ext cx="1765300" cy="9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669461"/>
            <a:ext cx="5372392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Qu’est-ce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PubMed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918" y="1716247"/>
            <a:ext cx="6233914" cy="17018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spc="100" dirty="0" err="1"/>
              <a:t>Medline</a:t>
            </a:r>
            <a:r>
              <a:rPr lang="fr-FR" b="1" spc="100" dirty="0"/>
              <a:t> </a:t>
            </a:r>
            <a:r>
              <a:rPr lang="fr-FR" spc="100" dirty="0"/>
              <a:t>est le nom de la base de données produite et gérée par la NLM (National Library of </a:t>
            </a:r>
            <a:r>
              <a:rPr lang="fr-FR" spc="100" dirty="0" err="1"/>
              <a:t>Medicine</a:t>
            </a:r>
            <a:r>
              <a:rPr lang="fr-FR" spc="100" dirty="0"/>
              <a:t>). </a:t>
            </a:r>
          </a:p>
          <a:p>
            <a:pPr>
              <a:lnSpc>
                <a:spcPct val="150000"/>
              </a:lnSpc>
            </a:pPr>
            <a:r>
              <a:rPr lang="fr-FR" b="1" spc="100" dirty="0"/>
              <a:t>PubMed </a:t>
            </a:r>
            <a:r>
              <a:rPr lang="fr-FR" spc="100" dirty="0"/>
              <a:t>(</a:t>
            </a:r>
            <a:r>
              <a:rPr lang="fr-FR" i="1" spc="100" dirty="0"/>
              <a:t>Public Access to </a:t>
            </a:r>
            <a:r>
              <a:rPr lang="fr-FR" i="1" spc="100" dirty="0" err="1"/>
              <a:t>Medline</a:t>
            </a:r>
            <a:r>
              <a:rPr lang="fr-FR" spc="100" dirty="0"/>
              <a:t>) est le nom de l'interface qui permet de consulter </a:t>
            </a:r>
            <a:r>
              <a:rPr lang="fr-FR" spc="100" dirty="0" err="1"/>
              <a:t>Medline</a:t>
            </a:r>
            <a:r>
              <a:rPr lang="fr-FR" spc="100" dirty="0"/>
              <a:t>.</a:t>
            </a:r>
            <a:endParaRPr lang="fr-FR" sz="14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2453FFA-FFAF-4126-9F80-A621E4035C7C}"/>
              </a:ext>
            </a:extLst>
          </p:cNvPr>
          <p:cNvSpPr/>
          <p:nvPr/>
        </p:nvSpPr>
        <p:spPr>
          <a:xfrm>
            <a:off x="1379117" y="5713018"/>
            <a:ext cx="9687765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</a:rPr>
              <a:t>Une base exclusivement anglophone et qui s’interroge donc en anglais et en langage MeSH -&gt; Utilisation du thésaurus MeSH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3105F-D85E-419F-A9D7-3132406CB0D9}"/>
              </a:ext>
            </a:extLst>
          </p:cNvPr>
          <p:cNvSpPr/>
          <p:nvPr/>
        </p:nvSpPr>
        <p:spPr>
          <a:xfrm>
            <a:off x="850608" y="2944154"/>
            <a:ext cx="4663140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</a:t>
            </a:r>
            <a:r>
              <a:rPr lang="fr-FR" b="1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base de données de </a:t>
            </a:r>
            <a:r>
              <a:rPr lang="fr-FR" b="1" spc="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référence</a:t>
            </a:r>
            <a:r>
              <a:rPr lang="fr-FR" b="1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pc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des recherches en médecine et sciences de la santé.</a:t>
            </a:r>
          </a:p>
          <a:p>
            <a:pPr>
              <a:lnSpc>
                <a:spcPct val="150000"/>
              </a:lnSpc>
            </a:pP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</a:rPr>
              <a:t>Sa consultation est </a:t>
            </a:r>
            <a:r>
              <a:rPr lang="fr-FR" b="1" spc="100" dirty="0">
                <a:latin typeface="Verdana" panose="020B0604030504040204" pitchFamily="34" charset="0"/>
                <a:ea typeface="Verdana" panose="020B0604030504040204" pitchFamily="34" charset="0"/>
              </a:rPr>
              <a:t>libre 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</a:rPr>
              <a:t>et</a:t>
            </a:r>
            <a:r>
              <a:rPr lang="fr-FR" b="1" spc="100" dirty="0">
                <a:latin typeface="Verdana" panose="020B0604030504040204" pitchFamily="34" charset="0"/>
                <a:ea typeface="Verdana" panose="020B0604030504040204" pitchFamily="34" charset="0"/>
              </a:rPr>
              <a:t> gratuite</a:t>
            </a:r>
            <a:r>
              <a:rPr lang="fr-FR" spc="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DE9FFD-70A9-4F03-BB6F-DEF182B0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205" y="3900161"/>
            <a:ext cx="3341834" cy="13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6" y="669461"/>
            <a:ext cx="6362993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Risques encourus par PubMed/</a:t>
            </a:r>
            <a:r>
              <a:rPr lang="fr-FR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Medline</a:t>
            </a:r>
            <a:endParaRPr lang="en-US" sz="4000" b="1" spc="1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273105F-D85E-419F-A9D7-3132406CB0D9}"/>
              </a:ext>
            </a:extLst>
          </p:cNvPr>
          <p:cNvSpPr/>
          <p:nvPr/>
        </p:nvSpPr>
        <p:spPr>
          <a:xfrm>
            <a:off x="698500" y="2956936"/>
            <a:ext cx="10769600" cy="234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100" dirty="0"/>
              <a:t>Depuis son arrivée au pouvoir, l’administration Trump, par le biais du </a:t>
            </a:r>
            <a:r>
              <a:rPr lang="fr-FR" sz="2000" spc="100" dirty="0" err="1"/>
              <a:t>Department</a:t>
            </a:r>
            <a:r>
              <a:rPr lang="fr-FR" sz="2000" spc="100" dirty="0"/>
              <a:t> of </a:t>
            </a:r>
            <a:r>
              <a:rPr lang="fr-FR" sz="2000" spc="100" dirty="0" err="1"/>
              <a:t>Government</a:t>
            </a:r>
            <a:r>
              <a:rPr lang="fr-FR" sz="2000" spc="100" dirty="0"/>
              <a:t> </a:t>
            </a:r>
            <a:r>
              <a:rPr lang="fr-FR" sz="2000" spc="100" dirty="0" err="1"/>
              <a:t>Efficiency</a:t>
            </a:r>
            <a:r>
              <a:rPr lang="fr-FR" sz="2000" spc="100" dirty="0"/>
              <a:t>, s’attaque aux principales institutions de recherche du pays.</a:t>
            </a:r>
          </a:p>
          <a:p>
            <a:pPr>
              <a:lnSpc>
                <a:spcPct val="150000"/>
              </a:lnSpc>
            </a:pPr>
            <a:r>
              <a:rPr lang="fr-FR" sz="2000" spc="100" dirty="0"/>
              <a:t>C’est le cas des National Institutes of </a:t>
            </a:r>
            <a:r>
              <a:rPr lang="fr-FR" sz="2000" spc="100" dirty="0" err="1"/>
              <a:t>Health</a:t>
            </a:r>
            <a:r>
              <a:rPr lang="fr-FR" sz="2000" spc="100" dirty="0"/>
              <a:t> (NIH) qui soutiennent et financent directement la recherche en sciences biomédicales et en santé via notamment </a:t>
            </a:r>
            <a:r>
              <a:rPr lang="en-US" sz="2000" spc="100" dirty="0"/>
              <a:t>la National Library of Medicine (NLM).</a:t>
            </a:r>
            <a:endParaRPr lang="fr-FR" sz="2000" spc="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6B430-1EC7-46F9-922B-50D507E193F1}"/>
              </a:ext>
            </a:extLst>
          </p:cNvPr>
          <p:cNvSpPr/>
          <p:nvPr/>
        </p:nvSpPr>
        <p:spPr>
          <a:xfrm>
            <a:off x="1200150" y="5445277"/>
            <a:ext cx="9791700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100" dirty="0"/>
              <a:t>=&gt; Risque de dégradation, d’empoisonnement et de disparition de cet outil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FBEE64-063C-4570-88FF-D5EDC5380482}"/>
              </a:ext>
            </a:extLst>
          </p:cNvPr>
          <p:cNvSpPr/>
          <p:nvPr/>
        </p:nvSpPr>
        <p:spPr>
          <a:xfrm>
            <a:off x="0" y="6451651"/>
            <a:ext cx="990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Bibliographie : </a:t>
            </a:r>
            <a:r>
              <a:rPr lang="fr-FR" sz="1000" dirty="0" err="1"/>
              <a:t>Sidre</a:t>
            </a:r>
            <a:r>
              <a:rPr lang="fr-FR" sz="1000" dirty="0"/>
              <a:t> C.</a:t>
            </a:r>
            <a:r>
              <a:rPr lang="fr-FR" sz="1000" i="1" dirty="0"/>
              <a:t> </a:t>
            </a:r>
            <a:r>
              <a:rPr lang="fr-FR" sz="1000" dirty="0"/>
              <a:t>PubMed sous l’administration Trump – </a:t>
            </a:r>
            <a:r>
              <a:rPr lang="fr-FR" sz="1000" dirty="0" err="1"/>
              <a:t>FormaBib</a:t>
            </a:r>
            <a:r>
              <a:rPr lang="fr-FR" sz="1000" dirty="0"/>
              <a:t> IDF. [En ligne]. 2025 [cité le 16 mai 2025].</a:t>
            </a:r>
          </a:p>
          <a:p>
            <a:r>
              <a:rPr lang="fr-FR" sz="1000" dirty="0"/>
              <a:t>Disponible à l’adresse : http://philtyprod.com/testUP/pubmed-sous-ladministration-trump/</a:t>
            </a:r>
          </a:p>
        </p:txBody>
      </p:sp>
    </p:spTree>
    <p:extLst>
      <p:ext uri="{BB962C8B-B14F-4D97-AF65-F5344CB8AC3E}">
        <p14:creationId xmlns:p14="http://schemas.microsoft.com/office/powerpoint/2010/main" val="372064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43127"/>
            <a:ext cx="7941054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L'impact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l'indexation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automatisée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Medline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608" y="2365391"/>
            <a:ext cx="9779292" cy="871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/>
              <a:t>Depuis avril 2022 passage à une </a:t>
            </a:r>
            <a:r>
              <a:rPr lang="fr-FR" b="1" spc="100" dirty="0"/>
              <a:t>indexation via un </a:t>
            </a:r>
            <a:r>
              <a:rPr lang="fr-CA" b="1" spc="100" dirty="0"/>
              <a:t>algorithme automatisé (MTIX)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CA" spc="100" dirty="0"/>
              <a:t>Absence de prise en compte des mots-clés, du </a:t>
            </a:r>
            <a:r>
              <a:rPr lang="fr-CA" spc="100" dirty="0" err="1"/>
              <a:t>fulltext</a:t>
            </a:r>
            <a:r>
              <a:rPr lang="fr-CA" spc="100" dirty="0"/>
              <a:t> ou du titre de la revue </a:t>
            </a:r>
            <a:endParaRPr lang="fr-FR" b="1" spc="100" dirty="0"/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8267" y="204712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42939A2-2668-441F-A549-819105A21161}"/>
              </a:ext>
            </a:extLst>
          </p:cNvPr>
          <p:cNvSpPr/>
          <p:nvPr/>
        </p:nvSpPr>
        <p:spPr>
          <a:xfrm>
            <a:off x="0" y="6451651"/>
            <a:ext cx="990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Bibliographie : Amar-</a:t>
            </a:r>
            <a:r>
              <a:rPr lang="fr-FR" sz="1000" dirty="0" err="1"/>
              <a:t>Zifkin</a:t>
            </a:r>
            <a:r>
              <a:rPr lang="fr-FR" sz="1000" dirty="0"/>
              <a:t> A, </a:t>
            </a:r>
            <a:r>
              <a:rPr lang="fr-FR" sz="1000" dirty="0" err="1"/>
              <a:t>Ekmekjian</a:t>
            </a:r>
            <a:r>
              <a:rPr lang="fr-FR" sz="1000" dirty="0"/>
              <a:t> T, Paquet V, Landry T. Brief Communication – </a:t>
            </a:r>
            <a:r>
              <a:rPr lang="fr-FR" sz="1000" dirty="0" err="1"/>
              <a:t>concerning</a:t>
            </a:r>
            <a:r>
              <a:rPr lang="fr-FR" sz="1000" dirty="0"/>
              <a:t> </a:t>
            </a:r>
            <a:r>
              <a:rPr lang="fr-FR" sz="1000" dirty="0" err="1"/>
              <a:t>algorithmic</a:t>
            </a:r>
            <a:r>
              <a:rPr lang="fr-FR" sz="1000" dirty="0"/>
              <a:t> </a:t>
            </a:r>
            <a:r>
              <a:rPr lang="fr-FR" sz="1000" dirty="0" err="1"/>
              <a:t>indexing</a:t>
            </a:r>
            <a:r>
              <a:rPr lang="fr-FR" sz="1000" dirty="0"/>
              <a:t> in MEDLINE. J </a:t>
            </a:r>
            <a:r>
              <a:rPr lang="fr-FR" sz="1000" dirty="0" err="1"/>
              <a:t>Eur</a:t>
            </a:r>
            <a:r>
              <a:rPr lang="fr-FR" sz="1000" dirty="0"/>
              <a:t> Assoc </a:t>
            </a:r>
            <a:r>
              <a:rPr lang="fr-FR" sz="1000" dirty="0" err="1"/>
              <a:t>Health</a:t>
            </a:r>
            <a:r>
              <a:rPr lang="fr-FR" sz="1000" dirty="0"/>
              <a:t> Info </a:t>
            </a:r>
            <a:r>
              <a:rPr lang="fr-FR" sz="1000" dirty="0" err="1"/>
              <a:t>Libr</a:t>
            </a:r>
            <a:r>
              <a:rPr lang="fr-FR" sz="1000" dirty="0"/>
              <a:t> [Internet]. 2024 Mar. 17 [</a:t>
            </a:r>
            <a:r>
              <a:rPr lang="fr-FR" sz="1000" dirty="0" err="1"/>
              <a:t>cited</a:t>
            </a:r>
            <a:r>
              <a:rPr lang="fr-FR" sz="1000" dirty="0"/>
              <a:t> 2024 </a:t>
            </a:r>
            <a:r>
              <a:rPr lang="fr-FR" sz="1000" dirty="0" err="1"/>
              <a:t>Jul</a:t>
            </a:r>
            <a:r>
              <a:rPr lang="fr-FR" sz="1000" dirty="0"/>
              <a:t>. 22];20(1):18-21. Lien : </a:t>
            </a:r>
            <a:r>
              <a:rPr lang="fr-FR" sz="1000" dirty="0">
                <a:hlinkClick r:id="rId3"/>
              </a:rPr>
              <a:t>https://ojs.eahil.eu/JEAHIL/article/view/604</a:t>
            </a:r>
            <a:r>
              <a:rPr lang="fr-FR" sz="1000" dirty="0"/>
              <a:t>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AD96F04-11D2-44F3-A3D6-FE182EBC69B0}"/>
              </a:ext>
            </a:extLst>
          </p:cNvPr>
          <p:cNvSpPr txBox="1"/>
          <p:nvPr/>
        </p:nvSpPr>
        <p:spPr>
          <a:xfrm>
            <a:off x="1064265" y="3666713"/>
            <a:ext cx="10063469" cy="20801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/>
              <a:t>Quelques conséquences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termes MeSH qui ne devraient pas être mentionnés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4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Plusieurs termes MeSH utilisés alors qu’un meilleur terme MeSH aurait pu être convoqué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4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concept évident est manquant</a:t>
            </a:r>
          </a:p>
        </p:txBody>
      </p:sp>
    </p:spTree>
    <p:extLst>
      <p:ext uri="{BB962C8B-B14F-4D97-AF65-F5344CB8AC3E}">
        <p14:creationId xmlns:p14="http://schemas.microsoft.com/office/powerpoint/2010/main" val="164256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43127"/>
            <a:ext cx="7941054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L'impact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l'indexation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spc="1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automatisée</a:t>
            </a:r>
            <a:r>
              <a:rPr lang="en-US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Medline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8267" y="204712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42939A2-2668-441F-A549-819105A21161}"/>
              </a:ext>
            </a:extLst>
          </p:cNvPr>
          <p:cNvSpPr/>
          <p:nvPr/>
        </p:nvSpPr>
        <p:spPr>
          <a:xfrm>
            <a:off x="0" y="6451651"/>
            <a:ext cx="990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Bibliographie : Amar-</a:t>
            </a:r>
            <a:r>
              <a:rPr lang="fr-FR" sz="1000" dirty="0" err="1"/>
              <a:t>Zifkin</a:t>
            </a:r>
            <a:r>
              <a:rPr lang="fr-FR" sz="1000" dirty="0"/>
              <a:t> A, </a:t>
            </a:r>
            <a:r>
              <a:rPr lang="fr-FR" sz="1000" dirty="0" err="1"/>
              <a:t>Ekmekjian</a:t>
            </a:r>
            <a:r>
              <a:rPr lang="fr-FR" sz="1000" dirty="0"/>
              <a:t> T, Paquet V, Landry T. Brief Communication – </a:t>
            </a:r>
            <a:r>
              <a:rPr lang="fr-FR" sz="1000" dirty="0" err="1"/>
              <a:t>concerning</a:t>
            </a:r>
            <a:r>
              <a:rPr lang="fr-FR" sz="1000" dirty="0"/>
              <a:t> </a:t>
            </a:r>
            <a:r>
              <a:rPr lang="fr-FR" sz="1000" dirty="0" err="1"/>
              <a:t>algorithmic</a:t>
            </a:r>
            <a:r>
              <a:rPr lang="fr-FR" sz="1000" dirty="0"/>
              <a:t> </a:t>
            </a:r>
            <a:r>
              <a:rPr lang="fr-FR" sz="1000" dirty="0" err="1"/>
              <a:t>indexing</a:t>
            </a:r>
            <a:r>
              <a:rPr lang="fr-FR" sz="1000" dirty="0"/>
              <a:t> in MEDLINE. J </a:t>
            </a:r>
            <a:r>
              <a:rPr lang="fr-FR" sz="1000" dirty="0" err="1"/>
              <a:t>Eur</a:t>
            </a:r>
            <a:r>
              <a:rPr lang="fr-FR" sz="1000" dirty="0"/>
              <a:t> Assoc </a:t>
            </a:r>
            <a:r>
              <a:rPr lang="fr-FR" sz="1000" dirty="0" err="1"/>
              <a:t>Health</a:t>
            </a:r>
            <a:r>
              <a:rPr lang="fr-FR" sz="1000" dirty="0"/>
              <a:t> Info </a:t>
            </a:r>
            <a:r>
              <a:rPr lang="fr-FR" sz="1000" dirty="0" err="1"/>
              <a:t>Libr</a:t>
            </a:r>
            <a:r>
              <a:rPr lang="fr-FR" sz="1000" dirty="0"/>
              <a:t> [Internet]. 2024 Mar. 17 [</a:t>
            </a:r>
            <a:r>
              <a:rPr lang="fr-FR" sz="1000" dirty="0" err="1"/>
              <a:t>cited</a:t>
            </a:r>
            <a:r>
              <a:rPr lang="fr-FR" sz="1000" dirty="0"/>
              <a:t> 2024 </a:t>
            </a:r>
            <a:r>
              <a:rPr lang="fr-FR" sz="1000" dirty="0" err="1"/>
              <a:t>Jul</a:t>
            </a:r>
            <a:r>
              <a:rPr lang="fr-FR" sz="1000" dirty="0"/>
              <a:t>. 22];20(1):18-21. Lien : </a:t>
            </a:r>
            <a:r>
              <a:rPr lang="fr-FR" sz="1000" dirty="0">
                <a:hlinkClick r:id="rId3"/>
              </a:rPr>
              <a:t>https://ojs.eahil.eu/JEAHIL/article/view/604</a:t>
            </a:r>
            <a:r>
              <a:rPr lang="fr-FR" sz="10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CFB91B-1F3E-41E5-829B-A6702288E2FA}"/>
              </a:ext>
            </a:extLst>
          </p:cNvPr>
          <p:cNvSpPr/>
          <p:nvPr/>
        </p:nvSpPr>
        <p:spPr>
          <a:xfrm>
            <a:off x="1142300" y="2846364"/>
            <a:ext cx="990739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800" spc="100" dirty="0"/>
              <a:t>Résultat de l’étude :</a:t>
            </a:r>
          </a:p>
          <a:p>
            <a:pPr>
              <a:lnSpc>
                <a:spcPct val="150000"/>
              </a:lnSpc>
            </a:pPr>
            <a:r>
              <a:rPr lang="fr-CA" sz="2800" spc="100" dirty="0"/>
              <a:t>Sur 711 références il a été identifié 334 références soit </a:t>
            </a:r>
          </a:p>
          <a:p>
            <a:pPr>
              <a:lnSpc>
                <a:spcPct val="150000"/>
              </a:lnSpc>
            </a:pPr>
            <a:r>
              <a:rPr lang="fr-CA" sz="2800" b="1" spc="100" dirty="0"/>
              <a:t>47% comportant au moins un problème d’indexation MeSH</a:t>
            </a:r>
          </a:p>
        </p:txBody>
      </p:sp>
    </p:spTree>
    <p:extLst>
      <p:ext uri="{BB962C8B-B14F-4D97-AF65-F5344CB8AC3E}">
        <p14:creationId xmlns:p14="http://schemas.microsoft.com/office/powerpoint/2010/main" val="34348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1" y="178768"/>
            <a:ext cx="929168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6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termes MeSH qui ne devraient pas être mentionnés 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1414" y="2047125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42939A2-2668-441F-A549-819105A21161}"/>
              </a:ext>
            </a:extLst>
          </p:cNvPr>
          <p:cNvSpPr/>
          <p:nvPr/>
        </p:nvSpPr>
        <p:spPr>
          <a:xfrm>
            <a:off x="-25082" y="6603225"/>
            <a:ext cx="9907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https://papyrus.bib.umontreal.ca/xmlui/handle/1866/28263</a:t>
            </a:r>
            <a:endParaRPr lang="fr-FR" sz="12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AD96F04-11D2-44F3-A3D6-FE182EBC69B0}"/>
              </a:ext>
            </a:extLst>
          </p:cNvPr>
          <p:cNvSpPr txBox="1"/>
          <p:nvPr/>
        </p:nvSpPr>
        <p:spPr>
          <a:xfrm>
            <a:off x="939801" y="2630145"/>
            <a:ext cx="10063469" cy="4648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/>
              <a:t>Généralement causé par les acronymes ou les termes voisins. Exemple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7ADC2F-5BEB-4EA7-959C-022473C7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317" y="3541465"/>
            <a:ext cx="2152650" cy="22288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E5CC4B-BB35-4DF2-A80F-FF97718C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113"/>
          <a:stretch/>
        </p:blipFill>
        <p:spPr>
          <a:xfrm>
            <a:off x="1011414" y="3284542"/>
            <a:ext cx="3917204" cy="127172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703782-61FC-4FBB-B777-F120AADBE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680" y="4655890"/>
            <a:ext cx="7100238" cy="909922"/>
            <a:chOff x="159681" y="4783834"/>
            <a:chExt cx="6808056" cy="78197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C37C8FC-CCE5-416C-AD70-4EFD52863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3147" b="10265"/>
            <a:stretch/>
          </p:blipFill>
          <p:spPr>
            <a:xfrm>
              <a:off x="159681" y="4783834"/>
              <a:ext cx="6808056" cy="7819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B1B51E-13A8-45AB-A01E-B3694D473F72}"/>
                </a:ext>
              </a:extLst>
            </p:cNvPr>
            <p:cNvSpPr/>
            <p:nvPr/>
          </p:nvSpPr>
          <p:spPr>
            <a:xfrm>
              <a:off x="5058561" y="5343787"/>
              <a:ext cx="1825286" cy="2136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8BDBA431-7B99-4C18-87B3-A1316375ADFE}"/>
              </a:ext>
            </a:extLst>
          </p:cNvPr>
          <p:cNvSpPr txBox="1"/>
          <p:nvPr/>
        </p:nvSpPr>
        <p:spPr>
          <a:xfrm>
            <a:off x="6967737" y="4409737"/>
            <a:ext cx="291458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spc="100" dirty="0"/>
              <a:t>L’acronyme « SLE » étant dans l’abstract = </a:t>
            </a:r>
          </a:p>
        </p:txBody>
      </p:sp>
    </p:spTree>
    <p:extLst>
      <p:ext uri="{BB962C8B-B14F-4D97-AF65-F5344CB8AC3E}">
        <p14:creationId xmlns:p14="http://schemas.microsoft.com/office/powerpoint/2010/main" val="168727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5141" y="229203"/>
            <a:ext cx="11112093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6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Plusieurs termes MeSH alors qu’un meilleur terme MeSH existe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9001" y="214872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42939A2-2668-441F-A549-819105A21161}"/>
              </a:ext>
            </a:extLst>
          </p:cNvPr>
          <p:cNvSpPr/>
          <p:nvPr/>
        </p:nvSpPr>
        <p:spPr>
          <a:xfrm>
            <a:off x="0" y="6581001"/>
            <a:ext cx="9907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https://papyrus.bib.umontreal.ca/xmlui/handle/1866/28263</a:t>
            </a:r>
            <a:endParaRPr lang="fr-FR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B40FF5-F0C8-444D-AD1C-4C494AC01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2" y="3179423"/>
            <a:ext cx="5168143" cy="19786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885E53-456B-45D9-B4B6-E1AEF15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986" y="3179423"/>
            <a:ext cx="2406162" cy="1982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51CC73-EB49-478C-BAA7-AA3DA7F31C27}"/>
              </a:ext>
            </a:extLst>
          </p:cNvPr>
          <p:cNvSpPr txBox="1"/>
          <p:nvPr/>
        </p:nvSpPr>
        <p:spPr>
          <a:xfrm>
            <a:off x="8045529" y="3179423"/>
            <a:ext cx="414647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/>
              <a:t>Le terme MeSH </a:t>
            </a:r>
            <a:r>
              <a:rPr lang="en-US" spc="100" dirty="0"/>
              <a:t>“</a:t>
            </a:r>
            <a:r>
              <a:rPr lang="en-US" b="1" spc="100" dirty="0"/>
              <a:t>Pregnancy in Adolescence</a:t>
            </a:r>
            <a:r>
              <a:rPr lang="en-US" spc="100" dirty="0"/>
              <a:t>” </a:t>
            </a:r>
            <a:r>
              <a:rPr lang="en-US" spc="100" dirty="0" err="1"/>
              <a:t>semble</a:t>
            </a:r>
            <a:r>
              <a:rPr lang="en-US" spc="100" dirty="0"/>
              <a:t> plus pertinent : </a:t>
            </a:r>
            <a:endParaRPr lang="fr-FR" spc="1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11BD78-0F55-4FAC-AF77-3D30D9CE8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148" y="4706265"/>
            <a:ext cx="3960988" cy="7171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387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1" y="127628"/>
            <a:ext cx="7941054" cy="1792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4000" b="1" spc="1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concept évident est manquant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9801" y="2055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42939A2-2668-441F-A549-819105A21161}"/>
              </a:ext>
            </a:extLst>
          </p:cNvPr>
          <p:cNvSpPr/>
          <p:nvPr/>
        </p:nvSpPr>
        <p:spPr>
          <a:xfrm>
            <a:off x="0" y="6581001"/>
            <a:ext cx="9907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https://papyrus.bib.umontreal.ca/xmlui/handle/1866/28263</a:t>
            </a:r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BEE794-23AC-46DF-9601-3AC9F49D5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83" y="2856955"/>
            <a:ext cx="6515100" cy="2790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DA046E-C300-4332-890C-BAA08C9D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351" y="3225619"/>
            <a:ext cx="2524955" cy="20687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342CE8C-ED2F-4978-8E9A-A77FB717E913}"/>
              </a:ext>
            </a:extLst>
          </p:cNvPr>
          <p:cNvSpPr txBox="1"/>
          <p:nvPr/>
        </p:nvSpPr>
        <p:spPr>
          <a:xfrm>
            <a:off x="8687194" y="1938407"/>
            <a:ext cx="3175515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pc="100" dirty="0"/>
              <a:t>Absence du terme </a:t>
            </a:r>
            <a:r>
              <a:rPr lang="fr-FR" b="1" spc="100" dirty="0"/>
              <a:t>Gastrointestinal </a:t>
            </a:r>
            <a:r>
              <a:rPr lang="fr-FR" b="1" spc="100" dirty="0" err="1"/>
              <a:t>Diseases</a:t>
            </a:r>
            <a:endParaRPr lang="fr-FR" b="1" spc="100" dirty="0"/>
          </a:p>
          <a:p>
            <a:pPr>
              <a:lnSpc>
                <a:spcPct val="150000"/>
              </a:lnSpc>
            </a:pPr>
            <a:r>
              <a:rPr lang="fr-FR" spc="100" dirty="0"/>
              <a:t>ou </a:t>
            </a:r>
            <a:r>
              <a:rPr lang="fr-FR" b="1" spc="100" dirty="0" err="1"/>
              <a:t>Ostomy</a:t>
            </a:r>
            <a:r>
              <a:rPr lang="fr-FR" spc="100" dirty="0"/>
              <a:t> par exemple</a:t>
            </a:r>
          </a:p>
        </p:txBody>
      </p:sp>
    </p:spTree>
    <p:extLst>
      <p:ext uri="{BB962C8B-B14F-4D97-AF65-F5344CB8AC3E}">
        <p14:creationId xmlns:p14="http://schemas.microsoft.com/office/powerpoint/2010/main" val="48990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10423</TotalTime>
  <Words>2550</Words>
  <Application>Microsoft Office PowerPoint</Application>
  <PresentationFormat>Grand écran</PresentationFormat>
  <Paragraphs>195</Paragraphs>
  <Slides>27</Slides>
  <Notes>25</Notes>
  <HiddenSlides>4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Domine</vt:lpstr>
      <vt:lpstr>Lato</vt:lpstr>
      <vt:lpstr>Montserrat</vt:lpstr>
      <vt:lpstr>Symbol</vt:lpstr>
      <vt:lpstr>Verdana</vt:lpstr>
      <vt:lpstr>Office Theme</vt:lpstr>
      <vt:lpstr>Présentation PowerPoint</vt:lpstr>
      <vt:lpstr>Sommaire</vt:lpstr>
      <vt:lpstr>Qu’est-ce que PubMed ?</vt:lpstr>
      <vt:lpstr>Risques encourus par PubMed/Medline</vt:lpstr>
      <vt:lpstr>L'impact de l'indexation automatisée dans Medline</vt:lpstr>
      <vt:lpstr>L'impact de l'indexation automatisée dans Medline</vt:lpstr>
      <vt:lpstr>Des termes MeSH qui ne devraient pas être mentionnés </vt:lpstr>
      <vt:lpstr>Plusieurs termes MeSH alors qu’un meilleur terme MeSH existe</vt:lpstr>
      <vt:lpstr>Un concept évident est manquant</vt:lpstr>
      <vt:lpstr>Interroger PubMed </vt:lpstr>
      <vt:lpstr>Interroger PubMed </vt:lpstr>
      <vt:lpstr>Interroger PubMed </vt:lpstr>
      <vt:lpstr>Interroger PubMed </vt:lpstr>
      <vt:lpstr>Click&amp;Read </vt:lpstr>
      <vt:lpstr>Présentation PowerPoint</vt:lpstr>
      <vt:lpstr>Pharmacological Action TERM - MeSH</vt:lpstr>
      <vt:lpstr>Supplementary Concept</vt:lpstr>
      <vt:lpstr>Pharmacological Actions Category</vt:lpstr>
      <vt:lpstr>En résumé pour la recherche de substances dans PUBMED</vt:lpstr>
      <vt:lpstr>Optimiser ses recherches</vt:lpstr>
      <vt:lpstr>Présentation PowerPoint</vt:lpstr>
      <vt:lpstr>Présentation PowerPoint</vt:lpstr>
      <vt:lpstr>Optimiser ses recherches</vt:lpstr>
      <vt:lpstr>Quelques astuces complémentaires</vt:lpstr>
      <vt:lpstr>Quelques astuces complémentaires</vt:lpstr>
      <vt:lpstr>Pour aller plus loin</vt:lpstr>
      <vt:lpstr>MERCI !   A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LEO TOMASI</cp:lastModifiedBy>
  <cp:revision>1222</cp:revision>
  <cp:lastPrinted>2022-10-28T07:38:31Z</cp:lastPrinted>
  <dcterms:created xsi:type="dcterms:W3CDTF">2017-02-21T04:29:22Z</dcterms:created>
  <dcterms:modified xsi:type="dcterms:W3CDTF">2025-10-07T13:17:09Z</dcterms:modified>
</cp:coreProperties>
</file>