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1"/>
  </p:notesMasterIdLst>
  <p:handoutMasterIdLst>
    <p:handoutMasterId r:id="rId32"/>
  </p:handoutMasterIdLst>
  <p:sldIdLst>
    <p:sldId id="258" r:id="rId2"/>
    <p:sldId id="264" r:id="rId3"/>
    <p:sldId id="265" r:id="rId4"/>
    <p:sldId id="257" r:id="rId5"/>
    <p:sldId id="493" r:id="rId6"/>
    <p:sldId id="259" r:id="rId7"/>
    <p:sldId id="266" r:id="rId8"/>
    <p:sldId id="260" r:id="rId9"/>
    <p:sldId id="267" r:id="rId10"/>
    <p:sldId id="269" r:id="rId11"/>
    <p:sldId id="263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494" r:id="rId23"/>
    <p:sldId id="281" r:id="rId24"/>
    <p:sldId id="282" r:id="rId25"/>
    <p:sldId id="280" r:id="rId26"/>
    <p:sldId id="452" r:id="rId27"/>
    <p:sldId id="491" r:id="rId28"/>
    <p:sldId id="489" r:id="rId29"/>
    <p:sldId id="492" r:id="rId30"/>
  </p:sldIdLst>
  <p:sldSz cx="12192000" cy="6858000"/>
  <p:notesSz cx="6858000" cy="9144000"/>
  <p:defaultTextStyle>
    <a:defPPr rtl="0"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61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04" autoAdjust="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11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>
            <a:extLst>
              <a:ext uri="{FF2B5EF4-FFF2-40B4-BE49-F238E27FC236}">
                <a16:creationId xmlns:a16="http://schemas.microsoft.com/office/drawing/2014/main" id="{D86C3D2F-5A05-4596-A225-FC14565701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39C051B-F26C-4470-B56C-092B4E1C4CF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544D08C-6708-4F0E-92EF-B56FC3A3E2A2}" type="datetime1">
              <a:rPr lang="fr-FR" smtClean="0"/>
              <a:t>13/03/2026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D59DB8B-3A1C-4291-8A97-C19C5D31C3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E6310B9-42FE-4FE9-8C0B-5C7382DBB0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EFCFFF0-B784-4FE7-8A38-F89DE294F8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15669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9D22EB0-DA63-41C7-AB10-E116F5D52AD0}" type="datetime1">
              <a:rPr lang="fr-FR" noProof="0" smtClean="0"/>
              <a:t>13/03/2026</a:t>
            </a:fld>
            <a:endParaRPr lang="fr-FR" noProof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/>
              <a:t>Modifiez les styles du texte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98C672F-171E-46DC-915C-C7BCF99F5C42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9584980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NB : Penser à noter les questions des étudiants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26</a:t>
            </a:fld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F0A3FE8-D5F0-48CE-9A1F-339A2C8FB89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D4A8BB53-E3D7-49F5-885C-62BE6E190DB0}" type="datetime1">
              <a:rPr lang="fr-FR" smtClean="0"/>
              <a:t>13/03/2026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AA84222-E283-42DF-93B5-5EA61F6AD22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pharmacie-officine 2022-sea1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7D5E6CB2-697F-41D0-8DCA-4271A764F4C1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BUMP</a:t>
            </a:r>
          </a:p>
        </p:txBody>
      </p:sp>
    </p:spTree>
    <p:extLst>
      <p:ext uri="{BB962C8B-B14F-4D97-AF65-F5344CB8AC3E}">
        <p14:creationId xmlns:p14="http://schemas.microsoft.com/office/powerpoint/2010/main" val="1993532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27</a:t>
            </a:fld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2746DFA-18B6-4691-AB46-D1B90D54043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050BB5B1-394A-4717-8A2B-0B84C0FCC172}" type="datetime1">
              <a:rPr lang="fr-FR" smtClean="0"/>
              <a:t>13/03/2026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F6D1E4F-7196-4500-8E4F-8F58C507C91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pharmacie-officine 2022-sea1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1746B289-434A-414C-A500-0BB08A10C024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BUMP</a:t>
            </a:r>
          </a:p>
        </p:txBody>
      </p:sp>
    </p:spTree>
    <p:extLst>
      <p:ext uri="{BB962C8B-B14F-4D97-AF65-F5344CB8AC3E}">
        <p14:creationId xmlns:p14="http://schemas.microsoft.com/office/powerpoint/2010/main" val="23202713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28</a:t>
            </a:fld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2696CF2-0A64-4E4A-A99A-01C12733B50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959B162-7181-4927-B8F7-458D5E3A3A75}" type="datetime1">
              <a:rPr lang="fr-FR" smtClean="0"/>
              <a:t>13/03/2026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9EAD77B-3FC4-49C7-89E0-CA141827B12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pharmacie-officine 2022-sea1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BD0C79C9-BD9E-4447-B80F-6C1F766CBCEA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BUMP</a:t>
            </a:r>
          </a:p>
        </p:txBody>
      </p:sp>
    </p:spTree>
    <p:extLst>
      <p:ext uri="{BB962C8B-B14F-4D97-AF65-F5344CB8AC3E}">
        <p14:creationId xmlns:p14="http://schemas.microsoft.com/office/powerpoint/2010/main" val="4257480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e lib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rtlCol="0" anchor="ctr">
            <a:noAutofit/>
          </a:bodyPr>
          <a:lstStyle>
            <a:lvl1pPr algn="ctr">
              <a:defRPr sz="10000" spc="800" baseline="0"/>
            </a:lvl1pPr>
          </a:lstStyle>
          <a:p>
            <a:pPr rtl="0"/>
            <a:r>
              <a:rPr lang="fr-FR" noProof="0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215045" y="5532309"/>
            <a:ext cx="8045373" cy="742279"/>
          </a:xfrm>
        </p:spPr>
        <p:txBody>
          <a:bodyPr rtlCol="0"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noProof="0" dirty="0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A7F88B12-95A0-4C6C-94FC-EE0993022866}" type="datetime1">
              <a:rPr lang="fr-FR" noProof="0" smtClean="0"/>
              <a:t>13/03/2026</a:t>
            </a:fld>
            <a:endParaRPr lang="fr-FR" noProof="0"/>
          </a:p>
        </p:txBody>
      </p:sp>
      <p:sp>
        <p:nvSpPr>
          <p:cNvPr id="5" name="Espace réservé du pied de pag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endParaRPr lang="fr-FR" noProof="0"/>
          </a:p>
        </p:txBody>
      </p:sp>
      <p:sp>
        <p:nvSpPr>
          <p:cNvPr id="6" name="Espace réservé du numéro de diapositive 5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299DD5A9-4EF1-497E-92EF-2D23CF305E03}" type="slidenum">
              <a:rPr lang="fr-FR" noProof="0" smtClean="0"/>
              <a:t>‹N°›</a:t>
            </a:fld>
            <a:endParaRPr lang="fr-FR" noProof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95F833A-1979-79CB-0B1A-4E2F854F8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246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36B114A-D546-49ED-A392-9247EC2BCFEE}" type="datetime1">
              <a:rPr lang="fr-FR" noProof="0" smtClean="0"/>
              <a:t>13/03/2026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9DD5A9-4EF1-497E-92EF-2D23CF305E03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7" name="Rectangle 11" title="bordure du bord gauche">
            <a:extLst>
              <a:ext uri="{FF2B5EF4-FFF2-40B4-BE49-F238E27FC236}">
                <a16:creationId xmlns:a16="http://schemas.microsoft.com/office/drawing/2014/main" id="{FDF3C7CA-CFF9-E30C-26AF-6E6B39D0975B}"/>
              </a:ext>
            </a:extLst>
          </p:cNvPr>
          <p:cNvSpPr/>
          <p:nvPr userDrawn="1"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 11" title="bordure du bord gauche">
            <a:extLst>
              <a:ext uri="{FF2B5EF4-FFF2-40B4-BE49-F238E27FC236}">
                <a16:creationId xmlns:a16="http://schemas.microsoft.com/office/drawing/2014/main" id="{4D3FCCB4-F174-445B-76CA-B3A3213E3CC4}"/>
              </a:ext>
            </a:extLst>
          </p:cNvPr>
          <p:cNvSpPr/>
          <p:nvPr userDrawn="1"/>
        </p:nvSpPr>
        <p:spPr>
          <a:xfrm>
            <a:off x="11934825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Image 8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D7A1C725-782C-16D3-6CF8-419B02E98F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4" y="509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19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 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 hasCustomPrompt="1"/>
          </p:nvPr>
        </p:nvSpPr>
        <p:spPr>
          <a:xfrm>
            <a:off x="1257300" y="382385"/>
            <a:ext cx="8392585" cy="5600405"/>
          </a:xfrm>
        </p:spPr>
        <p:txBody>
          <a:bodyPr vert="eaVert"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5CCE2BB-A911-40D2-A101-1B2B7B2CF9F5}" type="datetime1">
              <a:rPr lang="fr-FR" noProof="0" smtClean="0"/>
              <a:t>13/03/2026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9DD5A9-4EF1-497E-92EF-2D23CF305E03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7" name="Rectangle 11" title="bordure du bord gauche">
            <a:extLst>
              <a:ext uri="{FF2B5EF4-FFF2-40B4-BE49-F238E27FC236}">
                <a16:creationId xmlns:a16="http://schemas.microsoft.com/office/drawing/2014/main" id="{CB16F977-60B9-E2DB-8D02-E42E902CEE24}"/>
              </a:ext>
            </a:extLst>
          </p:cNvPr>
          <p:cNvSpPr/>
          <p:nvPr userDrawn="1"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 11" title="bordure du bord gauche">
            <a:extLst>
              <a:ext uri="{FF2B5EF4-FFF2-40B4-BE49-F238E27FC236}">
                <a16:creationId xmlns:a16="http://schemas.microsoft.com/office/drawing/2014/main" id="{FF4F7FB2-6E50-A293-876C-9487446A1E87}"/>
              </a:ext>
            </a:extLst>
          </p:cNvPr>
          <p:cNvSpPr/>
          <p:nvPr userDrawn="1"/>
        </p:nvSpPr>
        <p:spPr>
          <a:xfrm>
            <a:off x="11934825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Image 8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0EEA2D23-7D2B-744E-01DC-5E33AD7D5A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4" y="0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596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B027BBF-7C45-41CC-B5B3-891AE6BFE0FC}" type="datetime1">
              <a:rPr lang="fr-FR" noProof="0" smtClean="0"/>
              <a:t>13/03/2026</a:t>
            </a:fld>
            <a:endParaRPr lang="fr-FR" noProof="0"/>
          </a:p>
        </p:txBody>
      </p:sp>
      <p:sp>
        <p:nvSpPr>
          <p:cNvPr id="5" name="Espace réservé du pied de pag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6" name="Espace réservé du numéro de diapositive 5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9DD5A9-4EF1-497E-92EF-2D23CF305E03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7" name="Rectangle 11">
            <a:extLst>
              <a:ext uri="{FF2B5EF4-FFF2-40B4-BE49-F238E27FC236}">
                <a16:creationId xmlns:a16="http://schemas.microsoft.com/office/drawing/2014/main" id="{323FA274-0CFF-BA81-4454-67033CA80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 11">
            <a:extLst>
              <a:ext uri="{FF2B5EF4-FFF2-40B4-BE49-F238E27FC236}">
                <a16:creationId xmlns:a16="http://schemas.microsoft.com/office/drawing/2014/main" id="{E808CEA2-49C7-B1AD-DCF7-2D84EFE17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934825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5E00D75-58A4-62C3-A50E-AA519AE17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4" y="0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611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rtlCol="0"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3242930" y="5159781"/>
            <a:ext cx="7017488" cy="951135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" name="Espace réservé de la dat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9097915A-F311-4567-A3AC-75C910D8C4B2}" type="datetime1">
              <a:rPr lang="fr-FR" noProof="0" smtClean="0"/>
              <a:t>13/03/2026</a:t>
            </a:fld>
            <a:endParaRPr lang="fr-FR" noProof="0"/>
          </a:p>
        </p:txBody>
      </p:sp>
      <p:sp>
        <p:nvSpPr>
          <p:cNvPr id="5" name="Espace réservé du pied de pag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endParaRPr lang="fr-FR" noProof="0"/>
          </a:p>
        </p:txBody>
      </p:sp>
      <p:sp>
        <p:nvSpPr>
          <p:cNvPr id="6" name="Espace réservé du numéro de diapositive 5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299DD5A9-4EF1-497E-92EF-2D23CF305E03}" type="slidenum">
              <a:rPr lang="fr-FR" noProof="0" smtClean="0"/>
              <a:t>‹N°›</a:t>
            </a:fld>
            <a:endParaRPr lang="fr-FR" noProof="0"/>
          </a:p>
        </p:txBody>
      </p:sp>
      <p:grpSp>
        <p:nvGrpSpPr>
          <p:cNvPr id="7" name="Group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orme libre 6" title="Bordure festonnée gauch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orme libre 11" title="ligne festonnée gauch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FDD06DDB-1A66-3721-4612-E05FE63BC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1944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1257300" y="2286000"/>
            <a:ext cx="4800600" cy="3619500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6647796" y="2286000"/>
            <a:ext cx="4800600" cy="3619500"/>
          </a:xfrm>
        </p:spPr>
        <p:txBody>
          <a:bodyPr rtlCol="0"/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5" name="Espace réservé de la dat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D640E40-881F-4FE3-A3AF-F1B4D4A10595}" type="datetime1">
              <a:rPr lang="fr-FR" noProof="0" smtClean="0"/>
              <a:t>13/03/2026</a:t>
            </a:fld>
            <a:endParaRPr lang="fr-FR" noProof="0"/>
          </a:p>
        </p:txBody>
      </p:sp>
      <p:sp>
        <p:nvSpPr>
          <p:cNvPr id="6" name="Espace réservé du pied de pag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7" name="Espace réservé du numéro de diapositive 6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9DD5A9-4EF1-497E-92EF-2D23CF305E03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8" name="Rectangle 12">
            <a:extLst>
              <a:ext uri="{FF2B5EF4-FFF2-40B4-BE49-F238E27FC236}">
                <a16:creationId xmlns:a16="http://schemas.microsoft.com/office/drawing/2014/main" id="{465D9C17-EBA7-28D6-FAE2-8F1250AC8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6675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C9F7577-2314-D70B-B6CB-919F583BD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6919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2744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251678" y="2199633"/>
            <a:ext cx="4800600" cy="632529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1257300" y="2909102"/>
            <a:ext cx="4800600" cy="2996398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6633864" y="2199633"/>
            <a:ext cx="4800600" cy="632529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6633864" y="2909102"/>
            <a:ext cx="4800600" cy="2996398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E651A25-E86F-486F-A171-A177E2CF2493}" type="datetime1">
              <a:rPr lang="fr-FR" noProof="0" smtClean="0"/>
              <a:t>13/03/2026</a:t>
            </a:fld>
            <a:endParaRPr lang="fr-FR" noProof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9DD5A9-4EF1-497E-92EF-2D23CF305E03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10" name="Rectangle 12" title="bordure du bord gauche">
            <a:extLst>
              <a:ext uri="{FF2B5EF4-FFF2-40B4-BE49-F238E27FC236}">
                <a16:creationId xmlns:a16="http://schemas.microsoft.com/office/drawing/2014/main" id="{826CEFA0-A950-3186-5499-4003EF4D5680}"/>
              </a:ext>
            </a:extLst>
          </p:cNvPr>
          <p:cNvSpPr/>
          <p:nvPr userDrawn="1"/>
        </p:nvSpPr>
        <p:spPr>
          <a:xfrm>
            <a:off x="0" y="0"/>
            <a:ext cx="66675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1" name="Image 10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B426E3BD-0D80-8A97-7793-DA35657C71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0" y="0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3235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41C2221-4076-4134-9937-BC0DC8CC1799}" type="datetime1">
              <a:rPr lang="fr-FR" noProof="0" smtClean="0"/>
              <a:t>13/03/2026</a:t>
            </a:fld>
            <a:endParaRPr lang="fr-FR" noProof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9DD5A9-4EF1-497E-92EF-2D23CF305E03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6" name="Rectangle 12" title="bordure du bord gauche">
            <a:extLst>
              <a:ext uri="{FF2B5EF4-FFF2-40B4-BE49-F238E27FC236}">
                <a16:creationId xmlns:a16="http://schemas.microsoft.com/office/drawing/2014/main" id="{19FC89CF-5373-6C86-EB0F-D4AD177B72CA}"/>
              </a:ext>
            </a:extLst>
          </p:cNvPr>
          <p:cNvSpPr/>
          <p:nvPr userDrawn="1"/>
        </p:nvSpPr>
        <p:spPr>
          <a:xfrm>
            <a:off x="0" y="0"/>
            <a:ext cx="66675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Image 6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6F8CE220-493F-4DB1-192C-E39EB96B88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0" y="0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935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053701A-16CE-476C-B0B2-B4BB9C494CCC}" type="datetime1">
              <a:rPr lang="fr-FR" noProof="0" smtClean="0"/>
              <a:t>13/03/2026</a:t>
            </a:fld>
            <a:endParaRPr lang="fr-FR" noProof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99DD5A9-4EF1-497E-92EF-2D23CF305E03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5" name="Rectangle 12" title="bordure du bord gauche">
            <a:extLst>
              <a:ext uri="{FF2B5EF4-FFF2-40B4-BE49-F238E27FC236}">
                <a16:creationId xmlns:a16="http://schemas.microsoft.com/office/drawing/2014/main" id="{81C34798-049E-D301-453E-06168428A855}"/>
              </a:ext>
            </a:extLst>
          </p:cNvPr>
          <p:cNvSpPr/>
          <p:nvPr userDrawn="1"/>
        </p:nvSpPr>
        <p:spPr>
          <a:xfrm>
            <a:off x="0" y="0"/>
            <a:ext cx="66675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Image 5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311DA140-9709-17F0-07E0-3397778544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0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351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rme libre 11" title="forme d’arrière-plan festonnée droit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rtlCol="0"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765051" y="920377"/>
            <a:ext cx="6158418" cy="4985124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8337885" y="1741336"/>
            <a:ext cx="3092115" cy="4164164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 rtlCol="0"/>
          <a:lstStyle/>
          <a:p>
            <a:pPr rtl="0"/>
            <a:fld id="{B946CB89-214B-4B23-B90C-4BFEFF6150A5}" type="datetime1">
              <a:rPr lang="fr-FR" noProof="0" smtClean="0"/>
              <a:t>13/03/2026</a:t>
            </a:fld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 rtlCol="0"/>
          <a:lstStyle/>
          <a:p>
            <a:pPr rtl="0"/>
            <a:fld id="{299DD5A9-4EF1-497E-92EF-2D23CF305E03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8" name="Rectangle 7" title="bordure du bord gauche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Image 8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82C4B899-0589-05B9-7F27-3A005BBA45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4" y="0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637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’image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283464" y="0"/>
            <a:ext cx="7355585" cy="6857999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11" name="Forme libre 11" title="forme d’arrière-plan festonnée droit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 11" title="bordure du bord gauche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rtlCol="0"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8337883" y="1741336"/>
            <a:ext cx="3092117" cy="4164164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 rtlCol="0"/>
          <a:lstStyle/>
          <a:p>
            <a:pPr rtl="0"/>
            <a:fld id="{3EC482EA-51D7-4FE9-9C91-53D056E913F0}" type="datetime1">
              <a:rPr lang="fr-FR" noProof="0" smtClean="0"/>
              <a:t>13/03/2026</a:t>
            </a:fld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 rtlCol="0"/>
          <a:lstStyle/>
          <a:p>
            <a:pPr rtl="0"/>
            <a:fld id="{299DD5A9-4EF1-497E-92EF-2D23CF305E03}" type="slidenum">
              <a:rPr lang="fr-FR" noProof="0" smtClean="0"/>
              <a:t>‹N°›</a:t>
            </a:fld>
            <a:endParaRPr lang="fr-FR" noProof="0"/>
          </a:p>
        </p:txBody>
      </p:sp>
      <p:pic>
        <p:nvPicPr>
          <p:cNvPr id="8" name="Image 7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FEC88796-7003-D7E1-105D-D01A0ED7C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4" y="0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837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fr-FR" noProof="0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4" name="Espace réservé de la dat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3C849524-CEF7-40F3-8F6E-0360F06F564C}" type="datetime1">
              <a:rPr lang="fr-FR" noProof="0" smtClean="0"/>
              <a:t>13/03/2026</a:t>
            </a:fld>
            <a:endParaRPr lang="fr-FR" noProof="0"/>
          </a:p>
        </p:txBody>
      </p:sp>
      <p:sp>
        <p:nvSpPr>
          <p:cNvPr id="5" name="Espace réservé du pied de pag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fr-FR" noProof="0"/>
          </a:p>
        </p:txBody>
      </p:sp>
      <p:sp>
        <p:nvSpPr>
          <p:cNvPr id="6" name="Espace réservé du numéro de diapositive 5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299DD5A9-4EF1-497E-92EF-2D23CF305E03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12" name="Rectangle 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 11">
            <a:extLst>
              <a:ext uri="{FF2B5EF4-FFF2-40B4-BE49-F238E27FC236}">
                <a16:creationId xmlns:a16="http://schemas.microsoft.com/office/drawing/2014/main" id="{C97127E1-8B80-3E14-8A7C-CC2F5EDDE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CBF6D63-4EFE-22B3-9D14-16B2F20C86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4" y="0"/>
            <a:ext cx="611621" cy="33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072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100" b="1" kern="1200" cap="all" spc="200" baseline="0">
          <a:solidFill>
            <a:schemeClr val="tx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 spc="100" baseline="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 spc="100" baseline="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 spc="100" baseline="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spc="100" baseline="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spc="100" baseline="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iotheques.univ-grenoble-alpes.fr/services/faire-venir-un-document-peb--176109.kjsp?RH=2413488552338845" TargetMode="External"/><Relationship Id="rId2" Type="http://schemas.openxmlformats.org/officeDocument/2006/relationships/hyperlink" Target="http://www.sudoc.abes.fr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beluga.univ-grenoble-alpes.fr/discovery/search?vid=33UGRENOBLE_INST:UGrenoble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beluga.univ-grenoble-alpes.fr/permalink/33UGRENOBLE_INST/1peaf1c/alma991006990251306161" TargetMode="External"/><Relationship Id="rId2" Type="http://schemas.openxmlformats.org/officeDocument/2006/relationships/hyperlink" Target="https://beluga.univ-grenoble-alpes.fr/permalink/33UGRENOBLE_INST/1svt170/alma99100794781750616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beluga.univ-grenoble-alpes.fr/permalink/33UGRENOBLE_INST/1svt170/alma991007947810606161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bapso-rensbump@univ-grenoble-alpes.fr" TargetMode="External"/><Relationship Id="rId2" Type="http://schemas.openxmlformats.org/officeDocument/2006/relationships/hyperlink" Target="https://beluga.univ-grenoble-alpes.fr/permalink/33UGRENOBLE_INST/1svt170/alma991007947812006161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beluga.univ-grenoble-alpes.fr/permalink/33UGRENOBLE_INST/1svt170/alma991007947810406161" TargetMode="External"/><Relationship Id="rId2" Type="http://schemas.openxmlformats.org/officeDocument/2006/relationships/hyperlink" Target="https://beluga.univ-grenoble-alpes.fr/permalink/33UGRENOBLE_INST/1svt170/alma991007947814606161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beluga.univ-grenoble-alpes.fr/permalink/33UGRENOBLE_INST/1svt170/alma991007947806506161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beluga.univ-grenoble-alpes.fr/permalink/33UGRENOBLE_INST/1vb34gl/alma990000765030306161" TargetMode="External"/><Relationship Id="rId2" Type="http://schemas.openxmlformats.org/officeDocument/2006/relationships/hyperlink" Target="https://beluga.univ-grenoble-alpes.fr/permalink/33UGRENOBLE_INST/1svt170/alma99100794780650616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beluga.univ-grenoble-alpes.fr/permalink/33UGRENOBLE_INST/1vb34gl/alma990000700490306161" TargetMode="External"/><Relationship Id="rId4" Type="http://schemas.openxmlformats.org/officeDocument/2006/relationships/hyperlink" Target="https://beluga.univ-grenoble-alpes.fr/permalink/33UGRENOBLE_INST/1vb34gl/alma991006605987306161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beluga.univ-grenoble-alpes.fr/permalink/33UGRENOBLE_INST/1vb34gl/alma990000765030306161" TargetMode="External"/><Relationship Id="rId2" Type="http://schemas.openxmlformats.org/officeDocument/2006/relationships/hyperlink" Target="https://beluga.univ-grenoble-alpes.fr/permalink/33UGRENOBLE_INST/1svt170/alma99100794780650616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beluga.univ-grenoble-alpes.fr/permalink/33UGRENOBLE_INST/1vb34gl/alma990000700490306161" TargetMode="External"/><Relationship Id="rId4" Type="http://schemas.openxmlformats.org/officeDocument/2006/relationships/hyperlink" Target="https://beluga.univ-grenoble-alpes.fr/permalink/33UGRENOBLE_INST/1vb34gl/alma991006605987306161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theses.hal.science/" TargetMode="External"/><Relationship Id="rId2" Type="http://schemas.openxmlformats.org/officeDocument/2006/relationships/hyperlink" Target="https://hal.science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istex.fr/" TargetMode="External"/><Relationship Id="rId4" Type="http://schemas.openxmlformats.org/officeDocument/2006/relationships/hyperlink" Target="https://dumas.ccsd.cnrs.fr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library.wiley.com/" TargetMode="External"/><Relationship Id="rId2" Type="http://schemas.openxmlformats.org/officeDocument/2006/relationships/hyperlink" Target="https://www.sciencedirect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tandfonline.com/" TargetMode="External"/><Relationship Id="rId4" Type="http://schemas.openxmlformats.org/officeDocument/2006/relationships/hyperlink" Target="https://link.springer.com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bibliotheques.univ-grenoble-alpes.fr/collections/collections-numeriques/extensions-click-and-read-et-ezproxy-1288485.kjsp?RH=1549715688310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bapso-rensbump@univ-grenoble-alpes.fr" TargetMode="External"/><Relationship Id="rId2" Type="http://schemas.openxmlformats.org/officeDocument/2006/relationships/hyperlink" Target="https://bu.univ-grenoble-alpes.fr/Form_RDV/formulaire.php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sos-data@univ-grenoble-alpes.fr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iew.genial.ly/65c33be13817160014d848ee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otero.org/" TargetMode="External"/><Relationship Id="rId2" Type="http://schemas.openxmlformats.org/officeDocument/2006/relationships/hyperlink" Target="https://bibliotheques.univ-grenoble-alpes.fr/se-former/les-ateliers-de-la-bu/zotero-459444.kjsp?RH=154970696758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82C249-ABF4-16B2-2779-EFC5528302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Formation à la recherche documentaire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9577D33-15F5-702D-37B4-05B6B39021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Service formation </a:t>
            </a:r>
            <a:r>
              <a:rPr lang="fr-FR" dirty="0" err="1"/>
              <a:t>bump</a:t>
            </a:r>
            <a:r>
              <a:rPr lang="fr-FR" dirty="0"/>
              <a:t> 2025-2026</a:t>
            </a:r>
          </a:p>
        </p:txBody>
      </p:sp>
    </p:spTree>
    <p:extLst>
      <p:ext uri="{BB962C8B-B14F-4D97-AF65-F5344CB8AC3E}">
        <p14:creationId xmlns:p14="http://schemas.microsoft.com/office/powerpoint/2010/main" val="2417690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6DB79B-998A-41E7-FA99-E50252D43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recherche documentaire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083556-E029-9197-2873-AFC3298A2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6142" y="1608149"/>
            <a:ext cx="8831574" cy="4922505"/>
          </a:xfrm>
        </p:spPr>
        <p:txBody>
          <a:bodyPr>
            <a:normAutofit fontScale="70000" lnSpcReduction="20000"/>
          </a:bodyPr>
          <a:lstStyle/>
          <a:p>
            <a:pPr marL="0" lvl="1" indent="0" algn="just">
              <a:buClr>
                <a:srgbClr val="0066A1"/>
              </a:buClr>
              <a:buNone/>
            </a:pPr>
            <a:r>
              <a:rPr lang="fr-FR" sz="3200" b="1" dirty="0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SUDOC : S</a:t>
            </a:r>
            <a:r>
              <a:rPr lang="fr-FR" sz="3200" dirty="0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ystème </a:t>
            </a:r>
            <a:r>
              <a:rPr lang="fr-FR" sz="3200" b="1" dirty="0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U</a:t>
            </a:r>
            <a:r>
              <a:rPr lang="fr-FR" sz="3200" dirty="0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niversitaire de </a:t>
            </a:r>
            <a:r>
              <a:rPr lang="fr-FR" sz="3200" b="1" dirty="0" err="1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DOC</a:t>
            </a:r>
            <a:r>
              <a:rPr lang="fr-FR" sz="3200" dirty="0" err="1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umentation</a:t>
            </a:r>
            <a:endParaRPr lang="fr-FR" sz="3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1" algn="just">
              <a:buClr>
                <a:srgbClr val="0066A1"/>
              </a:buClr>
            </a:pPr>
            <a:endParaRPr lang="fr-FR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1" algn="just">
              <a:buClr>
                <a:srgbClr val="0066A1"/>
              </a:buClr>
            </a:pP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1" indent="0">
              <a:lnSpc>
                <a:spcPct val="150000"/>
              </a:lnSpc>
              <a:buClr>
                <a:srgbClr val="0066A1"/>
              </a:buClr>
              <a:buNone/>
            </a:pPr>
            <a:r>
              <a:rPr lang="fr-FR" sz="29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Utile pour </a:t>
            </a:r>
            <a:r>
              <a:rPr lang="fr-FR" sz="29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élargir ses recherches.</a:t>
            </a:r>
          </a:p>
          <a:p>
            <a:pPr marL="0" lvl="1">
              <a:lnSpc>
                <a:spcPct val="150000"/>
              </a:lnSpc>
              <a:buClr>
                <a:srgbClr val="0066A1"/>
              </a:buClr>
            </a:pPr>
            <a:endParaRPr lang="fr-FR" sz="2900" b="1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1" indent="-285750">
              <a:lnSpc>
                <a:spcPct val="150000"/>
              </a:lnSpc>
              <a:buClr>
                <a:srgbClr val="E74610"/>
              </a:buClr>
              <a:buFont typeface="Wingdings" panose="05000000000000000000" pitchFamily="2" charset="2"/>
              <a:buChar char="Ø"/>
            </a:pPr>
            <a:r>
              <a:rPr lang="fr-FR" sz="29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Documents disponibles dans d’autres universités</a:t>
            </a:r>
          </a:p>
          <a:p>
            <a:pPr marL="285750" lvl="1" indent="-285750">
              <a:lnSpc>
                <a:spcPct val="150000"/>
              </a:lnSpc>
              <a:buClr>
                <a:srgbClr val="E74610"/>
              </a:buClr>
              <a:buFont typeface="Wingdings" panose="05000000000000000000" pitchFamily="2" charset="2"/>
              <a:buChar char="Ø"/>
            </a:pPr>
            <a:r>
              <a:rPr lang="fr-FR" sz="29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Thèses soutenues dans les universités françaises (lien vers le PDF si disponible) + DUMAS</a:t>
            </a:r>
          </a:p>
          <a:p>
            <a:pPr marL="285750" lvl="1" indent="-285750">
              <a:lnSpc>
                <a:spcPct val="150000"/>
              </a:lnSpc>
              <a:buClr>
                <a:srgbClr val="E74610"/>
              </a:buClr>
              <a:buFont typeface="Wingdings" panose="05000000000000000000" pitchFamily="2" charset="2"/>
              <a:buChar char="Ø"/>
            </a:pPr>
            <a:r>
              <a:rPr lang="fr-FR" sz="29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Utile pour repérer un potentiel directeur de thèse</a:t>
            </a:r>
          </a:p>
          <a:p>
            <a:pPr marL="285750" lvl="1" indent="-285750">
              <a:lnSpc>
                <a:spcPct val="150000"/>
              </a:lnSpc>
              <a:buClr>
                <a:srgbClr val="E74610"/>
              </a:buClr>
              <a:buFont typeface="Wingdings" panose="05000000000000000000" pitchFamily="2" charset="2"/>
              <a:buChar char="Ø"/>
            </a:pPr>
            <a:r>
              <a:rPr lang="fr-FR" sz="29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lien avec le service du </a:t>
            </a:r>
            <a:r>
              <a:rPr lang="fr-FR" sz="29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PEB (Prêt de documents entre bibliothèques)</a:t>
            </a:r>
            <a:endParaRPr lang="fr-FR" sz="2900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906E704B-C33C-2EEF-BC31-5B64DAA457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4252" y="1608149"/>
            <a:ext cx="1737526" cy="4646570"/>
            <a:chOff x="684252" y="1608149"/>
            <a:chExt cx="1737526" cy="464657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B370E34-BBD3-4F28-65B4-FEBAC0FA3EFE}"/>
                </a:ext>
              </a:extLst>
            </p:cNvPr>
            <p:cNvSpPr/>
            <p:nvPr/>
          </p:nvSpPr>
          <p:spPr>
            <a:xfrm>
              <a:off x="684252" y="1608149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Introduction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1A79A0B-52E3-3F1D-2E3E-F7221BE0222E}"/>
                </a:ext>
              </a:extLst>
            </p:cNvPr>
            <p:cNvSpPr/>
            <p:nvPr/>
          </p:nvSpPr>
          <p:spPr>
            <a:xfrm>
              <a:off x="684252" y="2498448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2D3BEE7-281C-0338-DAD6-6C63A3A7EF3E}"/>
                </a:ext>
              </a:extLst>
            </p:cNvPr>
            <p:cNvSpPr/>
            <p:nvPr/>
          </p:nvSpPr>
          <p:spPr>
            <a:xfrm>
              <a:off x="684252" y="3377293"/>
              <a:ext cx="1737525" cy="87884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spc="100" dirty="0">
                  <a:solidFill>
                    <a:schemeClr val="accent2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2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B6F0E93-281C-018F-EB89-7982DCA0363B}"/>
                </a:ext>
              </a:extLst>
            </p:cNvPr>
            <p:cNvSpPr/>
            <p:nvPr/>
          </p:nvSpPr>
          <p:spPr>
            <a:xfrm>
              <a:off x="684252" y="4488483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3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D9CF63F-1ED8-E1B9-BC06-A8479412A4BA}"/>
                </a:ext>
              </a:extLst>
            </p:cNvPr>
            <p:cNvSpPr/>
            <p:nvPr/>
          </p:nvSpPr>
          <p:spPr>
            <a:xfrm>
              <a:off x="686712" y="5375874"/>
              <a:ext cx="1735066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BONUS</a:t>
              </a:r>
            </a:p>
          </p:txBody>
        </p:sp>
      </p:grp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A7EA43B-D29F-008F-52E9-FD2DCFFCB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9DD5A9-4EF1-497E-92EF-2D23CF305E03}" type="slidenum">
              <a:rPr lang="fr-FR" noProof="0" smtClean="0"/>
              <a:t>10</a:t>
            </a:fld>
            <a:r>
              <a:rPr lang="fr-FR" noProof="0" dirty="0"/>
              <a:t>/27</a:t>
            </a:r>
          </a:p>
        </p:txBody>
      </p:sp>
    </p:spTree>
    <p:extLst>
      <p:ext uri="{BB962C8B-B14F-4D97-AF65-F5344CB8AC3E}">
        <p14:creationId xmlns:p14="http://schemas.microsoft.com/office/powerpoint/2010/main" val="149424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6DB79B-998A-41E7-FA99-E50252D43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recherche documentaire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083556-E029-9197-2873-AFC3298A2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3941" y="1608149"/>
            <a:ext cx="8519311" cy="4455696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buClr>
                <a:srgbClr val="E74610"/>
              </a:buClr>
              <a:buNone/>
            </a:pPr>
            <a:r>
              <a:rPr lang="fr-FR" sz="28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BELUGA</a:t>
            </a:r>
            <a:r>
              <a:rPr lang="fr-FR" sz="28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 : </a:t>
            </a:r>
            <a:r>
              <a:rPr lang="fr-FR" sz="28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B</a:t>
            </a:r>
            <a:r>
              <a:rPr lang="fr-FR" sz="28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ibliothèque </a:t>
            </a:r>
            <a:r>
              <a:rPr lang="fr-FR" sz="28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E</a:t>
            </a:r>
            <a:r>
              <a:rPr lang="fr-FR" sz="28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n </a:t>
            </a:r>
            <a:r>
              <a:rPr lang="fr-FR" sz="28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L</a:t>
            </a:r>
            <a:r>
              <a:rPr lang="fr-FR" sz="28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igne de l’</a:t>
            </a:r>
            <a:r>
              <a:rPr lang="fr-FR" sz="28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UGA</a:t>
            </a:r>
            <a:endParaRPr lang="fr-FR" sz="2800" b="1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150000"/>
              </a:lnSpc>
              <a:buClr>
                <a:srgbClr val="E74610"/>
              </a:buClr>
              <a:buNone/>
            </a:pPr>
            <a:endParaRPr lang="fr-FR" sz="2800" b="1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  <a:buClr>
                <a:srgbClr val="E74610"/>
              </a:buClr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Outil de découverte du réseau des bibliothèques de l’Université Grenoble Alpes : signale l’ensemble de la documentation accessible aux étudiants UGA.</a:t>
            </a:r>
            <a:endParaRPr lang="fr-FR" sz="2400" spc="3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  <a:buClr>
                <a:srgbClr val="E74610"/>
              </a:buClr>
            </a:pPr>
            <a:endParaRPr lang="fr-FR" sz="2200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lnSpc>
                <a:spcPct val="150000"/>
              </a:lnSpc>
              <a:buClr>
                <a:srgbClr val="E74610"/>
              </a:buClr>
              <a:buFont typeface="Wingdings" panose="05000000000000000000" pitchFamily="2" charset="2"/>
              <a:buChar char="v"/>
            </a:pPr>
            <a:r>
              <a:rPr lang="fr-FR" sz="22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S’identifier </a:t>
            </a:r>
            <a:r>
              <a:rPr lang="fr-FR" sz="22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impérativement pour bénéficier des abonnements souscrits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5E5710DF-1FD7-AF42-B4FF-B1C53B5DD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4252" y="1608149"/>
            <a:ext cx="1737526" cy="4646570"/>
            <a:chOff x="684252" y="1608149"/>
            <a:chExt cx="1737526" cy="464657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2B6829E-5C2E-4D65-4466-A52CAD1308C8}"/>
                </a:ext>
              </a:extLst>
            </p:cNvPr>
            <p:cNvSpPr/>
            <p:nvPr/>
          </p:nvSpPr>
          <p:spPr>
            <a:xfrm>
              <a:off x="684252" y="1608149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Introduction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3139322-A433-FE7A-B8A4-BA297762E8FC}"/>
                </a:ext>
              </a:extLst>
            </p:cNvPr>
            <p:cNvSpPr/>
            <p:nvPr/>
          </p:nvSpPr>
          <p:spPr>
            <a:xfrm>
              <a:off x="684252" y="2498448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3089552-89E6-05EF-E9B3-583D286EE7ED}"/>
                </a:ext>
              </a:extLst>
            </p:cNvPr>
            <p:cNvSpPr/>
            <p:nvPr/>
          </p:nvSpPr>
          <p:spPr>
            <a:xfrm>
              <a:off x="684252" y="3377293"/>
              <a:ext cx="1737525" cy="87884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spc="100" dirty="0">
                  <a:solidFill>
                    <a:schemeClr val="accent2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2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31C6D93-4D8B-899D-78D9-975569731B83}"/>
                </a:ext>
              </a:extLst>
            </p:cNvPr>
            <p:cNvSpPr/>
            <p:nvPr/>
          </p:nvSpPr>
          <p:spPr>
            <a:xfrm>
              <a:off x="684252" y="4488483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3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71FBFCE-2749-3A1C-37A5-681A758E8760}"/>
                </a:ext>
              </a:extLst>
            </p:cNvPr>
            <p:cNvSpPr/>
            <p:nvPr/>
          </p:nvSpPr>
          <p:spPr>
            <a:xfrm>
              <a:off x="686712" y="5375874"/>
              <a:ext cx="1735066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BONUS</a:t>
              </a:r>
            </a:p>
          </p:txBody>
        </p:sp>
      </p:grp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72061D8E-B745-2DD2-3391-5D114ADDB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9DD5A9-4EF1-497E-92EF-2D23CF305E03}" type="slidenum">
              <a:rPr lang="fr-FR" noProof="0" smtClean="0"/>
              <a:t>11</a:t>
            </a:fld>
            <a:r>
              <a:rPr lang="fr-FR" noProof="0" dirty="0"/>
              <a:t>/27</a:t>
            </a:r>
          </a:p>
        </p:txBody>
      </p:sp>
    </p:spTree>
    <p:extLst>
      <p:ext uri="{BB962C8B-B14F-4D97-AF65-F5344CB8AC3E}">
        <p14:creationId xmlns:p14="http://schemas.microsoft.com/office/powerpoint/2010/main" val="3878607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6DB79B-998A-41E7-FA99-E50252D43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recherche documentaire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083556-E029-9197-2873-AFC3298A2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0689" y="1608149"/>
            <a:ext cx="8519311" cy="3977839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Clr>
                <a:srgbClr val="E74610"/>
              </a:buClr>
              <a:buNone/>
            </a:pPr>
            <a:r>
              <a:rPr lang="fr-FR" sz="28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documents </a:t>
            </a:r>
            <a:r>
              <a:rPr lang="fr-FR" sz="28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imprimés </a:t>
            </a:r>
            <a:r>
              <a:rPr lang="fr-FR" sz="28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 la BUMP</a:t>
            </a:r>
          </a:p>
          <a:p>
            <a:pPr marL="0" indent="0">
              <a:lnSpc>
                <a:spcPct val="150000"/>
              </a:lnSpc>
              <a:buClr>
                <a:srgbClr val="E74610"/>
              </a:buClr>
              <a:buNone/>
            </a:pPr>
            <a:endParaRPr lang="fr-FR" sz="2800" b="1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  <a:buClr>
                <a:srgbClr val="E74610"/>
              </a:buClr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 repérer dans les collections</a:t>
            </a:r>
          </a:p>
          <a:p>
            <a:pPr>
              <a:lnSpc>
                <a:spcPct val="150000"/>
              </a:lnSpc>
              <a:buClr>
                <a:srgbClr val="E74610"/>
              </a:buClr>
            </a:pPr>
            <a:endParaRPr lang="fr-FR" sz="2400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150000"/>
              </a:lnSpc>
              <a:buClr>
                <a:srgbClr val="E74610"/>
              </a:buClr>
              <a:buNone/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Deux types de classification à la BUMP : </a:t>
            </a:r>
          </a:p>
          <a:p>
            <a:pPr>
              <a:buClr>
                <a:srgbClr val="E74610"/>
              </a:buClr>
              <a:buFont typeface="Wingdings" panose="05000000000000000000" pitchFamily="2" charset="2"/>
              <a:buChar char="v"/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Dewey </a:t>
            </a:r>
          </a:p>
          <a:p>
            <a:pPr>
              <a:buClr>
                <a:srgbClr val="E74610"/>
              </a:buClr>
              <a:buFont typeface="Wingdings" panose="05000000000000000000" pitchFamily="2" charset="2"/>
              <a:buChar char="v"/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NLM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480D8A4B-2A4E-168A-BFDE-F4BD08153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4252" y="1608149"/>
            <a:ext cx="1737526" cy="4646570"/>
            <a:chOff x="684252" y="1608149"/>
            <a:chExt cx="1737526" cy="464657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6899E5F-D421-F241-3837-37C6C99491C6}"/>
                </a:ext>
              </a:extLst>
            </p:cNvPr>
            <p:cNvSpPr/>
            <p:nvPr/>
          </p:nvSpPr>
          <p:spPr>
            <a:xfrm>
              <a:off x="684252" y="1608149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Introduction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35538D4-2633-3CCC-0DE8-FD4A169F1014}"/>
                </a:ext>
              </a:extLst>
            </p:cNvPr>
            <p:cNvSpPr/>
            <p:nvPr/>
          </p:nvSpPr>
          <p:spPr>
            <a:xfrm>
              <a:off x="684252" y="2498448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4A0A2A9-AAF3-3E5D-2214-A8CC80C99041}"/>
                </a:ext>
              </a:extLst>
            </p:cNvPr>
            <p:cNvSpPr/>
            <p:nvPr/>
          </p:nvSpPr>
          <p:spPr>
            <a:xfrm>
              <a:off x="684252" y="3377293"/>
              <a:ext cx="1737525" cy="87884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spc="100" dirty="0">
                  <a:solidFill>
                    <a:schemeClr val="accent2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2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29DCED8-A615-5F4D-06B8-9ED693773949}"/>
                </a:ext>
              </a:extLst>
            </p:cNvPr>
            <p:cNvSpPr/>
            <p:nvPr/>
          </p:nvSpPr>
          <p:spPr>
            <a:xfrm>
              <a:off x="684252" y="4488483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3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10025E1-50CB-4A35-4DF2-2F4ADC09619C}"/>
                </a:ext>
              </a:extLst>
            </p:cNvPr>
            <p:cNvSpPr/>
            <p:nvPr/>
          </p:nvSpPr>
          <p:spPr>
            <a:xfrm>
              <a:off x="686712" y="5375874"/>
              <a:ext cx="1735066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BONUS</a:t>
              </a:r>
            </a:p>
          </p:txBody>
        </p:sp>
      </p:grp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7CDC84EC-023A-A8AF-E2FA-EEBD10D97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9DD5A9-4EF1-497E-92EF-2D23CF305E03}" type="slidenum">
              <a:rPr lang="fr-FR" noProof="0" smtClean="0"/>
              <a:t>12</a:t>
            </a:fld>
            <a:r>
              <a:rPr lang="fr-FR" noProof="0" dirty="0"/>
              <a:t>/27</a:t>
            </a:r>
          </a:p>
        </p:txBody>
      </p:sp>
    </p:spTree>
    <p:extLst>
      <p:ext uri="{BB962C8B-B14F-4D97-AF65-F5344CB8AC3E}">
        <p14:creationId xmlns:p14="http://schemas.microsoft.com/office/powerpoint/2010/main" val="3900440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6DB79B-998A-41E7-FA99-E50252D43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recherche documentaire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8FA2C96-95D4-C337-FE42-5E38F71D0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997749" y="1268205"/>
            <a:ext cx="3921501" cy="5398904"/>
            <a:chOff x="6852498" y="37702"/>
            <a:chExt cx="4926548" cy="6782596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6C7C91AD-B4DD-7BA0-CD30-122C72C454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99" t="7742" r="6603" b="7384"/>
            <a:stretch/>
          </p:blipFill>
          <p:spPr>
            <a:xfrm>
              <a:off x="6852498" y="37702"/>
              <a:ext cx="4926548" cy="6782596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4826463-C52A-6ABE-4F5D-406186DC0F2B}"/>
                </a:ext>
              </a:extLst>
            </p:cNvPr>
            <p:cNvSpPr/>
            <p:nvPr/>
          </p:nvSpPr>
          <p:spPr>
            <a:xfrm>
              <a:off x="10953135" y="1199535"/>
              <a:ext cx="825911" cy="1484671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F287BFD-B4DB-50BB-C847-28A188EF9BEE}"/>
                </a:ext>
              </a:extLst>
            </p:cNvPr>
            <p:cNvSpPr/>
            <p:nvPr/>
          </p:nvSpPr>
          <p:spPr>
            <a:xfrm>
              <a:off x="7665126" y="1928192"/>
              <a:ext cx="318667" cy="1212574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E5CD29C7-DED1-EBC8-67B9-AB23489C4B8D}"/>
              </a:ext>
            </a:extLst>
          </p:cNvPr>
          <p:cNvSpPr txBox="1"/>
          <p:nvPr/>
        </p:nvSpPr>
        <p:spPr>
          <a:xfrm>
            <a:off x="7138657" y="3505992"/>
            <a:ext cx="457000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Clr>
                <a:srgbClr val="E74610"/>
              </a:buClr>
              <a:buNone/>
            </a:pPr>
            <a:r>
              <a:rPr lang="fr-FR" sz="1800" b="1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WB</a:t>
            </a:r>
            <a:r>
              <a:rPr lang="fr-FR" sz="18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 Thérapeutique</a:t>
            </a:r>
            <a:br>
              <a:rPr lang="fr-FR" sz="18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b="1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QV</a:t>
            </a:r>
            <a:r>
              <a:rPr lang="fr-FR" sz="18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 Pharmacologie</a:t>
            </a:r>
          </a:p>
          <a:p>
            <a:pPr marL="0" indent="0">
              <a:buClr>
                <a:srgbClr val="E74610"/>
              </a:buClr>
              <a:buNone/>
            </a:pPr>
            <a:r>
              <a:rPr lang="fr-FR" b="1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QV 735 </a:t>
            </a:r>
            <a:r>
              <a:rPr lang="fr-FR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Conseil à l’officine</a:t>
            </a:r>
            <a:endParaRPr lang="fr-FR" sz="1800" spc="300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A7A17DC-E4B1-8619-C008-40D06F06F7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4252" y="1608149"/>
            <a:ext cx="1737526" cy="4646570"/>
            <a:chOff x="684252" y="1608149"/>
            <a:chExt cx="1737526" cy="464657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FCD0B98-D733-A0FD-8A23-AC0130EA9327}"/>
                </a:ext>
              </a:extLst>
            </p:cNvPr>
            <p:cNvSpPr/>
            <p:nvPr/>
          </p:nvSpPr>
          <p:spPr>
            <a:xfrm>
              <a:off x="684252" y="1608149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Introduction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DE3F21C-4EEF-C68E-2F2F-7335F353B9CE}"/>
                </a:ext>
              </a:extLst>
            </p:cNvPr>
            <p:cNvSpPr/>
            <p:nvPr/>
          </p:nvSpPr>
          <p:spPr>
            <a:xfrm>
              <a:off x="684252" y="2498448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3A2D62D-9AF6-2751-6E1C-68C58C275E8F}"/>
                </a:ext>
              </a:extLst>
            </p:cNvPr>
            <p:cNvSpPr/>
            <p:nvPr/>
          </p:nvSpPr>
          <p:spPr>
            <a:xfrm>
              <a:off x="684252" y="3377293"/>
              <a:ext cx="1737525" cy="87884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spc="100" dirty="0">
                  <a:solidFill>
                    <a:schemeClr val="accent2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2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47D3C08-7C5D-E9E2-6FDD-C6A25855F36E}"/>
                </a:ext>
              </a:extLst>
            </p:cNvPr>
            <p:cNvSpPr/>
            <p:nvPr/>
          </p:nvSpPr>
          <p:spPr>
            <a:xfrm>
              <a:off x="684252" y="4488483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3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8FDEA64-7EFC-9156-25BD-22D96C1A4A00}"/>
                </a:ext>
              </a:extLst>
            </p:cNvPr>
            <p:cNvSpPr/>
            <p:nvPr/>
          </p:nvSpPr>
          <p:spPr>
            <a:xfrm>
              <a:off x="686712" y="5375874"/>
              <a:ext cx="1735066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BONUS</a:t>
              </a:r>
            </a:p>
          </p:txBody>
        </p:sp>
      </p:grpSp>
      <p:sp>
        <p:nvSpPr>
          <p:cNvPr id="20" name="Espace réservé du numéro de diapositive 19">
            <a:extLst>
              <a:ext uri="{FF2B5EF4-FFF2-40B4-BE49-F238E27FC236}">
                <a16:creationId xmlns:a16="http://schemas.microsoft.com/office/drawing/2014/main" id="{A711EC01-28C5-6316-7C3F-B86E6F44A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9DD5A9-4EF1-497E-92EF-2D23CF305E03}" type="slidenum">
              <a:rPr lang="fr-FR" noProof="0" smtClean="0"/>
              <a:t>13</a:t>
            </a:fld>
            <a:r>
              <a:rPr lang="fr-FR" noProof="0" dirty="0"/>
              <a:t>/27</a:t>
            </a:r>
          </a:p>
        </p:txBody>
      </p:sp>
    </p:spTree>
    <p:extLst>
      <p:ext uri="{BB962C8B-B14F-4D97-AF65-F5344CB8AC3E}">
        <p14:creationId xmlns:p14="http://schemas.microsoft.com/office/powerpoint/2010/main" val="3140115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6DB79B-998A-41E7-FA99-E50252D43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recherche documentaire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57CFD74-A4F9-F357-9D8A-2B2013D3A461}"/>
              </a:ext>
            </a:extLst>
          </p:cNvPr>
          <p:cNvSpPr/>
          <p:nvPr/>
        </p:nvSpPr>
        <p:spPr>
          <a:xfrm>
            <a:off x="2536626" y="1608149"/>
            <a:ext cx="9460800" cy="4826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fr-FR" sz="2600" b="1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Revues papier </a:t>
            </a:r>
            <a:r>
              <a:rPr lang="fr-FR" sz="26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avec abonnements en cours</a:t>
            </a:r>
          </a:p>
          <a:p>
            <a:pPr>
              <a:lnSpc>
                <a:spcPct val="150000"/>
              </a:lnSpc>
            </a:pPr>
            <a:endParaRPr lang="fr-FR" sz="2600" spc="300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800100" lvl="1" indent="-3429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fr-FR" sz="2400" b="1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 Moniteur des pharmacies	 </a:t>
            </a:r>
          </a:p>
          <a:p>
            <a:pPr marL="800100" lvl="1" indent="-3429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fr-FR" sz="2400" b="1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Quotidien du pharmacien</a:t>
            </a:r>
            <a:endParaRPr lang="fr-FR" sz="1050" b="1" spc="300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800100" lvl="1" indent="-3429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fr-FR" sz="2400" b="1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lettre du pharmacologue</a:t>
            </a:r>
          </a:p>
          <a:p>
            <a:pPr marL="800100" lvl="1" indent="-3429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fr-FR" sz="2400" b="1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Pharma</a:t>
            </a:r>
            <a:endParaRPr lang="fr-FR" sz="1400" b="1" spc="300" dirty="0">
              <a:solidFill>
                <a:srgbClr val="00B0F0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800100" lvl="1" indent="-3429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fr-FR" sz="2400" b="1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Pharmaceutiques</a:t>
            </a:r>
          </a:p>
          <a:p>
            <a:pPr marL="800100" lvl="1" indent="-3429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fr-FR" sz="2400" b="1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 Pharmacien de France</a:t>
            </a:r>
            <a:br>
              <a:rPr lang="fr-FR" sz="1050" spc="3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sz="1050" spc="300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endParaRPr lang="fr-FR" sz="2600" spc="300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9C96EED1-6CF0-13EE-9948-AC40CDA3D5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4252" y="1608149"/>
            <a:ext cx="1737526" cy="4646570"/>
            <a:chOff x="684252" y="1608149"/>
            <a:chExt cx="1737526" cy="464657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0D6656C-EA10-86D6-4C0D-3CFA9D3C3190}"/>
                </a:ext>
              </a:extLst>
            </p:cNvPr>
            <p:cNvSpPr/>
            <p:nvPr/>
          </p:nvSpPr>
          <p:spPr>
            <a:xfrm>
              <a:off x="684252" y="1608149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Introduction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B7145E2-8D8E-4175-9C6E-ACAE927E7A4D}"/>
                </a:ext>
              </a:extLst>
            </p:cNvPr>
            <p:cNvSpPr/>
            <p:nvPr/>
          </p:nvSpPr>
          <p:spPr>
            <a:xfrm>
              <a:off x="684252" y="2498448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C8F0CB4-E586-8D73-F3E4-61208D282525}"/>
                </a:ext>
              </a:extLst>
            </p:cNvPr>
            <p:cNvSpPr/>
            <p:nvPr/>
          </p:nvSpPr>
          <p:spPr>
            <a:xfrm>
              <a:off x="684252" y="3377293"/>
              <a:ext cx="1737525" cy="87884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spc="100" dirty="0">
                  <a:solidFill>
                    <a:schemeClr val="accent2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2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35CAF0A-EC8F-27DF-BA04-C3B5A30DD9C7}"/>
                </a:ext>
              </a:extLst>
            </p:cNvPr>
            <p:cNvSpPr/>
            <p:nvPr/>
          </p:nvSpPr>
          <p:spPr>
            <a:xfrm>
              <a:off x="684252" y="4488483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3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1A44E5C-DD13-EF85-BCC2-A0C736CC6536}"/>
                </a:ext>
              </a:extLst>
            </p:cNvPr>
            <p:cNvSpPr/>
            <p:nvPr/>
          </p:nvSpPr>
          <p:spPr>
            <a:xfrm>
              <a:off x="686712" y="5375874"/>
              <a:ext cx="1735066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BONUS</a:t>
              </a:r>
            </a:p>
          </p:txBody>
        </p:sp>
      </p:grp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A6D149DF-236E-ABBA-8814-2C2747337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9DD5A9-4EF1-497E-92EF-2D23CF305E03}" type="slidenum">
              <a:rPr lang="fr-FR" noProof="0" smtClean="0"/>
              <a:t>14</a:t>
            </a:fld>
            <a:r>
              <a:rPr lang="fr-FR" noProof="0" dirty="0"/>
              <a:t>/27</a:t>
            </a:r>
          </a:p>
        </p:txBody>
      </p:sp>
    </p:spTree>
    <p:extLst>
      <p:ext uri="{BB962C8B-B14F-4D97-AF65-F5344CB8AC3E}">
        <p14:creationId xmlns:p14="http://schemas.microsoft.com/office/powerpoint/2010/main" val="1805994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>
            <a:extLst>
              <a:ext uri="{FF2B5EF4-FFF2-40B4-BE49-F238E27FC236}">
                <a16:creationId xmlns:a16="http://schemas.microsoft.com/office/drawing/2014/main" id="{5D68B747-5E19-7193-FA81-21C3B4A72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4252" y="1608149"/>
            <a:ext cx="1746071" cy="4646570"/>
            <a:chOff x="684252" y="1608149"/>
            <a:chExt cx="1746071" cy="464657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389BF5F-524B-7087-ED50-3E7078430553}"/>
                </a:ext>
              </a:extLst>
            </p:cNvPr>
            <p:cNvSpPr/>
            <p:nvPr/>
          </p:nvSpPr>
          <p:spPr>
            <a:xfrm>
              <a:off x="684252" y="1608149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Introduction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7648913-1F25-2EF2-3606-36F7A9CC818C}"/>
                </a:ext>
              </a:extLst>
            </p:cNvPr>
            <p:cNvSpPr/>
            <p:nvPr/>
          </p:nvSpPr>
          <p:spPr>
            <a:xfrm>
              <a:off x="684252" y="2498448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5366896-87A0-22C7-0275-D308F59501ED}"/>
                </a:ext>
              </a:extLst>
            </p:cNvPr>
            <p:cNvSpPr/>
            <p:nvPr/>
          </p:nvSpPr>
          <p:spPr>
            <a:xfrm>
              <a:off x="684252" y="3377293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2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C6534F3-9B8D-417C-8E2C-1203F9472FF3}"/>
                </a:ext>
              </a:extLst>
            </p:cNvPr>
            <p:cNvSpPr/>
            <p:nvPr/>
          </p:nvSpPr>
          <p:spPr>
            <a:xfrm>
              <a:off x="684252" y="4264684"/>
              <a:ext cx="1746071" cy="870299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spc="100" dirty="0">
                  <a:solidFill>
                    <a:schemeClr val="accent2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3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0BF5709-415A-F2DD-3C19-91C4CAB1034C}"/>
                </a:ext>
              </a:extLst>
            </p:cNvPr>
            <p:cNvSpPr/>
            <p:nvPr/>
          </p:nvSpPr>
          <p:spPr>
            <a:xfrm>
              <a:off x="686712" y="5375874"/>
              <a:ext cx="1735066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BONUS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3717A076-3CAB-37C7-2EC1-DE48CB000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455"/>
          <a:stretch/>
        </p:blipFill>
        <p:spPr>
          <a:xfrm>
            <a:off x="2675297" y="1598646"/>
            <a:ext cx="8922191" cy="52072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FE65623-1B9F-2878-D2A8-A33936E6AD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69521" y="1657458"/>
            <a:ext cx="516047" cy="4341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C35F1ECF-BF1D-CADF-7C8C-69DF27455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/>
          <a:lstStyle/>
          <a:p>
            <a:r>
              <a:rPr lang="fr-FR" dirty="0"/>
              <a:t>Les bases de données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FB79FCB-BDB8-4200-A472-DEA34E526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9DD5A9-4EF1-497E-92EF-2D23CF305E03}" type="slidenum">
              <a:rPr lang="fr-FR" noProof="0" smtClean="0"/>
              <a:t>15</a:t>
            </a:fld>
            <a:r>
              <a:rPr lang="fr-FR" noProof="0" dirty="0"/>
              <a:t>/27</a:t>
            </a:r>
          </a:p>
        </p:txBody>
      </p:sp>
    </p:spTree>
    <p:extLst>
      <p:ext uri="{BB962C8B-B14F-4D97-AF65-F5344CB8AC3E}">
        <p14:creationId xmlns:p14="http://schemas.microsoft.com/office/powerpoint/2010/main" val="2934506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6DB79B-998A-41E7-FA99-E50252D43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bases de données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083556-E029-9197-2873-AFC3298A2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3941" y="1608149"/>
            <a:ext cx="8519311" cy="4455696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buClr>
                <a:srgbClr val="E74610"/>
              </a:buClr>
              <a:buNone/>
            </a:pPr>
            <a:r>
              <a:rPr lang="fr-FR" sz="33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ClinicalKey </a:t>
            </a:r>
            <a:r>
              <a:rPr lang="fr-FR" sz="3300" b="1" spc="3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Student</a:t>
            </a:r>
            <a:endParaRPr lang="fr-FR" sz="3300" b="1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150000"/>
              </a:lnSpc>
              <a:buClr>
                <a:srgbClr val="E74610"/>
              </a:buClr>
              <a:buNone/>
            </a:pPr>
            <a:endParaRPr lang="fr-FR" sz="2800" b="1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150000"/>
              </a:lnSpc>
              <a:buClr>
                <a:srgbClr val="E74610"/>
              </a:buClr>
              <a:buNone/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Nécessité de se </a:t>
            </a: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créer un compte</a:t>
            </a:r>
            <a:b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sz="2400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  <a:buClr>
                <a:srgbClr val="E74610"/>
              </a:buClr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Traités </a:t>
            </a: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EMC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(Encyclopédie Médico-Chirurgicale)</a:t>
            </a:r>
          </a:p>
          <a:p>
            <a:pPr>
              <a:lnSpc>
                <a:spcPct val="150000"/>
              </a:lnSpc>
              <a:buClr>
                <a:srgbClr val="E74610"/>
              </a:buClr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autres e-books en français</a:t>
            </a:r>
          </a:p>
          <a:p>
            <a:pPr>
              <a:lnSpc>
                <a:spcPct val="150000"/>
              </a:lnSpc>
              <a:buClr>
                <a:srgbClr val="E74610"/>
              </a:buClr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Traités de médecine </a:t>
            </a:r>
            <a:r>
              <a:rPr lang="fr-FR" sz="2400" spc="3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Arkos</a:t>
            </a:r>
            <a:endParaRPr lang="fr-FR" sz="2400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  <a:buClr>
                <a:srgbClr val="E74610"/>
              </a:buClr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Images et vidéos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D68B747-5E19-7193-FA81-21C3B4A72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4252" y="1608149"/>
            <a:ext cx="1746071" cy="4646570"/>
            <a:chOff x="684252" y="1608149"/>
            <a:chExt cx="1746071" cy="464657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389BF5F-524B-7087-ED50-3E7078430553}"/>
                </a:ext>
              </a:extLst>
            </p:cNvPr>
            <p:cNvSpPr/>
            <p:nvPr/>
          </p:nvSpPr>
          <p:spPr>
            <a:xfrm>
              <a:off x="684252" y="1608149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Introduction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7648913-1F25-2EF2-3606-36F7A9CC818C}"/>
                </a:ext>
              </a:extLst>
            </p:cNvPr>
            <p:cNvSpPr/>
            <p:nvPr/>
          </p:nvSpPr>
          <p:spPr>
            <a:xfrm>
              <a:off x="684252" y="2498448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5366896-87A0-22C7-0275-D308F59501ED}"/>
                </a:ext>
              </a:extLst>
            </p:cNvPr>
            <p:cNvSpPr/>
            <p:nvPr/>
          </p:nvSpPr>
          <p:spPr>
            <a:xfrm>
              <a:off x="684252" y="3377293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2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C6534F3-9B8D-417C-8E2C-1203F9472FF3}"/>
                </a:ext>
              </a:extLst>
            </p:cNvPr>
            <p:cNvSpPr/>
            <p:nvPr/>
          </p:nvSpPr>
          <p:spPr>
            <a:xfrm>
              <a:off x="684252" y="4264684"/>
              <a:ext cx="1746071" cy="870299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spc="100" dirty="0">
                  <a:solidFill>
                    <a:schemeClr val="accent2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3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0BF5709-415A-F2DD-3C19-91C4CAB1034C}"/>
                </a:ext>
              </a:extLst>
            </p:cNvPr>
            <p:cNvSpPr/>
            <p:nvPr/>
          </p:nvSpPr>
          <p:spPr>
            <a:xfrm>
              <a:off x="686712" y="5375874"/>
              <a:ext cx="1735066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BONUS</a:t>
              </a:r>
            </a:p>
          </p:txBody>
        </p:sp>
      </p:grpSp>
      <p:pic>
        <p:nvPicPr>
          <p:cNvPr id="4" name="Image 3">
            <a:hlinkClick r:id="rId3"/>
            <a:extLst>
              <a:ext uri="{FF2B5EF4-FFF2-40B4-BE49-F238E27FC236}">
                <a16:creationId xmlns:a16="http://schemas.microsoft.com/office/drawing/2014/main" id="{4E8D39B3-3095-FE5D-803E-0942A83A6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3066" y="5623133"/>
            <a:ext cx="3982222" cy="752546"/>
          </a:xfrm>
          <a:prstGeom prst="rect">
            <a:avLst/>
          </a:prstGeom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AAFCBE3-6964-943E-8CB9-9CA1ABCD6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9DD5A9-4EF1-497E-92EF-2D23CF305E03}" type="slidenum">
              <a:rPr lang="fr-FR" noProof="0" smtClean="0"/>
              <a:t>16</a:t>
            </a:fld>
            <a:r>
              <a:rPr lang="fr-FR" noProof="0" dirty="0"/>
              <a:t>/27</a:t>
            </a:r>
          </a:p>
        </p:txBody>
      </p:sp>
    </p:spTree>
    <p:extLst>
      <p:ext uri="{BB962C8B-B14F-4D97-AF65-F5344CB8AC3E}">
        <p14:creationId xmlns:p14="http://schemas.microsoft.com/office/powerpoint/2010/main" val="39667626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6DB79B-998A-41E7-FA99-E50252D43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bases de données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083556-E029-9197-2873-AFC3298A2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3941" y="1608150"/>
            <a:ext cx="8519311" cy="4403352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50000"/>
              </a:lnSpc>
              <a:buClr>
                <a:srgbClr val="E74610"/>
              </a:buClr>
              <a:buNone/>
            </a:pPr>
            <a:r>
              <a:rPr lang="fr-FR" sz="33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Techniques de l’ingénieur</a:t>
            </a:r>
            <a:endParaRPr lang="fr-FR" sz="3300" b="1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150000"/>
              </a:lnSpc>
              <a:buClr>
                <a:srgbClr val="E74610"/>
              </a:buClr>
              <a:buNone/>
            </a:pPr>
            <a:endParaRPr lang="fr-FR" sz="2800" b="1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Clr>
                <a:srgbClr val="E74610"/>
              </a:buClr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Permet de consulter des articles sur les domaines Biomédical et Pharma : </a:t>
            </a:r>
          </a:p>
          <a:p>
            <a:pPr marL="0" indent="0">
              <a:lnSpc>
                <a:spcPct val="150000"/>
              </a:lnSpc>
              <a:buClr>
                <a:srgbClr val="E74610"/>
              </a:buClr>
              <a:buNone/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Technologie pour la santé.</a:t>
            </a:r>
          </a:p>
          <a:p>
            <a:pPr marL="0" indent="0">
              <a:lnSpc>
                <a:spcPct val="150000"/>
              </a:lnSpc>
              <a:buClr>
                <a:srgbClr val="E74610"/>
              </a:buClr>
              <a:buNone/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</a:t>
            </a: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Médicaments et produits pharmaceutiques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Clr>
                <a:srgbClr val="E74610"/>
              </a:buClr>
              <a:buNone/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</a:p>
          <a:p>
            <a:pPr>
              <a:lnSpc>
                <a:spcPct val="150000"/>
              </a:lnSpc>
              <a:buClr>
                <a:srgbClr val="E74610"/>
              </a:buClr>
              <a:buFont typeface="Wingdings" panose="05000000000000000000" pitchFamily="2" charset="2"/>
              <a:buChar char="v"/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Également disponible : des quiz d’entraînement </a:t>
            </a:r>
          </a:p>
          <a:p>
            <a:pPr marL="0" indent="0">
              <a:lnSpc>
                <a:spcPct val="150000"/>
              </a:lnSpc>
              <a:buClr>
                <a:srgbClr val="E74610"/>
              </a:buClr>
              <a:buNone/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lien avec différents domaines.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D68B747-5E19-7193-FA81-21C3B4A72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4252" y="1608149"/>
            <a:ext cx="1746071" cy="4646570"/>
            <a:chOff x="684252" y="1608149"/>
            <a:chExt cx="1746071" cy="464657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389BF5F-524B-7087-ED50-3E7078430553}"/>
                </a:ext>
              </a:extLst>
            </p:cNvPr>
            <p:cNvSpPr/>
            <p:nvPr/>
          </p:nvSpPr>
          <p:spPr>
            <a:xfrm>
              <a:off x="684252" y="1608149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Introduction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7648913-1F25-2EF2-3606-36F7A9CC818C}"/>
                </a:ext>
              </a:extLst>
            </p:cNvPr>
            <p:cNvSpPr/>
            <p:nvPr/>
          </p:nvSpPr>
          <p:spPr>
            <a:xfrm>
              <a:off x="684252" y="2498448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5366896-87A0-22C7-0275-D308F59501ED}"/>
                </a:ext>
              </a:extLst>
            </p:cNvPr>
            <p:cNvSpPr/>
            <p:nvPr/>
          </p:nvSpPr>
          <p:spPr>
            <a:xfrm>
              <a:off x="684252" y="3377293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2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C6534F3-9B8D-417C-8E2C-1203F9472FF3}"/>
                </a:ext>
              </a:extLst>
            </p:cNvPr>
            <p:cNvSpPr/>
            <p:nvPr/>
          </p:nvSpPr>
          <p:spPr>
            <a:xfrm>
              <a:off x="684252" y="4264684"/>
              <a:ext cx="1746071" cy="870299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spc="100" dirty="0">
                  <a:solidFill>
                    <a:schemeClr val="accent2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3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0BF5709-415A-F2DD-3C19-91C4CAB1034C}"/>
                </a:ext>
              </a:extLst>
            </p:cNvPr>
            <p:cNvSpPr/>
            <p:nvPr/>
          </p:nvSpPr>
          <p:spPr>
            <a:xfrm>
              <a:off x="686712" y="5375874"/>
              <a:ext cx="1735066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BONUS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6414557-E4F5-29B8-6BB4-C9B753D0B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6070" y="5492097"/>
            <a:ext cx="2053930" cy="878845"/>
          </a:xfrm>
          <a:prstGeom prst="rect">
            <a:avLst/>
          </a:prstGeom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5FEFF6B-2BFD-0AB1-0F86-9AD205D52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9DD5A9-4EF1-497E-92EF-2D23CF305E03}" type="slidenum">
              <a:rPr lang="fr-FR" noProof="0" smtClean="0"/>
              <a:t>17</a:t>
            </a:fld>
            <a:r>
              <a:rPr lang="fr-FR" noProof="0" dirty="0"/>
              <a:t>/27</a:t>
            </a:r>
          </a:p>
        </p:txBody>
      </p:sp>
    </p:spTree>
    <p:extLst>
      <p:ext uri="{BB962C8B-B14F-4D97-AF65-F5344CB8AC3E}">
        <p14:creationId xmlns:p14="http://schemas.microsoft.com/office/powerpoint/2010/main" val="25508297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6DB79B-998A-41E7-FA99-E50252D43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bases de données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083556-E029-9197-2873-AFC3298A2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5627" y="1499508"/>
            <a:ext cx="8799969" cy="5138517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Clr>
                <a:srgbClr val="E74610"/>
              </a:buClr>
              <a:buNone/>
            </a:pP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Pharmacopée européenne</a:t>
            </a:r>
            <a:endParaRPr lang="fr-FR" sz="2400" b="1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ct val="50000"/>
              </a:spcBef>
              <a:buClr>
                <a:srgbClr val="E74610"/>
              </a:buClr>
              <a:buFont typeface="Wingdings" panose="05000000000000000000" pitchFamily="2" charset="2"/>
              <a:buChar char="v"/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Version en cours : 1.1.0 (depuis fin 2025)</a:t>
            </a:r>
          </a:p>
          <a:p>
            <a:pPr marL="0" indent="0">
              <a:lnSpc>
                <a:spcPct val="150000"/>
              </a:lnSpc>
              <a:spcBef>
                <a:spcPct val="50000"/>
              </a:spcBef>
              <a:buClr>
                <a:srgbClr val="E74610"/>
              </a:buClr>
              <a:buNone/>
            </a:pPr>
            <a:endParaRPr lang="fr-FR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indent="-342900">
              <a:lnSpc>
                <a:spcPct val="150000"/>
              </a:lnSpc>
              <a:spcBef>
                <a:spcPts val="400"/>
              </a:spcBef>
              <a:buClr>
                <a:srgbClr val="E74610"/>
              </a:buClr>
              <a:buSzPct val="80000"/>
              <a:buFont typeface="Wingdings" pitchFamily="2" charset="2"/>
              <a:buChar char="Ø"/>
            </a:pPr>
            <a:r>
              <a:rPr lang="fr-FR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Demander les accès </a:t>
            </a: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bapso-rensbump@univ-grenoble-alpes.fr</a:t>
            </a: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lvl="1" indent="-342900">
              <a:lnSpc>
                <a:spcPct val="150000"/>
              </a:lnSpc>
              <a:spcBef>
                <a:spcPts val="400"/>
              </a:spcBef>
              <a:buClr>
                <a:srgbClr val="E74610"/>
              </a:buClr>
              <a:buSzPct val="80000"/>
              <a:buFont typeface="Wingdings" pitchFamily="2" charset="2"/>
              <a:buChar char="Ø"/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Recueil de textes réglementaire applicables dans 38 pays européens</a:t>
            </a:r>
          </a:p>
          <a:p>
            <a:pPr lvl="1" indent="-342900">
              <a:lnSpc>
                <a:spcPct val="150000"/>
              </a:lnSpc>
              <a:spcBef>
                <a:spcPts val="400"/>
              </a:spcBef>
              <a:buClr>
                <a:srgbClr val="E74610"/>
              </a:buClr>
              <a:buSzPct val="80000"/>
              <a:buFont typeface="Wingdings" pitchFamily="2" charset="2"/>
              <a:buChar char="Ø"/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Définit la </a:t>
            </a:r>
            <a:r>
              <a:rPr lang="fr-FR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norme</a:t>
            </a: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qualité des médicaments à usage humain et des différentes substances</a:t>
            </a:r>
          </a:p>
          <a:p>
            <a:pPr lvl="1" indent="-342900">
              <a:lnSpc>
                <a:spcPct val="150000"/>
              </a:lnSpc>
              <a:spcBef>
                <a:spcPts val="400"/>
              </a:spcBef>
              <a:buClr>
                <a:srgbClr val="E74610"/>
              </a:buClr>
              <a:buSzPct val="80000"/>
              <a:buFont typeface="Wingdings" pitchFamily="2" charset="2"/>
              <a:buChar char="Ø"/>
            </a:pP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Définit les </a:t>
            </a:r>
            <a:r>
              <a:rPr lang="fr-FR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méthodes d'analyses </a:t>
            </a:r>
            <a:r>
              <a:rPr lang="fr-FR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 utiliser pour assurer le contrôle des préparations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D68B747-5E19-7193-FA81-21C3B4A72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4252" y="1608149"/>
            <a:ext cx="1746071" cy="4646570"/>
            <a:chOff x="684252" y="1608149"/>
            <a:chExt cx="1746071" cy="464657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389BF5F-524B-7087-ED50-3E7078430553}"/>
                </a:ext>
              </a:extLst>
            </p:cNvPr>
            <p:cNvSpPr/>
            <p:nvPr/>
          </p:nvSpPr>
          <p:spPr>
            <a:xfrm>
              <a:off x="684252" y="1608149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Introduction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7648913-1F25-2EF2-3606-36F7A9CC818C}"/>
                </a:ext>
              </a:extLst>
            </p:cNvPr>
            <p:cNvSpPr/>
            <p:nvPr/>
          </p:nvSpPr>
          <p:spPr>
            <a:xfrm>
              <a:off x="684252" y="2498448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5366896-87A0-22C7-0275-D308F59501ED}"/>
                </a:ext>
              </a:extLst>
            </p:cNvPr>
            <p:cNvSpPr/>
            <p:nvPr/>
          </p:nvSpPr>
          <p:spPr>
            <a:xfrm>
              <a:off x="684252" y="3377293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2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C6534F3-9B8D-417C-8E2C-1203F9472FF3}"/>
                </a:ext>
              </a:extLst>
            </p:cNvPr>
            <p:cNvSpPr/>
            <p:nvPr/>
          </p:nvSpPr>
          <p:spPr>
            <a:xfrm>
              <a:off x="684252" y="4264684"/>
              <a:ext cx="1746071" cy="870299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spc="100" dirty="0">
                  <a:solidFill>
                    <a:schemeClr val="accent2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3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0BF5709-415A-F2DD-3C19-91C4CAB1034C}"/>
                </a:ext>
              </a:extLst>
            </p:cNvPr>
            <p:cNvSpPr/>
            <p:nvPr/>
          </p:nvSpPr>
          <p:spPr>
            <a:xfrm>
              <a:off x="686712" y="5375874"/>
              <a:ext cx="1735066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BONUS</a:t>
              </a:r>
            </a:p>
          </p:txBody>
        </p:sp>
      </p:grp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B2A9C12-E15D-E0C2-DEB4-C72D8193D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9DD5A9-4EF1-497E-92EF-2D23CF305E03}" type="slidenum">
              <a:rPr lang="fr-FR" noProof="0" smtClean="0"/>
              <a:t>18</a:t>
            </a:fld>
            <a:r>
              <a:rPr lang="fr-FR" noProof="0" dirty="0"/>
              <a:t>/27</a:t>
            </a:r>
          </a:p>
        </p:txBody>
      </p:sp>
    </p:spTree>
    <p:extLst>
      <p:ext uri="{BB962C8B-B14F-4D97-AF65-F5344CB8AC3E}">
        <p14:creationId xmlns:p14="http://schemas.microsoft.com/office/powerpoint/2010/main" val="8255242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6DB79B-998A-41E7-FA99-E50252D43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bases de données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083556-E029-9197-2873-AFC3298A2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3941" y="1608149"/>
            <a:ext cx="8519311" cy="4867466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buClr>
                <a:srgbClr val="E74610"/>
              </a:buClr>
              <a:buNone/>
            </a:pPr>
            <a:r>
              <a:rPr lang="fr-FR" sz="33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eVidal</a:t>
            </a:r>
            <a:r>
              <a:rPr lang="fr-FR" sz="33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et </a:t>
            </a:r>
            <a:r>
              <a:rPr lang="fr-FR" sz="33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Thériaque</a:t>
            </a:r>
            <a:endParaRPr lang="fr-FR" sz="3300" b="1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150000"/>
              </a:lnSpc>
              <a:buClr>
                <a:srgbClr val="E74610"/>
              </a:buClr>
              <a:buNone/>
            </a:pPr>
            <a:endParaRPr lang="fr-FR" sz="2800" b="1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ct val="50000"/>
              </a:spcBef>
              <a:buClr>
                <a:srgbClr val="E74610"/>
              </a:buClr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Deux bases de données sur les médicaments et produits de santé disponibles en France. </a:t>
            </a:r>
          </a:p>
          <a:p>
            <a:pPr>
              <a:spcBef>
                <a:spcPct val="50000"/>
              </a:spcBef>
              <a:buClr>
                <a:srgbClr val="E74610"/>
              </a:buClr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Chaque substance active et chaque médicament fait l’objet d’une fiche détaillée.</a:t>
            </a:r>
          </a:p>
          <a:p>
            <a:pPr marL="0" indent="0">
              <a:lnSpc>
                <a:spcPct val="150000"/>
              </a:lnSpc>
              <a:buClr>
                <a:srgbClr val="E74610"/>
              </a:buClr>
              <a:buNone/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</a:p>
          <a:p>
            <a:pPr>
              <a:lnSpc>
                <a:spcPct val="150000"/>
              </a:lnSpc>
              <a:buClr>
                <a:srgbClr val="E74610"/>
              </a:buClr>
              <a:buFont typeface="Wingdings" panose="05000000000000000000" pitchFamily="2" charset="2"/>
              <a:buChar char="v"/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Il existe des applications mobiles pour ces deux bases de données (procédure sur Beluga)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D68B747-5E19-7193-FA81-21C3B4A72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4252" y="1608149"/>
            <a:ext cx="1746071" cy="4646570"/>
            <a:chOff x="684252" y="1608149"/>
            <a:chExt cx="1746071" cy="464657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389BF5F-524B-7087-ED50-3E7078430553}"/>
                </a:ext>
              </a:extLst>
            </p:cNvPr>
            <p:cNvSpPr/>
            <p:nvPr/>
          </p:nvSpPr>
          <p:spPr>
            <a:xfrm>
              <a:off x="684252" y="1608149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Introduction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7648913-1F25-2EF2-3606-36F7A9CC818C}"/>
                </a:ext>
              </a:extLst>
            </p:cNvPr>
            <p:cNvSpPr/>
            <p:nvPr/>
          </p:nvSpPr>
          <p:spPr>
            <a:xfrm>
              <a:off x="684252" y="2498448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5366896-87A0-22C7-0275-D308F59501ED}"/>
                </a:ext>
              </a:extLst>
            </p:cNvPr>
            <p:cNvSpPr/>
            <p:nvPr/>
          </p:nvSpPr>
          <p:spPr>
            <a:xfrm>
              <a:off x="684252" y="3377293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2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C6534F3-9B8D-417C-8E2C-1203F9472FF3}"/>
                </a:ext>
              </a:extLst>
            </p:cNvPr>
            <p:cNvSpPr/>
            <p:nvPr/>
          </p:nvSpPr>
          <p:spPr>
            <a:xfrm>
              <a:off x="684252" y="4264684"/>
              <a:ext cx="1746071" cy="870299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spc="100" dirty="0">
                  <a:solidFill>
                    <a:schemeClr val="accent2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3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0BF5709-415A-F2DD-3C19-91C4CAB1034C}"/>
                </a:ext>
              </a:extLst>
            </p:cNvPr>
            <p:cNvSpPr/>
            <p:nvPr/>
          </p:nvSpPr>
          <p:spPr>
            <a:xfrm>
              <a:off x="686712" y="5375874"/>
              <a:ext cx="1735066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BONUS</a:t>
              </a:r>
            </a:p>
          </p:txBody>
        </p:sp>
      </p:grp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912A21-9BE6-64C6-A695-E7E2A26C9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9DD5A9-4EF1-497E-92EF-2D23CF305E03}" type="slidenum">
              <a:rPr lang="fr-FR" noProof="0" smtClean="0"/>
              <a:t>19</a:t>
            </a:fld>
            <a:r>
              <a:rPr lang="fr-FR" noProof="0" dirty="0"/>
              <a:t>/27</a:t>
            </a:r>
          </a:p>
        </p:txBody>
      </p:sp>
    </p:spTree>
    <p:extLst>
      <p:ext uri="{BB962C8B-B14F-4D97-AF65-F5344CB8AC3E}">
        <p14:creationId xmlns:p14="http://schemas.microsoft.com/office/powerpoint/2010/main" val="3061252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EBDDBC-1ADC-06E0-0C4E-CCC191EB5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Introduction et objectifs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3217C07-7897-4052-D0AA-C312EAF1B08E}"/>
              </a:ext>
            </a:extLst>
          </p:cNvPr>
          <p:cNvSpPr txBox="1"/>
          <p:nvPr/>
        </p:nvSpPr>
        <p:spPr>
          <a:xfrm>
            <a:off x="2810467" y="1484756"/>
            <a:ext cx="7454738" cy="1125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Méthodologie de la recherche documentaire dans le cadre de la thèse d’exercice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3695DE7E-EB07-85F2-9F66-B2C01EFA83CD}"/>
              </a:ext>
            </a:extLst>
          </p:cNvPr>
          <p:cNvSpPr txBox="1"/>
          <p:nvPr/>
        </p:nvSpPr>
        <p:spPr>
          <a:xfrm>
            <a:off x="3340306" y="2976888"/>
            <a:ext cx="7454738" cy="31386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Séance 1</a:t>
            </a:r>
          </a:p>
          <a:p>
            <a:pPr>
              <a:lnSpc>
                <a:spcPct val="150000"/>
              </a:lnSpc>
            </a:pPr>
            <a:endParaRPr lang="en-US" sz="2400" b="1" spc="3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spcAft>
                <a:spcPts val="400"/>
              </a:spcAft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è"/>
            </a:pPr>
            <a:r>
              <a:rPr lang="en-US" sz="2000" spc="300" dirty="0" err="1">
                <a:solidFill>
                  <a:srgbClr val="F16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Partie</a:t>
            </a:r>
            <a:r>
              <a:rPr lang="en-US" sz="2000" spc="300" dirty="0">
                <a:solidFill>
                  <a:srgbClr val="F16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 </a:t>
            </a:r>
            <a:r>
              <a:rPr lang="en-US" sz="20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en-US" sz="2000" spc="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Préparer</a:t>
            </a:r>
            <a:r>
              <a:rPr lang="en-US" sz="20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spc="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</a:t>
            </a:r>
            <a:r>
              <a:rPr lang="en-US" sz="20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these</a:t>
            </a:r>
          </a:p>
          <a:p>
            <a:pPr marL="342900" indent="-342900">
              <a:lnSpc>
                <a:spcPct val="150000"/>
              </a:lnSpc>
              <a:spcAft>
                <a:spcPts val="400"/>
              </a:spcAft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è"/>
            </a:pPr>
            <a:r>
              <a:rPr lang="en-US" sz="2000" spc="300" dirty="0" err="1">
                <a:solidFill>
                  <a:srgbClr val="F16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Partie</a:t>
            </a:r>
            <a:r>
              <a:rPr lang="en-US" sz="2000" spc="300" dirty="0">
                <a:solidFill>
                  <a:srgbClr val="F16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 </a:t>
            </a:r>
            <a:r>
              <a:rPr lang="en-US" sz="20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La recherche </a:t>
            </a:r>
            <a:r>
              <a:rPr lang="en-US" sz="2000" spc="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documentaire</a:t>
            </a:r>
            <a:endParaRPr lang="en-US" sz="2000" spc="300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spcAft>
                <a:spcPts val="400"/>
              </a:spcAft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è"/>
            </a:pPr>
            <a:r>
              <a:rPr lang="en-US" sz="2000" spc="300" dirty="0" err="1">
                <a:solidFill>
                  <a:srgbClr val="F16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Partie</a:t>
            </a:r>
            <a:r>
              <a:rPr lang="en-US" sz="2000" spc="300" dirty="0">
                <a:solidFill>
                  <a:srgbClr val="F16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3 </a:t>
            </a:r>
            <a:r>
              <a:rPr lang="en-US" sz="20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Les bases de données</a:t>
            </a:r>
          </a:p>
          <a:p>
            <a:pPr marL="342900" indent="-342900">
              <a:lnSpc>
                <a:spcPct val="150000"/>
              </a:lnSpc>
              <a:spcAft>
                <a:spcPts val="400"/>
              </a:spcAft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è"/>
            </a:pPr>
            <a:r>
              <a:rPr lang="en-US" sz="2000" spc="300" dirty="0">
                <a:solidFill>
                  <a:srgbClr val="F16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BONUS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7FE51B5-B8F7-96F3-4F7C-CE09DCB9D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9DD5A9-4EF1-497E-92EF-2D23CF305E03}" type="slidenum">
              <a:rPr lang="fr-FR" noProof="0" smtClean="0"/>
              <a:t>2</a:t>
            </a:fld>
            <a:r>
              <a:rPr lang="fr-FR" noProof="0" dirty="0"/>
              <a:t>/27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9FDBCD9C-E3FC-1B21-47C0-D08DD855D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4252" y="1608149"/>
            <a:ext cx="1739986" cy="4646570"/>
            <a:chOff x="684252" y="1608149"/>
            <a:chExt cx="1739986" cy="464657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CD8913D-FFD2-209A-7D14-294F955BF1C8}"/>
                </a:ext>
              </a:extLst>
            </p:cNvPr>
            <p:cNvSpPr/>
            <p:nvPr/>
          </p:nvSpPr>
          <p:spPr>
            <a:xfrm>
              <a:off x="684252" y="1608149"/>
              <a:ext cx="1737525" cy="878845"/>
            </a:xfrm>
            <a:prstGeom prst="rect">
              <a:avLst/>
            </a:prstGeom>
            <a:noFill/>
            <a:ln w="19050">
              <a:solidFill>
                <a:srgbClr val="F15A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spc="100" dirty="0">
                  <a:solidFill>
                    <a:srgbClr val="F15A22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Introduction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2501364-EBC0-CFEF-C4A7-54F91547D1A2}"/>
                </a:ext>
              </a:extLst>
            </p:cNvPr>
            <p:cNvSpPr/>
            <p:nvPr/>
          </p:nvSpPr>
          <p:spPr>
            <a:xfrm>
              <a:off x="686713" y="2710794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</a:t>
              </a:r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2E44A93-E911-77E4-3985-872E9F61A9A4}"/>
                </a:ext>
              </a:extLst>
            </p:cNvPr>
            <p:cNvSpPr/>
            <p:nvPr/>
          </p:nvSpPr>
          <p:spPr>
            <a:xfrm>
              <a:off x="686713" y="3598184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2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593C433-346B-4CE7-A60C-A0B9DA1B9A47}"/>
                </a:ext>
              </a:extLst>
            </p:cNvPr>
            <p:cNvSpPr/>
            <p:nvPr/>
          </p:nvSpPr>
          <p:spPr>
            <a:xfrm>
              <a:off x="684252" y="4488483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3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EBF13D6-6E12-1F95-365A-FD37BC225A3B}"/>
                </a:ext>
              </a:extLst>
            </p:cNvPr>
            <p:cNvSpPr/>
            <p:nvPr/>
          </p:nvSpPr>
          <p:spPr>
            <a:xfrm>
              <a:off x="686712" y="5375874"/>
              <a:ext cx="1735066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BONUS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10923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6DB79B-998A-41E7-FA99-E50252D43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bases de données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083556-E029-9197-2873-AFC3298A2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3941" y="1608149"/>
            <a:ext cx="8849762" cy="4867466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Clr>
                <a:srgbClr val="E74610"/>
              </a:buClr>
              <a:buNone/>
            </a:pPr>
            <a:r>
              <a:rPr lang="fr-FR" sz="33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LiSSa </a:t>
            </a:r>
            <a:r>
              <a:rPr lang="fr-FR" sz="33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(</a:t>
            </a:r>
            <a:r>
              <a:rPr lang="fr-FR" sz="33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Li</a:t>
            </a:r>
            <a:r>
              <a:rPr lang="fr-FR" sz="33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ttérature </a:t>
            </a:r>
            <a:r>
              <a:rPr lang="fr-FR" sz="33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S</a:t>
            </a:r>
            <a:r>
              <a:rPr lang="fr-FR" sz="33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cientifique en </a:t>
            </a:r>
            <a:r>
              <a:rPr lang="fr-FR" sz="33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Sa</a:t>
            </a:r>
            <a:r>
              <a:rPr lang="fr-FR" sz="33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nté)</a:t>
            </a:r>
            <a:endParaRPr lang="fr-FR" sz="3300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150000"/>
              </a:lnSpc>
              <a:buClr>
                <a:srgbClr val="E74610"/>
              </a:buClr>
              <a:buNone/>
            </a:pPr>
            <a:endParaRPr lang="fr-FR" sz="2800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Clr>
                <a:srgbClr val="E74610"/>
              </a:buClr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Utile pour trouver des références d’articles en français dans le domaine de la Santé</a:t>
            </a:r>
            <a:endParaRPr lang="fr-FR" sz="2400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Clr>
                <a:srgbClr val="E74610"/>
              </a:buClr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Attention : on accède à des </a:t>
            </a: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</a:rPr>
              <a:t>références bibliographiques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</a:rPr>
              <a:t> et pas au texte intégral</a:t>
            </a:r>
          </a:p>
          <a:p>
            <a:pPr marL="0" indent="0">
              <a:lnSpc>
                <a:spcPct val="150000"/>
              </a:lnSpc>
              <a:buClr>
                <a:srgbClr val="E74610"/>
              </a:buClr>
              <a:buNone/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</a:p>
          <a:p>
            <a:pPr>
              <a:lnSpc>
                <a:spcPct val="150000"/>
              </a:lnSpc>
              <a:buClr>
                <a:srgbClr val="E74610"/>
              </a:buClr>
              <a:buFont typeface="Wingdings" panose="05000000000000000000" pitchFamily="2" charset="2"/>
              <a:buChar char="v"/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Il existe un lien vers le catalogue Beluga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D68B747-5E19-7193-FA81-21C3B4A72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4252" y="1608149"/>
            <a:ext cx="1746071" cy="4646570"/>
            <a:chOff x="684252" y="1608149"/>
            <a:chExt cx="1746071" cy="464657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389BF5F-524B-7087-ED50-3E7078430553}"/>
                </a:ext>
              </a:extLst>
            </p:cNvPr>
            <p:cNvSpPr/>
            <p:nvPr/>
          </p:nvSpPr>
          <p:spPr>
            <a:xfrm>
              <a:off x="684252" y="1608149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Introduction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7648913-1F25-2EF2-3606-36F7A9CC818C}"/>
                </a:ext>
              </a:extLst>
            </p:cNvPr>
            <p:cNvSpPr/>
            <p:nvPr/>
          </p:nvSpPr>
          <p:spPr>
            <a:xfrm>
              <a:off x="684252" y="2498448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5366896-87A0-22C7-0275-D308F59501ED}"/>
                </a:ext>
              </a:extLst>
            </p:cNvPr>
            <p:cNvSpPr/>
            <p:nvPr/>
          </p:nvSpPr>
          <p:spPr>
            <a:xfrm>
              <a:off x="684252" y="3377293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2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C6534F3-9B8D-417C-8E2C-1203F9472FF3}"/>
                </a:ext>
              </a:extLst>
            </p:cNvPr>
            <p:cNvSpPr/>
            <p:nvPr/>
          </p:nvSpPr>
          <p:spPr>
            <a:xfrm>
              <a:off x="684252" y="4264684"/>
              <a:ext cx="1746071" cy="870299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spc="100" dirty="0">
                  <a:solidFill>
                    <a:schemeClr val="accent2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3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0BF5709-415A-F2DD-3C19-91C4CAB1034C}"/>
                </a:ext>
              </a:extLst>
            </p:cNvPr>
            <p:cNvSpPr/>
            <p:nvPr/>
          </p:nvSpPr>
          <p:spPr>
            <a:xfrm>
              <a:off x="686712" y="5375874"/>
              <a:ext cx="1735066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BONUS</a:t>
              </a:r>
            </a:p>
          </p:txBody>
        </p:sp>
      </p:grp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2168D6-8837-9E42-C9D6-ACA90EFEA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9DD5A9-4EF1-497E-92EF-2D23CF305E03}" type="slidenum">
              <a:rPr lang="fr-FR" noProof="0" smtClean="0"/>
              <a:t>20</a:t>
            </a:fld>
            <a:r>
              <a:rPr lang="fr-FR" noProof="0" dirty="0"/>
              <a:t>/27</a:t>
            </a:r>
          </a:p>
        </p:txBody>
      </p:sp>
    </p:spTree>
    <p:extLst>
      <p:ext uri="{BB962C8B-B14F-4D97-AF65-F5344CB8AC3E}">
        <p14:creationId xmlns:p14="http://schemas.microsoft.com/office/powerpoint/2010/main" val="37818010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6DB79B-998A-41E7-FA99-E50252D43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bases de données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083556-E029-9197-2873-AFC3298A2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3941" y="1608149"/>
            <a:ext cx="8849762" cy="486746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Clr>
                <a:srgbClr val="E74610"/>
              </a:buClr>
              <a:buNone/>
            </a:pPr>
            <a:r>
              <a:rPr lang="fr-FR" sz="33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LiSSa </a:t>
            </a:r>
            <a:r>
              <a:rPr lang="fr-FR" sz="33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(</a:t>
            </a:r>
            <a:r>
              <a:rPr lang="fr-FR" sz="33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Li</a:t>
            </a:r>
            <a:r>
              <a:rPr lang="fr-FR" sz="33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ttérature </a:t>
            </a:r>
            <a:r>
              <a:rPr lang="fr-FR" sz="33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S</a:t>
            </a:r>
            <a:r>
              <a:rPr lang="fr-FR" sz="33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cientifique en </a:t>
            </a:r>
            <a:r>
              <a:rPr lang="fr-FR" sz="33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Sa</a:t>
            </a:r>
            <a:r>
              <a:rPr lang="fr-FR" sz="33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nté)</a:t>
            </a:r>
            <a:endParaRPr lang="fr-FR" sz="3300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150000"/>
              </a:lnSpc>
              <a:buClr>
                <a:srgbClr val="E74610"/>
              </a:buClr>
              <a:buNone/>
            </a:pPr>
            <a:endParaRPr lang="fr-FR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50000"/>
              </a:lnSpc>
              <a:buClr>
                <a:srgbClr val="E74610"/>
              </a:buClr>
            </a:pPr>
            <a:r>
              <a:rPr lang="fr-FR" sz="2400" spc="300" dirty="0"/>
              <a:t>Quelques revues signalées sur Lissa :</a:t>
            </a:r>
          </a:p>
          <a:p>
            <a:pPr marL="285750" lvl="0" indent="-285750" algn="just">
              <a:lnSpc>
                <a:spcPct val="150000"/>
              </a:lnSpc>
              <a:buClr>
                <a:srgbClr val="E74610"/>
              </a:buClr>
              <a:buFont typeface="Wingdings" panose="05000000000000000000" pitchFamily="2" charset="2"/>
              <a:buChar char="Ø"/>
            </a:pPr>
            <a:r>
              <a:rPr lang="fr-FR" sz="2400" spc="300" dirty="0"/>
              <a:t> </a:t>
            </a:r>
            <a:r>
              <a:rPr lang="fr-FR" sz="2400" spc="300" dirty="0">
                <a:hlinkClick r:id="rId3"/>
              </a:rPr>
              <a:t>Actualités pharmaceutiques</a:t>
            </a:r>
            <a:endParaRPr lang="fr-FR" sz="2400" spc="300" dirty="0"/>
          </a:p>
          <a:p>
            <a:pPr marL="285750" lvl="0" indent="-285750" algn="just">
              <a:lnSpc>
                <a:spcPct val="150000"/>
              </a:lnSpc>
              <a:buClr>
                <a:srgbClr val="E74610"/>
              </a:buClr>
              <a:buFont typeface="Wingdings" panose="05000000000000000000" pitchFamily="2" charset="2"/>
              <a:buChar char="Ø"/>
            </a:pPr>
            <a:r>
              <a:rPr lang="fr-FR" sz="2400" spc="300" dirty="0"/>
              <a:t> </a:t>
            </a:r>
            <a:r>
              <a:rPr lang="fr-FR" sz="2400" spc="300" dirty="0">
                <a:hlinkClick r:id="rId4"/>
              </a:rPr>
              <a:t>Le Pharmacien Hospitalier et Clinicien</a:t>
            </a:r>
            <a:r>
              <a:rPr lang="fr-FR" sz="2400" spc="300" dirty="0"/>
              <a:t> </a:t>
            </a:r>
          </a:p>
          <a:p>
            <a:pPr marL="285750" lvl="0" indent="-285750" algn="just">
              <a:lnSpc>
                <a:spcPct val="150000"/>
              </a:lnSpc>
              <a:buClr>
                <a:srgbClr val="E74610"/>
              </a:buClr>
              <a:buFont typeface="Wingdings" panose="05000000000000000000" pitchFamily="2" charset="2"/>
              <a:buChar char="Ø"/>
            </a:pPr>
            <a:r>
              <a:rPr lang="fr-FR" sz="2400" spc="300" dirty="0"/>
              <a:t> </a:t>
            </a:r>
            <a:r>
              <a:rPr lang="fr-FR" sz="2400" spc="300" dirty="0">
                <a:hlinkClick r:id="rId5"/>
              </a:rPr>
              <a:t>Annales pharmaceutiques françaises</a:t>
            </a:r>
            <a:endParaRPr lang="fr-FR" sz="2400" spc="3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D68B747-5E19-7193-FA81-21C3B4A72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4252" y="1608149"/>
            <a:ext cx="1746071" cy="4646570"/>
            <a:chOff x="684252" y="1608149"/>
            <a:chExt cx="1746071" cy="464657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389BF5F-524B-7087-ED50-3E7078430553}"/>
                </a:ext>
              </a:extLst>
            </p:cNvPr>
            <p:cNvSpPr/>
            <p:nvPr/>
          </p:nvSpPr>
          <p:spPr>
            <a:xfrm>
              <a:off x="684252" y="1608149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Introduction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7648913-1F25-2EF2-3606-36F7A9CC818C}"/>
                </a:ext>
              </a:extLst>
            </p:cNvPr>
            <p:cNvSpPr/>
            <p:nvPr/>
          </p:nvSpPr>
          <p:spPr>
            <a:xfrm>
              <a:off x="684252" y="2498448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5366896-87A0-22C7-0275-D308F59501ED}"/>
                </a:ext>
              </a:extLst>
            </p:cNvPr>
            <p:cNvSpPr/>
            <p:nvPr/>
          </p:nvSpPr>
          <p:spPr>
            <a:xfrm>
              <a:off x="684252" y="3377293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2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C6534F3-9B8D-417C-8E2C-1203F9472FF3}"/>
                </a:ext>
              </a:extLst>
            </p:cNvPr>
            <p:cNvSpPr/>
            <p:nvPr/>
          </p:nvSpPr>
          <p:spPr>
            <a:xfrm>
              <a:off x="684252" y="4264684"/>
              <a:ext cx="1746071" cy="870299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spc="100" dirty="0">
                  <a:solidFill>
                    <a:schemeClr val="accent2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3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0BF5709-415A-F2DD-3C19-91C4CAB1034C}"/>
                </a:ext>
              </a:extLst>
            </p:cNvPr>
            <p:cNvSpPr/>
            <p:nvPr/>
          </p:nvSpPr>
          <p:spPr>
            <a:xfrm>
              <a:off x="686712" y="5375874"/>
              <a:ext cx="1735066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BONUS</a:t>
              </a:r>
            </a:p>
          </p:txBody>
        </p:sp>
      </p:grp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4C0FB6E-47F2-4F7F-0944-F67D334C6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9DD5A9-4EF1-497E-92EF-2D23CF305E03}" type="slidenum">
              <a:rPr lang="fr-FR" noProof="0" smtClean="0"/>
              <a:t>21</a:t>
            </a:fld>
            <a:r>
              <a:rPr lang="fr-FR" noProof="0" dirty="0"/>
              <a:t>/27</a:t>
            </a:r>
          </a:p>
        </p:txBody>
      </p:sp>
    </p:spTree>
    <p:extLst>
      <p:ext uri="{BB962C8B-B14F-4D97-AF65-F5344CB8AC3E}">
        <p14:creationId xmlns:p14="http://schemas.microsoft.com/office/powerpoint/2010/main" val="29184333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6DB79B-998A-41E7-FA99-E50252D43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bases de données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083556-E029-9197-2873-AFC3298A2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3941" y="1608149"/>
            <a:ext cx="8849762" cy="486746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Clr>
                <a:srgbClr val="E74610"/>
              </a:buClr>
              <a:buNone/>
            </a:pPr>
            <a:r>
              <a:rPr lang="fr-FR" sz="33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LiSSa </a:t>
            </a:r>
            <a:r>
              <a:rPr lang="fr-FR" sz="33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(</a:t>
            </a:r>
            <a:r>
              <a:rPr lang="fr-FR" sz="33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Li</a:t>
            </a:r>
            <a:r>
              <a:rPr lang="fr-FR" sz="33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ttérature </a:t>
            </a:r>
            <a:r>
              <a:rPr lang="fr-FR" sz="33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S</a:t>
            </a:r>
            <a:r>
              <a:rPr lang="fr-FR" sz="33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cientifique en </a:t>
            </a:r>
            <a:r>
              <a:rPr lang="fr-FR" sz="33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Sa</a:t>
            </a:r>
            <a:r>
              <a:rPr lang="fr-FR" sz="33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nté)</a:t>
            </a:r>
            <a:endParaRPr lang="fr-FR" sz="3300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150000"/>
              </a:lnSpc>
              <a:buClr>
                <a:srgbClr val="E74610"/>
              </a:buClr>
              <a:buNone/>
            </a:pPr>
            <a:endParaRPr lang="fr-FR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50000"/>
              </a:lnSpc>
              <a:buClr>
                <a:srgbClr val="E74610"/>
              </a:buClr>
            </a:pPr>
            <a:r>
              <a:rPr lang="fr-FR" sz="2400" spc="300" dirty="0"/>
              <a:t>Quelques revues signalées sur Lissa :</a:t>
            </a:r>
          </a:p>
          <a:p>
            <a:pPr marL="285750" lvl="0" indent="-285750" algn="just">
              <a:lnSpc>
                <a:spcPct val="150000"/>
              </a:lnSpc>
              <a:buClr>
                <a:srgbClr val="E74610"/>
              </a:buClr>
              <a:buFont typeface="Wingdings" panose="05000000000000000000" pitchFamily="2" charset="2"/>
              <a:buChar char="Ø"/>
            </a:pPr>
            <a:r>
              <a:rPr lang="fr-FR" sz="2400" spc="300" dirty="0"/>
              <a:t> </a:t>
            </a:r>
            <a:r>
              <a:rPr lang="fr-FR" sz="2400" spc="300" dirty="0">
                <a:hlinkClick r:id="rId3"/>
              </a:rPr>
              <a:t>Actualités pharmaceutiques</a:t>
            </a:r>
            <a:endParaRPr lang="fr-FR" sz="2400" spc="300" dirty="0"/>
          </a:p>
          <a:p>
            <a:pPr marL="285750" lvl="0" indent="-285750" algn="just">
              <a:lnSpc>
                <a:spcPct val="150000"/>
              </a:lnSpc>
              <a:buClr>
                <a:srgbClr val="E74610"/>
              </a:buClr>
              <a:buFont typeface="Wingdings" panose="05000000000000000000" pitchFamily="2" charset="2"/>
              <a:buChar char="Ø"/>
            </a:pPr>
            <a:r>
              <a:rPr lang="fr-FR" sz="2400" spc="300" dirty="0"/>
              <a:t> </a:t>
            </a:r>
            <a:r>
              <a:rPr lang="fr-FR" sz="2400" spc="300" dirty="0">
                <a:hlinkClick r:id="rId4"/>
              </a:rPr>
              <a:t>Le Pharmacien Hospitalier et Clinicien</a:t>
            </a:r>
            <a:r>
              <a:rPr lang="fr-FR" sz="2400" spc="300" dirty="0"/>
              <a:t> </a:t>
            </a:r>
          </a:p>
          <a:p>
            <a:pPr marL="285750" lvl="0" indent="-285750" algn="just">
              <a:lnSpc>
                <a:spcPct val="150000"/>
              </a:lnSpc>
              <a:buClr>
                <a:srgbClr val="E74610"/>
              </a:buClr>
              <a:buFont typeface="Wingdings" panose="05000000000000000000" pitchFamily="2" charset="2"/>
              <a:buChar char="Ø"/>
            </a:pPr>
            <a:r>
              <a:rPr lang="fr-FR" sz="2400" spc="300" dirty="0"/>
              <a:t> </a:t>
            </a:r>
            <a:r>
              <a:rPr lang="fr-FR" sz="2400" spc="300" dirty="0">
                <a:hlinkClick r:id="rId5"/>
              </a:rPr>
              <a:t>Annales pharmaceutiques françaises</a:t>
            </a:r>
            <a:endParaRPr lang="fr-FR" sz="2400" spc="3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D68B747-5E19-7193-FA81-21C3B4A72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4252" y="1608149"/>
            <a:ext cx="1746071" cy="4646570"/>
            <a:chOff x="684252" y="1608149"/>
            <a:chExt cx="1746071" cy="464657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389BF5F-524B-7087-ED50-3E7078430553}"/>
                </a:ext>
              </a:extLst>
            </p:cNvPr>
            <p:cNvSpPr/>
            <p:nvPr/>
          </p:nvSpPr>
          <p:spPr>
            <a:xfrm>
              <a:off x="684252" y="1608149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Introduction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7648913-1F25-2EF2-3606-36F7A9CC818C}"/>
                </a:ext>
              </a:extLst>
            </p:cNvPr>
            <p:cNvSpPr/>
            <p:nvPr/>
          </p:nvSpPr>
          <p:spPr>
            <a:xfrm>
              <a:off x="684252" y="2498448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5366896-87A0-22C7-0275-D308F59501ED}"/>
                </a:ext>
              </a:extLst>
            </p:cNvPr>
            <p:cNvSpPr/>
            <p:nvPr/>
          </p:nvSpPr>
          <p:spPr>
            <a:xfrm>
              <a:off x="684252" y="3377293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2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C6534F3-9B8D-417C-8E2C-1203F9472FF3}"/>
                </a:ext>
              </a:extLst>
            </p:cNvPr>
            <p:cNvSpPr/>
            <p:nvPr/>
          </p:nvSpPr>
          <p:spPr>
            <a:xfrm>
              <a:off x="684252" y="4264684"/>
              <a:ext cx="1746071" cy="870299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spc="100" dirty="0">
                  <a:solidFill>
                    <a:schemeClr val="accent2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3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0BF5709-415A-F2DD-3C19-91C4CAB1034C}"/>
                </a:ext>
              </a:extLst>
            </p:cNvPr>
            <p:cNvSpPr/>
            <p:nvPr/>
          </p:nvSpPr>
          <p:spPr>
            <a:xfrm>
              <a:off x="686712" y="5375874"/>
              <a:ext cx="1735066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BONUS</a:t>
              </a:r>
            </a:p>
          </p:txBody>
        </p:sp>
      </p:grp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4C0FB6E-47F2-4F7F-0944-F67D334C6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9DD5A9-4EF1-497E-92EF-2D23CF305E03}" type="slidenum">
              <a:rPr lang="fr-FR" noProof="0" smtClean="0"/>
              <a:t>22</a:t>
            </a:fld>
            <a:r>
              <a:rPr lang="fr-FR" noProof="0" dirty="0"/>
              <a:t>/27</a:t>
            </a:r>
          </a:p>
        </p:txBody>
      </p:sp>
    </p:spTree>
    <p:extLst>
      <p:ext uri="{BB962C8B-B14F-4D97-AF65-F5344CB8AC3E}">
        <p14:creationId xmlns:p14="http://schemas.microsoft.com/office/powerpoint/2010/main" val="1320999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6DB79B-998A-41E7-FA99-E50252D43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bases de données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083556-E029-9197-2873-AFC3298A2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3941" y="1608149"/>
            <a:ext cx="8849762" cy="486746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Clr>
                <a:srgbClr val="E74610"/>
              </a:buClr>
              <a:buNone/>
            </a:pPr>
            <a:r>
              <a:rPr lang="fr-FR" sz="33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archives ouvertes</a:t>
            </a:r>
            <a:endParaRPr lang="fr-FR" sz="3300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150000"/>
              </a:lnSpc>
              <a:buClr>
                <a:srgbClr val="E74610"/>
              </a:buClr>
              <a:buNone/>
            </a:pPr>
            <a:endParaRPr lang="fr-FR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50000"/>
              </a:lnSpc>
              <a:buClr>
                <a:srgbClr val="E74610"/>
              </a:buClr>
            </a:pPr>
            <a:r>
              <a:rPr lang="fr-FR" sz="2400" b="1" spc="300" dirty="0">
                <a:hlinkClick r:id="rId2"/>
              </a:rPr>
              <a:t>HAL</a:t>
            </a:r>
            <a:r>
              <a:rPr lang="fr-FR" sz="2400" spc="300" dirty="0"/>
              <a:t> (plateforme institutionnelle du CCSD)</a:t>
            </a:r>
          </a:p>
          <a:p>
            <a:pPr lvl="0" algn="just">
              <a:lnSpc>
                <a:spcPct val="150000"/>
              </a:lnSpc>
              <a:buClr>
                <a:srgbClr val="E74610"/>
              </a:buClr>
            </a:pPr>
            <a:r>
              <a:rPr lang="fr-FR" sz="2400" b="1" spc="300" dirty="0">
                <a:hlinkClick r:id="rId3"/>
              </a:rPr>
              <a:t>TEL</a:t>
            </a:r>
            <a:r>
              <a:rPr lang="fr-FR" sz="2400" spc="300" dirty="0"/>
              <a:t> (Thèses de doctorat en ligne) </a:t>
            </a:r>
          </a:p>
          <a:p>
            <a:pPr lvl="0" algn="just">
              <a:lnSpc>
                <a:spcPct val="150000"/>
              </a:lnSpc>
              <a:buClr>
                <a:srgbClr val="E74610"/>
              </a:buClr>
            </a:pPr>
            <a:r>
              <a:rPr lang="fr-FR" sz="2400" b="1" spc="300" dirty="0">
                <a:hlinkClick r:id="rId4"/>
              </a:rPr>
              <a:t>DUMAS</a:t>
            </a:r>
            <a:r>
              <a:rPr lang="fr-FR" sz="2400" spc="300" dirty="0"/>
              <a:t> </a:t>
            </a:r>
            <a:r>
              <a:rPr lang="fr-FR" sz="2400" b="1" spc="300" dirty="0"/>
              <a:t>D</a:t>
            </a:r>
            <a:r>
              <a:rPr lang="fr-FR" sz="2400" spc="300" dirty="0"/>
              <a:t>épôt </a:t>
            </a:r>
            <a:r>
              <a:rPr lang="fr-FR" sz="2400" b="1" spc="300" dirty="0"/>
              <a:t>U</a:t>
            </a:r>
            <a:r>
              <a:rPr lang="fr-FR" sz="2400" spc="300" dirty="0"/>
              <a:t>niversitaire de </a:t>
            </a:r>
            <a:r>
              <a:rPr lang="fr-FR" sz="2400" b="1" spc="300" dirty="0"/>
              <a:t>M</a:t>
            </a:r>
            <a:r>
              <a:rPr lang="fr-FR" sz="2400" spc="300" dirty="0"/>
              <a:t>émoires </a:t>
            </a:r>
            <a:r>
              <a:rPr lang="fr-FR" sz="2400" b="1" spc="300" dirty="0"/>
              <a:t>A</a:t>
            </a:r>
            <a:r>
              <a:rPr lang="fr-FR" sz="2400" spc="300" dirty="0"/>
              <a:t>près </a:t>
            </a:r>
            <a:r>
              <a:rPr lang="fr-FR" sz="2400" b="1" spc="300" dirty="0"/>
              <a:t>S</a:t>
            </a:r>
            <a:r>
              <a:rPr lang="fr-FR" sz="2400" spc="300" dirty="0"/>
              <a:t>outenance + thèses d’exercice UGA</a:t>
            </a:r>
          </a:p>
          <a:p>
            <a:pPr lvl="0" algn="just">
              <a:lnSpc>
                <a:spcPct val="150000"/>
              </a:lnSpc>
              <a:buClr>
                <a:srgbClr val="E74610"/>
              </a:buClr>
            </a:pPr>
            <a:r>
              <a:rPr lang="fr-FR" sz="2400" b="1" spc="300" dirty="0">
                <a:hlinkClick r:id="rId5"/>
              </a:rPr>
              <a:t>ISTEX</a:t>
            </a:r>
            <a:r>
              <a:rPr lang="fr-FR" sz="2400" spc="300" dirty="0"/>
              <a:t> (INIST/CNRS)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D68B747-5E19-7193-FA81-21C3B4A72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4252" y="1608149"/>
            <a:ext cx="1746071" cy="4646570"/>
            <a:chOff x="684252" y="1608149"/>
            <a:chExt cx="1746071" cy="464657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389BF5F-524B-7087-ED50-3E7078430553}"/>
                </a:ext>
              </a:extLst>
            </p:cNvPr>
            <p:cNvSpPr/>
            <p:nvPr/>
          </p:nvSpPr>
          <p:spPr>
            <a:xfrm>
              <a:off x="684252" y="1608149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Introduction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7648913-1F25-2EF2-3606-36F7A9CC818C}"/>
                </a:ext>
              </a:extLst>
            </p:cNvPr>
            <p:cNvSpPr/>
            <p:nvPr/>
          </p:nvSpPr>
          <p:spPr>
            <a:xfrm>
              <a:off x="684252" y="2498448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5366896-87A0-22C7-0275-D308F59501ED}"/>
                </a:ext>
              </a:extLst>
            </p:cNvPr>
            <p:cNvSpPr/>
            <p:nvPr/>
          </p:nvSpPr>
          <p:spPr>
            <a:xfrm>
              <a:off x="684252" y="3377293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2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C6534F3-9B8D-417C-8E2C-1203F9472FF3}"/>
                </a:ext>
              </a:extLst>
            </p:cNvPr>
            <p:cNvSpPr/>
            <p:nvPr/>
          </p:nvSpPr>
          <p:spPr>
            <a:xfrm>
              <a:off x="684252" y="4264684"/>
              <a:ext cx="1746071" cy="870299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spc="100" dirty="0">
                  <a:solidFill>
                    <a:schemeClr val="accent2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3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0BF5709-415A-F2DD-3C19-91C4CAB1034C}"/>
                </a:ext>
              </a:extLst>
            </p:cNvPr>
            <p:cNvSpPr/>
            <p:nvPr/>
          </p:nvSpPr>
          <p:spPr>
            <a:xfrm>
              <a:off x="686712" y="5375874"/>
              <a:ext cx="1735066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BONUS</a:t>
              </a:r>
            </a:p>
          </p:txBody>
        </p:sp>
      </p:grp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9DE282C-254D-555B-C098-8C3FD18CF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9DD5A9-4EF1-497E-92EF-2D23CF305E03}" type="slidenum">
              <a:rPr lang="fr-FR" noProof="0" smtClean="0"/>
              <a:t>23</a:t>
            </a:fld>
            <a:r>
              <a:rPr lang="fr-FR" noProof="0" dirty="0"/>
              <a:t>/27</a:t>
            </a:r>
          </a:p>
        </p:txBody>
      </p:sp>
    </p:spTree>
    <p:extLst>
      <p:ext uri="{BB962C8B-B14F-4D97-AF65-F5344CB8AC3E}">
        <p14:creationId xmlns:p14="http://schemas.microsoft.com/office/powerpoint/2010/main" val="32442660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6DB79B-998A-41E7-FA99-E50252D43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bases de données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083556-E029-9197-2873-AFC3298A2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3941" y="1608149"/>
            <a:ext cx="8849762" cy="486746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Clr>
                <a:srgbClr val="E74610"/>
              </a:buClr>
              <a:buNone/>
            </a:pPr>
            <a:r>
              <a:rPr lang="fr-FR" sz="33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portails des éditeurs</a:t>
            </a:r>
            <a:endParaRPr lang="fr-FR" sz="3300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150000"/>
              </a:lnSpc>
              <a:buClr>
                <a:srgbClr val="E74610"/>
              </a:buClr>
              <a:buNone/>
            </a:pPr>
            <a:endParaRPr lang="fr-FR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50000"/>
              </a:lnSpc>
              <a:buClr>
                <a:srgbClr val="E74610"/>
              </a:buClr>
            </a:pPr>
            <a:r>
              <a:rPr lang="fr-FR" sz="2400" b="1" spc="300" dirty="0">
                <a:hlinkClick r:id="rId2"/>
              </a:rPr>
              <a:t>ScienceDirect</a:t>
            </a:r>
            <a:r>
              <a:rPr lang="fr-FR" sz="2400" spc="300" dirty="0"/>
              <a:t> (plateforme d’Elsevier)</a:t>
            </a:r>
          </a:p>
          <a:p>
            <a:pPr lvl="0" algn="just">
              <a:lnSpc>
                <a:spcPct val="150000"/>
              </a:lnSpc>
              <a:buClr>
                <a:srgbClr val="E74610"/>
              </a:buClr>
            </a:pPr>
            <a:r>
              <a:rPr lang="fr-FR" sz="2400" b="1" spc="300" dirty="0">
                <a:hlinkClick r:id="rId3"/>
              </a:rPr>
              <a:t>Wiley Online Library</a:t>
            </a:r>
            <a:r>
              <a:rPr lang="fr-FR" sz="2400" b="1" spc="300" dirty="0"/>
              <a:t> </a:t>
            </a:r>
            <a:r>
              <a:rPr lang="fr-FR" sz="2400" spc="300" dirty="0"/>
              <a:t>(plateforme de Wiley)</a:t>
            </a:r>
          </a:p>
          <a:p>
            <a:pPr lvl="0" algn="just">
              <a:lnSpc>
                <a:spcPct val="150000"/>
              </a:lnSpc>
              <a:buClr>
                <a:srgbClr val="E74610"/>
              </a:buClr>
            </a:pPr>
            <a:r>
              <a:rPr lang="fr-FR" sz="2400" b="1" spc="300" dirty="0">
                <a:hlinkClick r:id="rId4"/>
              </a:rPr>
              <a:t>Springerlink</a:t>
            </a:r>
            <a:r>
              <a:rPr lang="fr-FR" sz="2400" b="1" spc="300" dirty="0"/>
              <a:t> </a:t>
            </a:r>
            <a:r>
              <a:rPr lang="fr-FR" sz="2400" spc="300" dirty="0"/>
              <a:t>(plateforme de Springer) </a:t>
            </a:r>
          </a:p>
          <a:p>
            <a:pPr lvl="0" algn="just">
              <a:lnSpc>
                <a:spcPct val="150000"/>
              </a:lnSpc>
              <a:buClr>
                <a:srgbClr val="E74610"/>
              </a:buClr>
            </a:pPr>
            <a:r>
              <a:rPr lang="fr-FR" sz="2400" b="1" spc="300" dirty="0">
                <a:hlinkClick r:id="rId5"/>
              </a:rPr>
              <a:t>Taylor and Francis Online</a:t>
            </a:r>
            <a:r>
              <a:rPr lang="fr-FR" sz="2400" b="1" spc="300" dirty="0"/>
              <a:t> </a:t>
            </a:r>
            <a:r>
              <a:rPr lang="fr-FR" sz="2400" spc="300" dirty="0"/>
              <a:t>(plateforme de Taylor and Francis)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D68B747-5E19-7193-FA81-21C3B4A72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4252" y="1608149"/>
            <a:ext cx="1746071" cy="4646570"/>
            <a:chOff x="684252" y="1608149"/>
            <a:chExt cx="1746071" cy="464657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389BF5F-524B-7087-ED50-3E7078430553}"/>
                </a:ext>
              </a:extLst>
            </p:cNvPr>
            <p:cNvSpPr/>
            <p:nvPr/>
          </p:nvSpPr>
          <p:spPr>
            <a:xfrm>
              <a:off x="684252" y="1608149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Introduction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7648913-1F25-2EF2-3606-36F7A9CC818C}"/>
                </a:ext>
              </a:extLst>
            </p:cNvPr>
            <p:cNvSpPr/>
            <p:nvPr/>
          </p:nvSpPr>
          <p:spPr>
            <a:xfrm>
              <a:off x="684252" y="2498448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5366896-87A0-22C7-0275-D308F59501ED}"/>
                </a:ext>
              </a:extLst>
            </p:cNvPr>
            <p:cNvSpPr/>
            <p:nvPr/>
          </p:nvSpPr>
          <p:spPr>
            <a:xfrm>
              <a:off x="684252" y="3377293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2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C6534F3-9B8D-417C-8E2C-1203F9472FF3}"/>
                </a:ext>
              </a:extLst>
            </p:cNvPr>
            <p:cNvSpPr/>
            <p:nvPr/>
          </p:nvSpPr>
          <p:spPr>
            <a:xfrm>
              <a:off x="684252" y="4264684"/>
              <a:ext cx="1746071" cy="870299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spc="100" dirty="0">
                  <a:solidFill>
                    <a:schemeClr val="accent2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3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0BF5709-415A-F2DD-3C19-91C4CAB1034C}"/>
                </a:ext>
              </a:extLst>
            </p:cNvPr>
            <p:cNvSpPr/>
            <p:nvPr/>
          </p:nvSpPr>
          <p:spPr>
            <a:xfrm>
              <a:off x="686712" y="5375874"/>
              <a:ext cx="1735066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BONUS</a:t>
              </a:r>
            </a:p>
          </p:txBody>
        </p:sp>
      </p:grp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B83E3F7-53E8-496B-23AA-6754CEE9D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9DD5A9-4EF1-497E-92EF-2D23CF305E03}" type="slidenum">
              <a:rPr lang="fr-FR" noProof="0" smtClean="0"/>
              <a:t>24</a:t>
            </a:fld>
            <a:r>
              <a:rPr lang="fr-FR" dirty="0"/>
              <a:t>/27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9706952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6DB79B-998A-41E7-FA99-E50252D43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BONUS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442C7608-0A5D-63FF-121E-D29776965C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3941" y="1608149"/>
            <a:ext cx="8849762" cy="486746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Clr>
                <a:srgbClr val="E74610"/>
              </a:buClr>
              <a:buNone/>
            </a:pPr>
            <a:r>
              <a:rPr lang="fr-FR" sz="33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Click &amp; Read</a:t>
            </a:r>
            <a:endParaRPr lang="fr-FR" sz="3300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150000"/>
              </a:lnSpc>
              <a:buClr>
                <a:srgbClr val="E74610"/>
              </a:buClr>
              <a:buNone/>
            </a:pPr>
            <a:endParaRPr lang="fr-FR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Image 3" descr="Logo de Click&amp;Read avec un lien vers la procédure du site web des BU de l'UGA">
            <a:hlinkClick r:id="rId2"/>
            <a:extLst>
              <a:ext uri="{FF2B5EF4-FFF2-40B4-BE49-F238E27FC236}">
                <a16:creationId xmlns:a16="http://schemas.microsoft.com/office/drawing/2014/main" id="{89751C11-BAAF-CC72-1817-F0F0159A0D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473" y="2498448"/>
            <a:ext cx="6190698" cy="4125719"/>
          </a:xfrm>
          <a:prstGeom prst="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8C7420-5C11-76B7-0D8A-AE5BCF44F6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5706" y="1608149"/>
            <a:ext cx="1746071" cy="4418554"/>
            <a:chOff x="675706" y="1608149"/>
            <a:chExt cx="1746071" cy="441855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20E2F23-0F6C-D148-A09D-BFB00A37926E}"/>
                </a:ext>
              </a:extLst>
            </p:cNvPr>
            <p:cNvSpPr/>
            <p:nvPr/>
          </p:nvSpPr>
          <p:spPr>
            <a:xfrm>
              <a:off x="684252" y="1608149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Introduction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5CA8594-3458-A6C4-AB47-4EF1A7289948}"/>
                </a:ext>
              </a:extLst>
            </p:cNvPr>
            <p:cNvSpPr/>
            <p:nvPr/>
          </p:nvSpPr>
          <p:spPr>
            <a:xfrm>
              <a:off x="684252" y="2498448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BF724D-F977-AD52-AF4D-883D9762EE9C}"/>
                </a:ext>
              </a:extLst>
            </p:cNvPr>
            <p:cNvSpPr/>
            <p:nvPr/>
          </p:nvSpPr>
          <p:spPr>
            <a:xfrm>
              <a:off x="684252" y="3377293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2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987C87F-DCA5-4CFC-1DE0-3798A3D9AB57}"/>
                </a:ext>
              </a:extLst>
            </p:cNvPr>
            <p:cNvSpPr/>
            <p:nvPr/>
          </p:nvSpPr>
          <p:spPr>
            <a:xfrm>
              <a:off x="675706" y="4264684"/>
              <a:ext cx="1746071" cy="870299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3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BD1CE31-6517-53B1-633F-260C3E21FE6D}"/>
                </a:ext>
              </a:extLst>
            </p:cNvPr>
            <p:cNvSpPr/>
            <p:nvPr/>
          </p:nvSpPr>
          <p:spPr>
            <a:xfrm>
              <a:off x="675706" y="5143529"/>
              <a:ext cx="1743612" cy="883174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spc="100" dirty="0">
                  <a:solidFill>
                    <a:schemeClr val="accent2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BONUS</a:t>
              </a:r>
            </a:p>
          </p:txBody>
        </p:sp>
      </p:grpSp>
      <p:sp>
        <p:nvSpPr>
          <p:cNvPr id="18" name="Espace réservé du numéro de diapositive 17">
            <a:extLst>
              <a:ext uri="{FF2B5EF4-FFF2-40B4-BE49-F238E27FC236}">
                <a16:creationId xmlns:a16="http://schemas.microsoft.com/office/drawing/2014/main" id="{DAD14FAA-F383-6B6B-72BB-11C424CFC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9DD5A9-4EF1-497E-92EF-2D23CF305E03}" type="slidenum">
              <a:rPr lang="fr-FR" noProof="0" smtClean="0"/>
              <a:t>25</a:t>
            </a:fld>
            <a:r>
              <a:rPr lang="fr-FR" noProof="0" dirty="0"/>
              <a:t>/27</a:t>
            </a:r>
          </a:p>
        </p:txBody>
      </p:sp>
    </p:spTree>
    <p:extLst>
      <p:ext uri="{BB962C8B-B14F-4D97-AF65-F5344CB8AC3E}">
        <p14:creationId xmlns:p14="http://schemas.microsoft.com/office/powerpoint/2010/main" val="28176985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BE9FEF-E628-E54E-A88C-C7B7C2F89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questions ?</a:t>
            </a:r>
          </a:p>
        </p:txBody>
      </p:sp>
      <p:pic>
        <p:nvPicPr>
          <p:cNvPr id="5" name="Image 4" descr="Pusheen - Choqué">
            <a:extLst>
              <a:ext uri="{FF2B5EF4-FFF2-40B4-BE49-F238E27FC236}">
                <a16:creationId xmlns:a16="http://schemas.microsoft.com/office/drawing/2014/main" id="{57248A29-0FE7-42D4-A75E-648E593590A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718" y="527366"/>
            <a:ext cx="3810000" cy="3810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47588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fr-FR" sz="40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Introduction à la séance 2</a:t>
            </a:r>
            <a:endParaRPr lang="en-US" sz="4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0550" y="1874517"/>
            <a:ext cx="11160578" cy="36522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914400">
              <a:lnSpc>
                <a:spcPct val="150000"/>
              </a:lnSpc>
              <a:spcBef>
                <a:spcPts val="700"/>
              </a:spcBef>
              <a:buClr>
                <a:srgbClr val="E74610"/>
              </a:buClr>
            </a:pPr>
            <a:r>
              <a:rPr lang="fr-FR" sz="3300" b="1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Les bases de données spécifiques :</a:t>
            </a:r>
          </a:p>
          <a:p>
            <a:pPr defTabSz="914400">
              <a:lnSpc>
                <a:spcPct val="150000"/>
              </a:lnSpc>
              <a:spcBef>
                <a:spcPts val="700"/>
              </a:spcBef>
              <a:buClr>
                <a:srgbClr val="E74610"/>
              </a:buClr>
            </a:pPr>
            <a:endParaRPr lang="fr-FR" sz="2000" b="1" spc="300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86900" lvl="1" indent="-342900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fr-FR" sz="28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SciFinderⁿ </a:t>
            </a:r>
          </a:p>
          <a:p>
            <a:pPr marL="486900" lvl="1" indent="-342900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800" spc="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OpenAlex</a:t>
            </a:r>
            <a:endParaRPr lang="en-US" sz="2800" spc="3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86900" lvl="1" indent="-342900">
              <a:lnSpc>
                <a:spcPct val="15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8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PubMed Medline</a:t>
            </a:r>
          </a:p>
          <a:p>
            <a:pPr>
              <a:buClr>
                <a:srgbClr val="0066A1"/>
              </a:buClr>
            </a:pPr>
            <a:endParaRPr lang="fr-FR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0ED3534-EEFB-823F-233A-80F2D474C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9DD5A9-4EF1-497E-92EF-2D23CF305E03}" type="slidenum">
              <a:rPr lang="fr-FR" noProof="0" smtClean="0"/>
              <a:t>27</a:t>
            </a:fld>
            <a:r>
              <a:rPr lang="fr-FR" noProof="0" dirty="0"/>
              <a:t>/27</a:t>
            </a:r>
          </a:p>
        </p:txBody>
      </p:sp>
    </p:spTree>
    <p:extLst>
      <p:ext uri="{BB962C8B-B14F-4D97-AF65-F5344CB8AC3E}">
        <p14:creationId xmlns:p14="http://schemas.microsoft.com/office/powerpoint/2010/main" val="23442263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spc="300" dirty="0">
                <a:latin typeface="Verdana" panose="020B0604030504040204" pitchFamily="34" charset="0"/>
                <a:ea typeface="Verdana" panose="020B0604030504040204" pitchFamily="34" charset="0"/>
              </a:rPr>
              <a:t>DATES DE LA SÉANCE 2 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13622" y="1688161"/>
            <a:ext cx="5495124" cy="3539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800" b="1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Groupe 1 </a:t>
            </a:r>
            <a:r>
              <a:rPr lang="fr-FR" sz="28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pt-BR" sz="28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13/04 de 13h30 à 15h30</a:t>
            </a:r>
          </a:p>
          <a:p>
            <a:pPr>
              <a:lnSpc>
                <a:spcPct val="150000"/>
              </a:lnSpc>
            </a:pPr>
            <a:endParaRPr lang="fr-FR" sz="2800" spc="3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2800" b="1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Groupe 2 </a:t>
            </a:r>
            <a:r>
              <a:rPr lang="fr-FR" sz="28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pt-BR" sz="28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20/04 de 13h30 à 15h30</a:t>
            </a:r>
          </a:p>
          <a:p>
            <a:endParaRPr lang="en-US" sz="14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1D53B012-850A-45AD-AF71-F1F4815C9B2E}"/>
              </a:ext>
            </a:extLst>
          </p:cNvPr>
          <p:cNvSpPr txBox="1"/>
          <p:nvPr/>
        </p:nvSpPr>
        <p:spPr>
          <a:xfrm>
            <a:off x="3298197" y="5041234"/>
            <a:ext cx="4525974" cy="122584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  <a:buClr>
                <a:srgbClr val="0066A1"/>
              </a:buClr>
            </a:pPr>
            <a:endParaRPr lang="fr-FR" sz="2400" spc="3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  <a:buClr>
                <a:srgbClr val="0066A1"/>
              </a:buClr>
            </a:pPr>
            <a:r>
              <a:rPr lang="fr-FR" sz="2800" b="1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 même endroit !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A7C26F4-AD31-ED82-A987-B29CED77C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9DD5A9-4EF1-497E-92EF-2D23CF305E03}" type="slidenum">
              <a:rPr lang="fr-FR" noProof="0" smtClean="0"/>
              <a:t>28</a:t>
            </a:fld>
            <a:r>
              <a:rPr lang="fr-FR" noProof="0" dirty="0"/>
              <a:t>/27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4AC54D9-4011-4BE6-A785-1CEF57934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229" y="3983672"/>
            <a:ext cx="2749826" cy="2749826"/>
          </a:xfrm>
          <a:prstGeom prst="rect">
            <a:avLst/>
          </a:prstGeom>
        </p:spPr>
      </p:pic>
      <p:sp>
        <p:nvSpPr>
          <p:cNvPr id="4" name="Bulle narrative : ronde 3">
            <a:extLst>
              <a:ext uri="{FF2B5EF4-FFF2-40B4-BE49-F238E27FC236}">
                <a16:creationId xmlns:a16="http://schemas.microsoft.com/office/drawing/2014/main" id="{E03455D2-54BE-034A-1C93-1E74B2FED2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60229" y="2110154"/>
            <a:ext cx="2749826" cy="1637881"/>
          </a:xfrm>
          <a:prstGeom prst="wedgeEllipseCallout">
            <a:avLst>
              <a:gd name="adj1" fmla="val -9505"/>
              <a:gd name="adj2" fmla="val 7293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à bientôt !</a:t>
            </a:r>
          </a:p>
        </p:txBody>
      </p:sp>
    </p:spTree>
    <p:extLst>
      <p:ext uri="{BB962C8B-B14F-4D97-AF65-F5344CB8AC3E}">
        <p14:creationId xmlns:p14="http://schemas.microsoft.com/office/powerpoint/2010/main" val="22211878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A00EA2-C291-FF5B-8315-1F3EE2466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2929" y="666216"/>
            <a:ext cx="8278000" cy="2762784"/>
          </a:xfrm>
        </p:spPr>
        <p:txBody>
          <a:bodyPr>
            <a:normAutofit/>
          </a:bodyPr>
          <a:lstStyle/>
          <a:p>
            <a:r>
              <a:rPr lang="fr-FR" sz="6600" dirty="0"/>
              <a:t>Merci pour votre attention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96144BC-22E4-C576-C47E-B7A9BBB66F76}"/>
              </a:ext>
            </a:extLst>
          </p:cNvPr>
          <p:cNvSpPr txBox="1"/>
          <p:nvPr/>
        </p:nvSpPr>
        <p:spPr>
          <a:xfrm>
            <a:off x="3242929" y="3817337"/>
            <a:ext cx="70294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spc="1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Formulaire de demande de rendez-vous avec un bibliothécaire</a:t>
            </a:r>
            <a:endParaRPr lang="fr-FR" sz="2800" spc="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836D900-B576-7BA5-2D16-587C3F315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42929" y="5240649"/>
            <a:ext cx="8097339" cy="951135"/>
          </a:xfrm>
        </p:spPr>
        <p:txBody>
          <a:bodyPr/>
          <a:lstStyle/>
          <a:p>
            <a:r>
              <a:rPr lang="fr-FR" dirty="0">
                <a:hlinkClick r:id="rId3"/>
              </a:rPr>
              <a:t>bapso-rensbump@univ-grenoble-alpes.fr</a:t>
            </a:r>
            <a:endParaRPr lang="fr-FR" dirty="0"/>
          </a:p>
          <a:p>
            <a:r>
              <a:rPr lang="fr-FR" dirty="0"/>
              <a:t>04 76 74 85 14</a:t>
            </a:r>
          </a:p>
        </p:txBody>
      </p:sp>
      <p:pic>
        <p:nvPicPr>
          <p:cNvPr id="4" name="Image 3" descr="CC BY NC NA">
            <a:extLst>
              <a:ext uri="{FF2B5EF4-FFF2-40B4-BE49-F238E27FC236}">
                <a16:creationId xmlns:a16="http://schemas.microsoft.com/office/drawing/2014/main" id="{49304455-0089-87D1-0F78-38CC4D3B90D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6758" y="6417994"/>
            <a:ext cx="1271127" cy="44000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27D3C04-A54D-F86E-A19C-17C6DDB35876}"/>
              </a:ext>
            </a:extLst>
          </p:cNvPr>
          <p:cNvSpPr/>
          <p:nvPr/>
        </p:nvSpPr>
        <p:spPr>
          <a:xfrm>
            <a:off x="6637886" y="6396335"/>
            <a:ext cx="5787699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spc="100" dirty="0">
                <a:latin typeface="Calibri" panose="020F0502020204030204" pitchFamily="34" charset="0"/>
                <a:cs typeface="Calibri" panose="020F0502020204030204" pitchFamily="34" charset="0"/>
              </a:rPr>
              <a:t>Sont autorisées la diffusion et la réutilisation de ce support sous réserve d’en citer les auteurs et uniquement à des fins non commerciales.</a:t>
            </a:r>
          </a:p>
        </p:txBody>
      </p:sp>
    </p:spTree>
    <p:extLst>
      <p:ext uri="{BB962C8B-B14F-4D97-AF65-F5344CB8AC3E}">
        <p14:creationId xmlns:p14="http://schemas.microsoft.com/office/powerpoint/2010/main" val="2399031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6DB79B-998A-41E7-FA99-E50252D43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Préparer sa thèse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083556-E029-9197-2873-AFC3298A2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4833" y="2047571"/>
            <a:ext cx="9049997" cy="3736375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  <a:buClr>
                <a:srgbClr val="E74610"/>
              </a:buClr>
            </a:pPr>
            <a:r>
              <a:rPr lang="fr-FR" sz="20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Choisir</a:t>
            </a:r>
            <a:r>
              <a:rPr lang="fr-FR" sz="20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et </a:t>
            </a:r>
            <a:r>
              <a:rPr lang="fr-FR" sz="20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délimiter</a:t>
            </a:r>
            <a:r>
              <a:rPr lang="fr-FR" sz="20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très précisément le </a:t>
            </a:r>
            <a:r>
              <a:rPr lang="fr-FR" sz="20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sujet</a:t>
            </a:r>
          </a:p>
          <a:p>
            <a:pPr>
              <a:spcAft>
                <a:spcPts val="1200"/>
              </a:spcAft>
              <a:buClr>
                <a:srgbClr val="E74610"/>
              </a:buClr>
            </a:pPr>
            <a:r>
              <a:rPr lang="fr-FR" sz="20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Effectuer les </a:t>
            </a:r>
            <a:r>
              <a:rPr lang="fr-FR" sz="20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recherches bibliographiques</a:t>
            </a:r>
            <a:endParaRPr lang="fr-FR" sz="2000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1200"/>
              </a:spcAft>
              <a:buClr>
                <a:srgbClr val="E74610"/>
              </a:buClr>
            </a:pPr>
            <a:r>
              <a:rPr lang="fr-FR" sz="20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Dresser et organiser la </a:t>
            </a:r>
            <a:r>
              <a:rPr lang="fr-FR" sz="20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synthèse</a:t>
            </a:r>
            <a:r>
              <a:rPr lang="fr-FR" sz="20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ses recherches</a:t>
            </a:r>
          </a:p>
          <a:p>
            <a:pPr>
              <a:spcAft>
                <a:spcPts val="1200"/>
              </a:spcAft>
              <a:buClr>
                <a:srgbClr val="E74610"/>
              </a:buClr>
            </a:pPr>
            <a:r>
              <a:rPr lang="fr-FR" sz="20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Éventuellement, mettre en place un </a:t>
            </a:r>
            <a:r>
              <a:rPr lang="fr-FR" sz="20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 de Gestion des Données </a:t>
            </a:r>
            <a:r>
              <a:rPr lang="fr-FR" sz="20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(PGD) </a:t>
            </a:r>
          </a:p>
          <a:p>
            <a:pPr lvl="2">
              <a:spcAft>
                <a:spcPts val="1200"/>
              </a:spcAft>
              <a:buClr>
                <a:srgbClr val="E74610"/>
              </a:buClr>
              <a:buFont typeface="Wingdings" panose="05000000000000000000" pitchFamily="2" charset="2"/>
              <a:buChar char="Ø"/>
            </a:pPr>
            <a:r>
              <a:rPr lang="fr-FR" sz="2600" spc="3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2600" spc="300" dirty="0">
                <a:latin typeface="Verdana" panose="020B0604030504040204" pitchFamily="34" charset="0"/>
                <a:ea typeface="Verdan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sos-data@univ-grenoble-alpes.fr</a:t>
            </a:r>
            <a:endParaRPr lang="fr-FR" sz="2600" spc="3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66F6AFB5-9780-7CAD-1ECF-C66284691A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4252" y="1608149"/>
            <a:ext cx="1739986" cy="4646570"/>
            <a:chOff x="684252" y="1608149"/>
            <a:chExt cx="1739986" cy="464657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0C5588F-A258-2847-331E-67AF20BDF3FB}"/>
                </a:ext>
              </a:extLst>
            </p:cNvPr>
            <p:cNvSpPr/>
            <p:nvPr/>
          </p:nvSpPr>
          <p:spPr>
            <a:xfrm>
              <a:off x="684252" y="1608149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Introduction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2F9C815-D313-5F5A-EE79-9B040A292A04}"/>
                </a:ext>
              </a:extLst>
            </p:cNvPr>
            <p:cNvSpPr/>
            <p:nvPr/>
          </p:nvSpPr>
          <p:spPr>
            <a:xfrm>
              <a:off x="684252" y="2506994"/>
              <a:ext cx="1737525" cy="87884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spc="100" dirty="0">
                  <a:solidFill>
                    <a:schemeClr val="accent2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</a:t>
              </a:r>
              <a:r>
                <a:rPr lang="fr-FR" sz="2000" b="1" spc="100" dirty="0">
                  <a:solidFill>
                    <a:schemeClr val="accent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b="1" spc="100" dirty="0">
                  <a:solidFill>
                    <a:schemeClr val="accent2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A97F527-6E64-224B-1E46-C5F35E0911DC}"/>
                </a:ext>
              </a:extLst>
            </p:cNvPr>
            <p:cNvSpPr/>
            <p:nvPr/>
          </p:nvSpPr>
          <p:spPr>
            <a:xfrm>
              <a:off x="686713" y="3598184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2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E0C88B8-816A-DE8F-7E7B-E2D435B0C712}"/>
                </a:ext>
              </a:extLst>
            </p:cNvPr>
            <p:cNvSpPr/>
            <p:nvPr/>
          </p:nvSpPr>
          <p:spPr>
            <a:xfrm>
              <a:off x="684252" y="4488483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3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02627B6-1C80-517E-A330-F7D580E0C519}"/>
                </a:ext>
              </a:extLst>
            </p:cNvPr>
            <p:cNvSpPr/>
            <p:nvPr/>
          </p:nvSpPr>
          <p:spPr>
            <a:xfrm>
              <a:off x="686712" y="5375874"/>
              <a:ext cx="1735066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BONUS</a:t>
              </a:r>
            </a:p>
          </p:txBody>
        </p:sp>
      </p:grp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8293FF4-7837-15F5-15B4-09E7627CE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9DD5A9-4EF1-497E-92EF-2D23CF305E03}" type="slidenum">
              <a:rPr lang="fr-FR" noProof="0" smtClean="0"/>
              <a:t>3</a:t>
            </a:fld>
            <a:r>
              <a:rPr lang="fr-FR" noProof="0" dirty="0"/>
              <a:t>/27</a:t>
            </a:r>
          </a:p>
        </p:txBody>
      </p:sp>
    </p:spTree>
    <p:extLst>
      <p:ext uri="{BB962C8B-B14F-4D97-AF65-F5344CB8AC3E}">
        <p14:creationId xmlns:p14="http://schemas.microsoft.com/office/powerpoint/2010/main" val="74576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6DB79B-998A-41E7-FA99-E50252D43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Préparer sa thèse</a:t>
            </a:r>
          </a:p>
        </p:txBody>
      </p:sp>
      <p:pic>
        <p:nvPicPr>
          <p:cNvPr id="7" name="Espace réservé pour une image  7">
            <a:extLst>
              <a:ext uri="{FF2B5EF4-FFF2-40B4-BE49-F238E27FC236}">
                <a16:creationId xmlns:a16="http://schemas.microsoft.com/office/drawing/2014/main" id="{EEF2F1FF-94D8-5A26-818A-BA079C461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5" r="21535"/>
          <a:stretch>
            <a:fillRect/>
          </a:stretch>
        </p:blipFill>
        <p:spPr>
          <a:xfrm>
            <a:off x="2857443" y="1631950"/>
            <a:ext cx="3979193" cy="4659750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95F395B-115B-29DF-918B-149592A7E4DC}"/>
              </a:ext>
            </a:extLst>
          </p:cNvPr>
          <p:cNvSpPr/>
          <p:nvPr/>
        </p:nvSpPr>
        <p:spPr>
          <a:xfrm>
            <a:off x="7056580" y="1874517"/>
            <a:ext cx="487252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hlinkClick r:id="rId3"/>
              </a:rPr>
              <a:t>Document de présentation</a:t>
            </a:r>
            <a:endParaRPr lang="fr-FR" sz="2800" dirty="0"/>
          </a:p>
          <a:p>
            <a:r>
              <a:rPr lang="fr-FR" sz="2800" dirty="0">
                <a:hlinkClick r:id="rId3" tooltip="Infos pratiques et modèle de thèse d'exercice clé en main"/>
              </a:rPr>
              <a:t>Infos pratiques et modèle de thèse d'exercice clé en main</a:t>
            </a:r>
            <a:endParaRPr lang="fr-FR" sz="2800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77B2A720-1291-0807-F6F9-2449741AF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5598" y="3643750"/>
            <a:ext cx="3933825" cy="2647950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E5091F14-E1B4-92CF-4757-88DCA7301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4252" y="1608149"/>
            <a:ext cx="1739986" cy="4646570"/>
            <a:chOff x="684252" y="1608149"/>
            <a:chExt cx="1739986" cy="464657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4AB61D4-697D-D77F-1802-FDE4080AF1A6}"/>
                </a:ext>
              </a:extLst>
            </p:cNvPr>
            <p:cNvSpPr/>
            <p:nvPr/>
          </p:nvSpPr>
          <p:spPr>
            <a:xfrm>
              <a:off x="684252" y="1608149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Introduction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DEB5919-8E4E-24C8-B1B5-BBD253387F46}"/>
                </a:ext>
              </a:extLst>
            </p:cNvPr>
            <p:cNvSpPr/>
            <p:nvPr/>
          </p:nvSpPr>
          <p:spPr>
            <a:xfrm>
              <a:off x="684252" y="2506994"/>
              <a:ext cx="1737525" cy="87884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spc="100" dirty="0">
                  <a:solidFill>
                    <a:schemeClr val="accent2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</a:t>
              </a:r>
              <a:r>
                <a:rPr lang="fr-FR" sz="2000" b="1" spc="100" dirty="0">
                  <a:solidFill>
                    <a:schemeClr val="accent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b="1" spc="100" dirty="0">
                  <a:solidFill>
                    <a:schemeClr val="accent2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9803F63-D5B4-4AC0-DA97-836F17A65125}"/>
                </a:ext>
              </a:extLst>
            </p:cNvPr>
            <p:cNvSpPr/>
            <p:nvPr/>
          </p:nvSpPr>
          <p:spPr>
            <a:xfrm>
              <a:off x="686713" y="3598184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2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3C96798-CD81-35D3-F479-B069F47AD025}"/>
                </a:ext>
              </a:extLst>
            </p:cNvPr>
            <p:cNvSpPr/>
            <p:nvPr/>
          </p:nvSpPr>
          <p:spPr>
            <a:xfrm>
              <a:off x="684252" y="4488483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3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E925BC6-03B6-C00A-5568-D107F287BBE3}"/>
                </a:ext>
              </a:extLst>
            </p:cNvPr>
            <p:cNvSpPr/>
            <p:nvPr/>
          </p:nvSpPr>
          <p:spPr>
            <a:xfrm>
              <a:off x="686712" y="5375874"/>
              <a:ext cx="1735066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BONUS</a:t>
              </a:r>
            </a:p>
          </p:txBody>
        </p:sp>
      </p:grp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51592B8-5A0F-8C44-2DF7-D5BFD18BD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9DD5A9-4EF1-497E-92EF-2D23CF305E03}" type="slidenum">
              <a:rPr lang="fr-FR" noProof="0" smtClean="0"/>
              <a:t>4</a:t>
            </a:fld>
            <a:r>
              <a:rPr lang="fr-FR" noProof="0" dirty="0"/>
              <a:t>/27</a:t>
            </a:r>
          </a:p>
        </p:txBody>
      </p:sp>
    </p:spTree>
    <p:extLst>
      <p:ext uri="{BB962C8B-B14F-4D97-AF65-F5344CB8AC3E}">
        <p14:creationId xmlns:p14="http://schemas.microsoft.com/office/powerpoint/2010/main" val="66472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6DB79B-998A-41E7-FA99-E50252D43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Préparer sa thèse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E5091F14-E1B4-92CF-4757-88DCA7301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4252" y="1608149"/>
            <a:ext cx="1739986" cy="4646570"/>
            <a:chOff x="684252" y="1608149"/>
            <a:chExt cx="1739986" cy="464657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4AB61D4-697D-D77F-1802-FDE4080AF1A6}"/>
                </a:ext>
              </a:extLst>
            </p:cNvPr>
            <p:cNvSpPr/>
            <p:nvPr/>
          </p:nvSpPr>
          <p:spPr>
            <a:xfrm>
              <a:off x="684252" y="1608149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Introduction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DEB5919-8E4E-24C8-B1B5-BBD253387F46}"/>
                </a:ext>
              </a:extLst>
            </p:cNvPr>
            <p:cNvSpPr/>
            <p:nvPr/>
          </p:nvSpPr>
          <p:spPr>
            <a:xfrm>
              <a:off x="684252" y="2506994"/>
              <a:ext cx="1737525" cy="87884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spc="100" dirty="0">
                  <a:solidFill>
                    <a:schemeClr val="accent2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</a:t>
              </a:r>
              <a:r>
                <a:rPr lang="fr-FR" sz="2000" b="1" spc="100" dirty="0">
                  <a:solidFill>
                    <a:schemeClr val="accent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b="1" spc="100" dirty="0">
                  <a:solidFill>
                    <a:schemeClr val="accent2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9803F63-D5B4-4AC0-DA97-836F17A65125}"/>
                </a:ext>
              </a:extLst>
            </p:cNvPr>
            <p:cNvSpPr/>
            <p:nvPr/>
          </p:nvSpPr>
          <p:spPr>
            <a:xfrm>
              <a:off x="686713" y="3598184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2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3C96798-CD81-35D3-F479-B069F47AD025}"/>
                </a:ext>
              </a:extLst>
            </p:cNvPr>
            <p:cNvSpPr/>
            <p:nvPr/>
          </p:nvSpPr>
          <p:spPr>
            <a:xfrm>
              <a:off x="684252" y="4488483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3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E925BC6-03B6-C00A-5568-D107F287BBE3}"/>
                </a:ext>
              </a:extLst>
            </p:cNvPr>
            <p:cNvSpPr/>
            <p:nvPr/>
          </p:nvSpPr>
          <p:spPr>
            <a:xfrm>
              <a:off x="686712" y="5375874"/>
              <a:ext cx="1735066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BONUS</a:t>
              </a:r>
            </a:p>
          </p:txBody>
        </p:sp>
      </p:grp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51592B8-5A0F-8C44-2DF7-D5BFD18BD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9DD5A9-4EF1-497E-92EF-2D23CF305E03}" type="slidenum">
              <a:rPr lang="fr-FR" noProof="0" smtClean="0"/>
              <a:t>5</a:t>
            </a:fld>
            <a:r>
              <a:rPr lang="fr-FR" noProof="0" dirty="0"/>
              <a:t>/27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A813EE04-71B3-0E39-3A85-48998A5609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4833" y="1589764"/>
            <a:ext cx="9049997" cy="4836116"/>
          </a:xfrm>
        </p:spPr>
        <p:txBody>
          <a:bodyPr>
            <a:normAutofit fontScale="92500"/>
          </a:bodyPr>
          <a:lstStyle/>
          <a:p>
            <a:pPr>
              <a:spcAft>
                <a:spcPts val="1200"/>
              </a:spcAft>
              <a:buClr>
                <a:srgbClr val="E74610"/>
              </a:buClr>
              <a:buFont typeface="Wingdings" panose="05000000000000000000" pitchFamily="2" charset="2"/>
              <a:buChar char="v"/>
            </a:pPr>
            <a:r>
              <a:rPr lang="fr-FR" sz="20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l’intérêt d’une </a:t>
            </a:r>
            <a:r>
              <a:rPr lang="fr-FR" sz="20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bibliographie </a:t>
            </a:r>
            <a:r>
              <a:rPr lang="fr-FR" sz="20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>
              <a:spcAft>
                <a:spcPts val="1200"/>
              </a:spcAft>
              <a:buClr>
                <a:srgbClr val="E74610"/>
              </a:buClr>
            </a:pPr>
            <a:r>
              <a:rPr lang="fr-FR" sz="20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Vérifier la véracité des sources. </a:t>
            </a:r>
          </a:p>
          <a:p>
            <a:pPr>
              <a:spcAft>
                <a:spcPts val="1200"/>
              </a:spcAft>
              <a:buClr>
                <a:srgbClr val="E74610"/>
              </a:buClr>
            </a:pPr>
            <a:r>
              <a:rPr lang="fr-FR" sz="20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Valider la fiabilité des sources</a:t>
            </a:r>
          </a:p>
          <a:p>
            <a:pPr>
              <a:spcAft>
                <a:spcPts val="1200"/>
              </a:spcAft>
              <a:buClr>
                <a:srgbClr val="E74610"/>
              </a:buClr>
            </a:pPr>
            <a:r>
              <a:rPr lang="fr-FR" sz="20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Contrôler si les auteurs essentiels du sujet sont cités</a:t>
            </a:r>
          </a:p>
          <a:p>
            <a:pPr>
              <a:spcAft>
                <a:spcPts val="1200"/>
              </a:spcAft>
              <a:buClr>
                <a:srgbClr val="E74610"/>
              </a:buClr>
            </a:pPr>
            <a:r>
              <a:rPr lang="fr-FR" sz="20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Fournir des pistes de lectures supplémentaires</a:t>
            </a:r>
          </a:p>
          <a:p>
            <a:pPr>
              <a:spcAft>
                <a:spcPts val="1200"/>
              </a:spcAft>
              <a:buClr>
                <a:srgbClr val="E74610"/>
              </a:buClr>
            </a:pPr>
            <a:r>
              <a:rPr lang="fr-FR" sz="20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Rédiger en respectant les règles de </a:t>
            </a:r>
            <a:r>
              <a:rPr lang="fr-FR" sz="20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citation</a:t>
            </a:r>
            <a:r>
              <a:rPr lang="fr-FR" sz="20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se prémunir du </a:t>
            </a:r>
            <a:r>
              <a:rPr lang="fr-FR" sz="20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plagiat</a:t>
            </a:r>
            <a:r>
              <a:rPr lang="fr-FR" sz="20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et suivre les recommandations pour le sourçage des illustrations.</a:t>
            </a:r>
          </a:p>
        </p:txBody>
      </p:sp>
    </p:spTree>
    <p:extLst>
      <p:ext uri="{BB962C8B-B14F-4D97-AF65-F5344CB8AC3E}">
        <p14:creationId xmlns:p14="http://schemas.microsoft.com/office/powerpoint/2010/main" val="581400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6DB79B-998A-41E7-FA99-E50252D43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9567213" cy="1492132"/>
          </a:xfrm>
        </p:spPr>
        <p:txBody>
          <a:bodyPr>
            <a:normAutofit/>
          </a:bodyPr>
          <a:lstStyle/>
          <a:p>
            <a:r>
              <a:rPr lang="fr-FR" dirty="0"/>
              <a:t>La recherche documentaire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083556-E029-9197-2873-AFC3298A2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8855" y="2071626"/>
            <a:ext cx="8684801" cy="374367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rgbClr val="E74610"/>
              </a:buClr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Préparation :</a:t>
            </a:r>
          </a:p>
          <a:p>
            <a:pPr marL="742950" lvl="1" indent="-285750">
              <a:lnSpc>
                <a:spcPct val="150000"/>
              </a:lnSpc>
              <a:buClr>
                <a:srgbClr val="E74610"/>
              </a:buClr>
              <a:buFont typeface="Arial" panose="020B0604020202020204" pitchFamily="34" charset="0"/>
              <a:buChar char="•"/>
            </a:pPr>
            <a:r>
              <a:rPr lang="fr-FR" sz="20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Clarifier les </a:t>
            </a:r>
            <a:r>
              <a:rPr lang="fr-FR" sz="20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concepts</a:t>
            </a:r>
          </a:p>
          <a:p>
            <a:pPr marL="742950" lvl="1" indent="-285750">
              <a:lnSpc>
                <a:spcPct val="150000"/>
              </a:lnSpc>
              <a:buClr>
                <a:srgbClr val="E74610"/>
              </a:buClr>
              <a:buFont typeface="Arial" panose="020B0604020202020204" pitchFamily="34" charset="0"/>
              <a:buChar char="•"/>
            </a:pPr>
            <a:r>
              <a:rPr lang="fr-FR" sz="20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Déterminer les </a:t>
            </a:r>
            <a:r>
              <a:rPr lang="fr-FR" sz="20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mots-clés</a:t>
            </a:r>
            <a:r>
              <a:rPr lang="fr-FR" sz="20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du sujet (synonymes/Descripteurs MeSH)</a:t>
            </a:r>
            <a:endParaRPr lang="fr-FR" sz="2000" b="1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42950" lvl="1" indent="-285750">
              <a:lnSpc>
                <a:spcPct val="150000"/>
              </a:lnSpc>
              <a:buClr>
                <a:srgbClr val="E74610"/>
              </a:buClr>
              <a:buFont typeface="Arial" panose="020B0604020202020204" pitchFamily="34" charset="0"/>
              <a:buChar char="•"/>
            </a:pPr>
            <a:r>
              <a:rPr lang="fr-FR" sz="20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Organiser</a:t>
            </a:r>
            <a:r>
              <a:rPr lang="fr-FR" sz="20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sa recherche : prévoir du temps, préparer ses accès aux outils bibliographiques</a:t>
            </a:r>
          </a:p>
          <a:p>
            <a:pPr marL="742950" lvl="1" indent="-285750">
              <a:lnSpc>
                <a:spcPct val="150000"/>
              </a:lnSpc>
              <a:buClr>
                <a:srgbClr val="E74610"/>
              </a:buClr>
              <a:buFont typeface="Arial" panose="020B0604020202020204" pitchFamily="34" charset="0"/>
              <a:buChar char="•"/>
            </a:pPr>
            <a:r>
              <a:rPr lang="fr-FR" sz="20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Consulter les revues reconnues du domaine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E15574A-A1A9-8C53-0281-336F8A7E9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4252" y="1608149"/>
            <a:ext cx="1737526" cy="4646570"/>
            <a:chOff x="684252" y="1608149"/>
            <a:chExt cx="1737526" cy="464657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3FCA10C-4281-60B7-5CDC-2DAB12BAC85D}"/>
                </a:ext>
              </a:extLst>
            </p:cNvPr>
            <p:cNvSpPr/>
            <p:nvPr/>
          </p:nvSpPr>
          <p:spPr>
            <a:xfrm>
              <a:off x="684252" y="1608149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Introduction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171F6A5-2C31-5175-AD6A-704B69238DA4}"/>
                </a:ext>
              </a:extLst>
            </p:cNvPr>
            <p:cNvSpPr/>
            <p:nvPr/>
          </p:nvSpPr>
          <p:spPr>
            <a:xfrm>
              <a:off x="684252" y="2498448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282CCE7-3C89-D5C3-7877-FD2AE83ABDDC}"/>
                </a:ext>
              </a:extLst>
            </p:cNvPr>
            <p:cNvSpPr/>
            <p:nvPr/>
          </p:nvSpPr>
          <p:spPr>
            <a:xfrm>
              <a:off x="684252" y="3377293"/>
              <a:ext cx="1737525" cy="87884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spc="100" dirty="0">
                  <a:solidFill>
                    <a:schemeClr val="accent2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2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50F6A36-8D5E-71E1-2DDF-979053612A88}"/>
                </a:ext>
              </a:extLst>
            </p:cNvPr>
            <p:cNvSpPr/>
            <p:nvPr/>
          </p:nvSpPr>
          <p:spPr>
            <a:xfrm>
              <a:off x="684252" y="4488483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3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C360FEA-D8B0-7B11-7196-7BEF0B68B94F}"/>
                </a:ext>
              </a:extLst>
            </p:cNvPr>
            <p:cNvSpPr/>
            <p:nvPr/>
          </p:nvSpPr>
          <p:spPr>
            <a:xfrm>
              <a:off x="686712" y="5375874"/>
              <a:ext cx="1735066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BONUS</a:t>
              </a:r>
            </a:p>
          </p:txBody>
        </p:sp>
      </p:grp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CEBB447-CF00-10FF-A949-49B9B4BEF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9DD5A9-4EF1-497E-92EF-2D23CF305E03}" type="slidenum">
              <a:rPr lang="fr-FR" noProof="0" smtClean="0"/>
              <a:t>6</a:t>
            </a:fld>
            <a:r>
              <a:rPr lang="fr-FR" noProof="0" dirty="0"/>
              <a:t>/27</a:t>
            </a:r>
          </a:p>
        </p:txBody>
      </p:sp>
    </p:spTree>
    <p:extLst>
      <p:ext uri="{BB962C8B-B14F-4D97-AF65-F5344CB8AC3E}">
        <p14:creationId xmlns:p14="http://schemas.microsoft.com/office/powerpoint/2010/main" val="1144637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6DB79B-998A-41E7-FA99-E50252D43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9567213" cy="1492132"/>
          </a:xfrm>
        </p:spPr>
        <p:txBody>
          <a:bodyPr>
            <a:normAutofit/>
          </a:bodyPr>
          <a:lstStyle/>
          <a:p>
            <a:r>
              <a:rPr lang="fr-FR" dirty="0"/>
              <a:t>La recherche documentaire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083556-E029-9197-2873-AFC3298A2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1516" y="1632204"/>
            <a:ext cx="8388979" cy="484341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rgbClr val="E74610"/>
              </a:buClr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pratique :</a:t>
            </a:r>
          </a:p>
          <a:p>
            <a:pPr marL="457200" lvl="1" indent="0">
              <a:lnSpc>
                <a:spcPct val="150000"/>
              </a:lnSpc>
              <a:buClr>
                <a:srgbClr val="E74610"/>
              </a:buClr>
              <a:buNone/>
            </a:pPr>
            <a:r>
              <a:rPr lang="fr-FR" sz="20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critères de sélection des documents :</a:t>
            </a:r>
          </a:p>
          <a:p>
            <a:pPr marL="1200150" lvl="2" indent="-285750">
              <a:lnSpc>
                <a:spcPct val="150000"/>
              </a:lnSpc>
              <a:buClr>
                <a:srgbClr val="E74610"/>
              </a:buClr>
              <a:buFont typeface="Arial" panose="020B0604020202020204" pitchFamily="34" charset="0"/>
              <a:buChar char="•"/>
            </a:pPr>
            <a:r>
              <a:rPr lang="fr-FR" sz="20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Date: inclure les </a:t>
            </a:r>
            <a:r>
              <a:rPr lang="fr-FR" sz="20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articles fondateurs </a:t>
            </a:r>
            <a:r>
              <a:rPr lang="fr-FR" sz="20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 les </a:t>
            </a:r>
            <a:r>
              <a:rPr lang="fr-FR" sz="20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avancées récentes</a:t>
            </a:r>
          </a:p>
          <a:p>
            <a:pPr marL="1200150" lvl="2" indent="-285750">
              <a:lnSpc>
                <a:spcPct val="150000"/>
              </a:lnSpc>
              <a:buClr>
                <a:srgbClr val="E74610"/>
              </a:buClr>
              <a:buFont typeface="Arial" panose="020B0604020202020204" pitchFamily="34" charset="0"/>
              <a:buChar char="•"/>
            </a:pPr>
            <a:r>
              <a:rPr lang="fr-FR" sz="20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Langue (souvent anglais pour des publications internationales)</a:t>
            </a:r>
            <a:endParaRPr lang="fr-FR" sz="2000" b="1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00150" lvl="2" indent="-285750">
              <a:lnSpc>
                <a:spcPct val="150000"/>
              </a:lnSpc>
              <a:buClr>
                <a:srgbClr val="E74610"/>
              </a:buClr>
              <a:buFont typeface="Arial" panose="020B0604020202020204" pitchFamily="34" charset="0"/>
              <a:buChar char="•"/>
            </a:pPr>
            <a:r>
              <a:rPr lang="fr-FR" sz="20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Type de documents </a:t>
            </a:r>
            <a:r>
              <a:rPr lang="fr-FR" sz="20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acte de conférence, chapitre d’ouvrage, thèse, article de revue, etc.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6B2134FB-081E-526F-3AE5-BB421E68B5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4252" y="1608149"/>
            <a:ext cx="1737526" cy="4646570"/>
            <a:chOff x="684252" y="1608149"/>
            <a:chExt cx="1737526" cy="464657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219593A-F931-03EA-3CB0-813D58EBE454}"/>
                </a:ext>
              </a:extLst>
            </p:cNvPr>
            <p:cNvSpPr/>
            <p:nvPr/>
          </p:nvSpPr>
          <p:spPr>
            <a:xfrm>
              <a:off x="684252" y="1608149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Introduction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0E0308A-C1E1-4BAE-B0A4-4430C8D58951}"/>
                </a:ext>
              </a:extLst>
            </p:cNvPr>
            <p:cNvSpPr/>
            <p:nvPr/>
          </p:nvSpPr>
          <p:spPr>
            <a:xfrm>
              <a:off x="684252" y="2498448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CCBB75F-2EA9-418B-8C79-0A2521EB7D7F}"/>
                </a:ext>
              </a:extLst>
            </p:cNvPr>
            <p:cNvSpPr/>
            <p:nvPr/>
          </p:nvSpPr>
          <p:spPr>
            <a:xfrm>
              <a:off x="684252" y="3377293"/>
              <a:ext cx="1737525" cy="87884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spc="100" dirty="0">
                  <a:solidFill>
                    <a:schemeClr val="accent2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2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EE6A0E1-0C3E-303F-F517-59223828DA0E}"/>
                </a:ext>
              </a:extLst>
            </p:cNvPr>
            <p:cNvSpPr/>
            <p:nvPr/>
          </p:nvSpPr>
          <p:spPr>
            <a:xfrm>
              <a:off x="684252" y="4488483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3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A515D0B-393E-E0D4-8109-530107954652}"/>
                </a:ext>
              </a:extLst>
            </p:cNvPr>
            <p:cNvSpPr/>
            <p:nvPr/>
          </p:nvSpPr>
          <p:spPr>
            <a:xfrm>
              <a:off x="686712" y="5375874"/>
              <a:ext cx="1735066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BONUS</a:t>
              </a:r>
            </a:p>
          </p:txBody>
        </p:sp>
      </p:grp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B8655D8-52AB-FA1E-BBB1-E4E857D13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9DD5A9-4EF1-497E-92EF-2D23CF305E03}" type="slidenum">
              <a:rPr lang="fr-FR" noProof="0" smtClean="0"/>
              <a:t>7</a:t>
            </a:fld>
            <a:r>
              <a:rPr lang="fr-FR" noProof="0" dirty="0"/>
              <a:t>/27</a:t>
            </a:r>
          </a:p>
        </p:txBody>
      </p:sp>
    </p:spTree>
    <p:extLst>
      <p:ext uri="{BB962C8B-B14F-4D97-AF65-F5344CB8AC3E}">
        <p14:creationId xmlns:p14="http://schemas.microsoft.com/office/powerpoint/2010/main" val="3534163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6DB79B-998A-41E7-FA99-E50252D43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recherche documentaire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083556-E029-9197-2873-AFC3298A2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1488" y="1707423"/>
            <a:ext cx="9230951" cy="294815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Clr>
                <a:srgbClr val="E74610"/>
              </a:buClr>
            </a:pP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Organiser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ses recherches et ses résultats</a:t>
            </a:r>
          </a:p>
          <a:p>
            <a:pPr>
              <a:lnSpc>
                <a:spcPct val="150000"/>
              </a:lnSpc>
              <a:buClr>
                <a:srgbClr val="E74610"/>
              </a:buClr>
            </a:pPr>
            <a:endParaRPr lang="fr-FR" sz="1800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00100" lvl="1" indent="-342900">
              <a:lnSpc>
                <a:spcPct val="150000"/>
              </a:lnSpc>
              <a:buClr>
                <a:srgbClr val="E74610"/>
              </a:buClr>
              <a:buFont typeface="Arial" panose="020B0604020202020204" pitchFamily="34" charset="0"/>
              <a:buChar char="•"/>
            </a:pPr>
            <a:r>
              <a:rPr lang="fr-FR" sz="28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conserver les documents</a:t>
            </a:r>
          </a:p>
          <a:p>
            <a:pPr marL="800100" lvl="1" indent="-342900">
              <a:lnSpc>
                <a:spcPct val="150000"/>
              </a:lnSpc>
              <a:buClr>
                <a:srgbClr val="E74610"/>
              </a:buClr>
              <a:buFont typeface="Arial" panose="020B0604020202020204" pitchFamily="34" charset="0"/>
              <a:buChar char="•"/>
            </a:pPr>
            <a:r>
              <a:rPr lang="fr-FR" sz="28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sauvegarder les références </a:t>
            </a:r>
          </a:p>
          <a:p>
            <a:pPr marL="800100" lvl="1" indent="-342900">
              <a:lnSpc>
                <a:spcPct val="150000"/>
              </a:lnSpc>
              <a:buClr>
                <a:srgbClr val="E74610"/>
              </a:buClr>
              <a:buFont typeface="Arial" panose="020B0604020202020204" pitchFamily="34" charset="0"/>
              <a:buChar char="•"/>
            </a:pPr>
            <a:r>
              <a:rPr lang="fr-FR" sz="28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organiser ses notes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E5CB297-B800-4135-78D0-9E3E003B40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4252" y="1608149"/>
            <a:ext cx="1737526" cy="4646570"/>
            <a:chOff x="684252" y="1608149"/>
            <a:chExt cx="1737526" cy="464657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7F0ABC1-B00F-CA36-A562-051ECA4E0D11}"/>
                </a:ext>
              </a:extLst>
            </p:cNvPr>
            <p:cNvSpPr/>
            <p:nvPr/>
          </p:nvSpPr>
          <p:spPr>
            <a:xfrm>
              <a:off x="684252" y="1608149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Introduction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2CEC912-EC79-AA28-737B-8EB553F58FA1}"/>
                </a:ext>
              </a:extLst>
            </p:cNvPr>
            <p:cNvSpPr/>
            <p:nvPr/>
          </p:nvSpPr>
          <p:spPr>
            <a:xfrm>
              <a:off x="684252" y="2498448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3DC138E-342E-737B-00E0-E15B5295CC10}"/>
                </a:ext>
              </a:extLst>
            </p:cNvPr>
            <p:cNvSpPr/>
            <p:nvPr/>
          </p:nvSpPr>
          <p:spPr>
            <a:xfrm>
              <a:off x="684252" y="3377293"/>
              <a:ext cx="1737525" cy="87884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spc="100" dirty="0">
                  <a:solidFill>
                    <a:schemeClr val="accent2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2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38A370C-B018-968C-94B7-2C2E6EAC130A}"/>
                </a:ext>
              </a:extLst>
            </p:cNvPr>
            <p:cNvSpPr/>
            <p:nvPr/>
          </p:nvSpPr>
          <p:spPr>
            <a:xfrm>
              <a:off x="684252" y="4488483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3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4FFB2E9-C249-27A3-2A15-6900C1510F3A}"/>
                </a:ext>
              </a:extLst>
            </p:cNvPr>
            <p:cNvSpPr/>
            <p:nvPr/>
          </p:nvSpPr>
          <p:spPr>
            <a:xfrm>
              <a:off x="686712" y="5375874"/>
              <a:ext cx="1735066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BONUS</a:t>
              </a:r>
            </a:p>
          </p:txBody>
        </p:sp>
      </p:grp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9D91302-EBA7-140E-CBA9-84915AA1E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9DD5A9-4EF1-497E-92EF-2D23CF305E03}" type="slidenum">
              <a:rPr lang="fr-FR" noProof="0" smtClean="0"/>
              <a:t>8</a:t>
            </a:fld>
            <a:r>
              <a:rPr lang="fr-FR" noProof="0" dirty="0"/>
              <a:t>/27</a:t>
            </a:r>
          </a:p>
        </p:txBody>
      </p:sp>
    </p:spTree>
    <p:extLst>
      <p:ext uri="{BB962C8B-B14F-4D97-AF65-F5344CB8AC3E}">
        <p14:creationId xmlns:p14="http://schemas.microsoft.com/office/powerpoint/2010/main" val="3334843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6DB79B-998A-41E7-FA99-E50252D43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recherche documentaire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083556-E029-9197-2873-AFC3298A2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0034" y="2419174"/>
            <a:ext cx="9230951" cy="294815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Clr>
                <a:srgbClr val="E74610"/>
              </a:buClr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</a:t>
            </a:r>
            <a:r>
              <a:rPr lang="fr-FR" sz="2400" b="1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outils de gestion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 références bibliographiques peuvent vous aider.</a:t>
            </a:r>
          </a:p>
          <a:p>
            <a:pPr>
              <a:lnSpc>
                <a:spcPct val="150000"/>
              </a:lnSpc>
              <a:buClr>
                <a:srgbClr val="E74610"/>
              </a:buClr>
            </a:pPr>
            <a:endParaRPr lang="fr-FR" sz="2400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150000"/>
              </a:lnSpc>
              <a:buClr>
                <a:srgbClr val="E74610"/>
              </a:buClr>
              <a:buNone/>
            </a:pP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2400" spc="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Ateliers de formation Zotero</a:t>
            </a:r>
            <a:endParaRPr lang="fr-FR" sz="2400" spc="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Image 4">
            <a:hlinkClick r:id="rId3"/>
            <a:extLst>
              <a:ext uri="{FF2B5EF4-FFF2-40B4-BE49-F238E27FC236}">
                <a16:creationId xmlns:a16="http://schemas.microsoft.com/office/drawing/2014/main" id="{6AE1EF40-B6DC-0AA1-C04A-CF1D3F737C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509" y="3909846"/>
            <a:ext cx="2778491" cy="2778491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4183FB6E-2514-5074-DF8C-87702AAF8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4252" y="1608149"/>
            <a:ext cx="1737526" cy="4646570"/>
            <a:chOff x="684252" y="1608149"/>
            <a:chExt cx="1737526" cy="464657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9D370DC-75BB-4257-ACE6-767BBDCDF7FB}"/>
                </a:ext>
              </a:extLst>
            </p:cNvPr>
            <p:cNvSpPr/>
            <p:nvPr/>
          </p:nvSpPr>
          <p:spPr>
            <a:xfrm>
              <a:off x="684252" y="1608149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Introduction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A7ACD22-4A8B-86BC-2354-D2423B97CDEC}"/>
                </a:ext>
              </a:extLst>
            </p:cNvPr>
            <p:cNvSpPr/>
            <p:nvPr/>
          </p:nvSpPr>
          <p:spPr>
            <a:xfrm>
              <a:off x="684252" y="2498448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000" spc="100" dirty="0">
                  <a:solidFill>
                    <a:schemeClr val="tx1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74EB658-E083-E775-83A2-6958803D18B8}"/>
                </a:ext>
              </a:extLst>
            </p:cNvPr>
            <p:cNvSpPr/>
            <p:nvPr/>
          </p:nvSpPr>
          <p:spPr>
            <a:xfrm>
              <a:off x="684252" y="3377293"/>
              <a:ext cx="1737525" cy="87884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spc="100" dirty="0">
                  <a:solidFill>
                    <a:schemeClr val="accent2"/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2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498C81E-23BF-C07C-5D8B-6EDFFED7D1E9}"/>
                </a:ext>
              </a:extLst>
            </p:cNvPr>
            <p:cNvSpPr/>
            <p:nvPr/>
          </p:nvSpPr>
          <p:spPr>
            <a:xfrm>
              <a:off x="684252" y="4488483"/>
              <a:ext cx="1737525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Partie 3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3498542-1181-125F-E746-FBD2CA902EFD}"/>
                </a:ext>
              </a:extLst>
            </p:cNvPr>
            <p:cNvSpPr/>
            <p:nvPr/>
          </p:nvSpPr>
          <p:spPr>
            <a:xfrm>
              <a:off x="686712" y="5375874"/>
              <a:ext cx="1735066" cy="87884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Karla" panose="020B0604020202020204" charset="0"/>
                  <a:cs typeface="Calibri" panose="020F0502020204030204" pitchFamily="34" charset="0"/>
                </a:rPr>
                <a:t>BONUS</a:t>
              </a:r>
            </a:p>
          </p:txBody>
        </p:sp>
      </p:grp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6B759C9-0DB7-8646-F723-EBAC898F2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9DD5A9-4EF1-497E-92EF-2D23CF305E03}" type="slidenum">
              <a:rPr lang="fr-FR" noProof="0" smtClean="0"/>
              <a:t>9</a:t>
            </a:fld>
            <a:r>
              <a:rPr lang="fr-FR" noProof="0" dirty="0"/>
              <a:t>/27</a:t>
            </a:r>
          </a:p>
        </p:txBody>
      </p:sp>
    </p:spTree>
    <p:extLst>
      <p:ext uri="{BB962C8B-B14F-4D97-AF65-F5344CB8AC3E}">
        <p14:creationId xmlns:p14="http://schemas.microsoft.com/office/powerpoint/2010/main" val="1108916615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Personnalisé 2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FE401"/>
      </a:accent1>
      <a:accent2>
        <a:srgbClr val="F15A22"/>
      </a:accent2>
      <a:accent3>
        <a:srgbClr val="232D47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1208758_TF55916208_Win32" id="{9B0B24B4-0351-44EC-960D-AC98969A71D2}" vid="{583C5D19-B2E3-4472-9E5B-1360B9A6AE82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Faites connaissance avec votre professeur</Template>
  <TotalTime>266</TotalTime>
  <Words>1174</Words>
  <Application>Microsoft Office PowerPoint</Application>
  <PresentationFormat>Grand écran</PresentationFormat>
  <Paragraphs>334</Paragraphs>
  <Slides>29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5" baseType="lpstr">
      <vt:lpstr>Arial</vt:lpstr>
      <vt:lpstr>Calibri</vt:lpstr>
      <vt:lpstr>Gill Sans MT</vt:lpstr>
      <vt:lpstr>Verdana</vt:lpstr>
      <vt:lpstr>Wingdings</vt:lpstr>
      <vt:lpstr>Badge</vt:lpstr>
      <vt:lpstr>Formation à la recherche documentaire</vt:lpstr>
      <vt:lpstr>Introduction et objectifs</vt:lpstr>
      <vt:lpstr>Préparer sa thèse</vt:lpstr>
      <vt:lpstr>Préparer sa thèse</vt:lpstr>
      <vt:lpstr>Préparer sa thèse</vt:lpstr>
      <vt:lpstr>La recherche documentaire</vt:lpstr>
      <vt:lpstr>La recherche documentaire</vt:lpstr>
      <vt:lpstr>La recherche documentaire</vt:lpstr>
      <vt:lpstr>La recherche documentaire</vt:lpstr>
      <vt:lpstr>La recherche documentaire</vt:lpstr>
      <vt:lpstr>La recherche documentaire</vt:lpstr>
      <vt:lpstr>La recherche documentaire</vt:lpstr>
      <vt:lpstr>La recherche documentaire</vt:lpstr>
      <vt:lpstr>La recherche documentaire</vt:lpstr>
      <vt:lpstr>Les bases de données</vt:lpstr>
      <vt:lpstr>Les bases de données</vt:lpstr>
      <vt:lpstr>Les bases de données</vt:lpstr>
      <vt:lpstr>Les bases de données</vt:lpstr>
      <vt:lpstr>Les bases de données</vt:lpstr>
      <vt:lpstr>Les bases de données</vt:lpstr>
      <vt:lpstr>Les bases de données</vt:lpstr>
      <vt:lpstr>Les bases de données</vt:lpstr>
      <vt:lpstr>Les bases de données</vt:lpstr>
      <vt:lpstr>Les bases de données</vt:lpstr>
      <vt:lpstr>BONUS</vt:lpstr>
      <vt:lpstr>Des questions ?</vt:lpstr>
      <vt:lpstr>Introduction à la séance 2</vt:lpstr>
      <vt:lpstr>DATES DE LA SÉANCE 2 :</vt:lpstr>
      <vt:lpstr>Merci pour votre attention</vt:lpstr>
    </vt:vector>
  </TitlesOfParts>
  <Company>Universite Grenoble Alpes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LEO TOMASI</dc:creator>
  <cp:lastModifiedBy>LEO TOMASI</cp:lastModifiedBy>
  <cp:revision>13</cp:revision>
  <dcterms:created xsi:type="dcterms:W3CDTF">2025-10-17T07:07:42Z</dcterms:created>
  <dcterms:modified xsi:type="dcterms:W3CDTF">2026-03-13T09:34:50Z</dcterms:modified>
</cp:coreProperties>
</file>