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46" r:id="rId3"/>
    <p:sldId id="398" r:id="rId4"/>
    <p:sldId id="451" r:id="rId5"/>
    <p:sldId id="486" r:id="rId6"/>
    <p:sldId id="475" r:id="rId7"/>
    <p:sldId id="454" r:id="rId8"/>
    <p:sldId id="471" r:id="rId9"/>
    <p:sldId id="472" r:id="rId10"/>
    <p:sldId id="487" r:id="rId11"/>
    <p:sldId id="479" r:id="rId12"/>
    <p:sldId id="457" r:id="rId13"/>
    <p:sldId id="484" r:id="rId14"/>
    <p:sldId id="456" r:id="rId15"/>
    <p:sldId id="458" r:id="rId16"/>
    <p:sldId id="485" r:id="rId17"/>
    <p:sldId id="462" r:id="rId18"/>
    <p:sldId id="463" r:id="rId19"/>
    <p:sldId id="474" r:id="rId20"/>
    <p:sldId id="477" r:id="rId21"/>
    <p:sldId id="465" r:id="rId22"/>
    <p:sldId id="464" r:id="rId23"/>
    <p:sldId id="488" r:id="rId24"/>
    <p:sldId id="452" r:id="rId25"/>
    <p:sldId id="466" r:id="rId26"/>
    <p:sldId id="489" r:id="rId27"/>
    <p:sldId id="356" r:id="rId2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E74610"/>
    <a:srgbClr val="202C41"/>
    <a:srgbClr val="9933FF"/>
    <a:srgbClr val="CC66FF"/>
    <a:srgbClr val="0066FF"/>
    <a:srgbClr val="6600CC"/>
    <a:srgbClr val="0D1128"/>
    <a:srgbClr val="E4E4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85146" autoAdjust="0"/>
  </p:normalViewPr>
  <p:slideViewPr>
    <p:cSldViewPr snapToGrid="0">
      <p:cViewPr varScale="1">
        <p:scale>
          <a:sx n="97" d="100"/>
          <a:sy n="97" d="100"/>
        </p:scale>
        <p:origin x="11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9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BUMP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3395-8C3A-443D-9A9C-FB66915EFAAC}" type="datetime1">
              <a:rPr lang="fr-FR" smtClean="0"/>
              <a:t>17/02/2025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pharmacie-officine 2022-sea1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BUMP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67F8-8095-4D64-944D-2135600995D8}" type="datetime1">
              <a:rPr lang="fr-FR" smtClean="0"/>
              <a:t>17/02/2025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pharmacie-officine 2022-sea1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52B027-1D2C-49A9-ACE2-B8CD2A1368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851F87-2A90-4741-8416-2E2011E08F29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21AD0B-4FAA-4611-B96F-2286B8975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0F308AEC-D75A-4AF0-980B-C56EB1A746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47141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3001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87892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5DA89-56DA-40F7-ABF7-EBB80EBC32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031EC2-B82E-4533-AC1F-BDDFDA29A1D6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CC316-4F7E-42B3-B504-9681BDA199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FA442CA7-5803-4935-ABE2-9CE9AECBE0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346363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IBUPROFENE 400 mg </a:t>
            </a:r>
            <a:r>
              <a:rPr lang="fr-FR" b="1" dirty="0" err="1"/>
              <a:t>cp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LOVENOX 30 000 UI (300 mg)/3 ml sol </a:t>
            </a:r>
            <a:r>
              <a:rPr lang="fr-FR" b="1" dirty="0" err="1"/>
              <a:t>inj</a:t>
            </a:r>
            <a:r>
              <a:rPr lang="fr-FR" b="1" dirty="0"/>
              <a:t> </a:t>
            </a:r>
          </a:p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5DA89-56DA-40F7-ABF7-EBB80EBC32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031EC2-B82E-4533-AC1F-BDDFDA29A1D6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8CC316-4F7E-42B3-B504-9681BDA199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FA442CA7-5803-4935-ABE2-9CE9AECBE0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18872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B5B399-649A-49CC-977C-D71D670A8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6F6EB7-698F-4E6F-A1FA-9977ECC2CCE8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4861C4-766F-47CA-B33B-968BA8304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9CC18E9-8D12-43F0-8279-89AAED6F29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59647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B5B399-649A-49CC-977C-D71D670A8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6F6EB7-698F-4E6F-A1FA-9977ECC2CCE8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4861C4-766F-47CA-B33B-968BA8304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9CC18E9-8D12-43F0-8279-89AAED6F29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66537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17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989102-0266-4535-8880-5C5697B883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22C8AE-9A6F-428F-B986-F95B18D94BA2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382F44-2E16-4D9F-915B-748BD23A8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3CDE59C-D1DD-4CE9-B954-7B3480812F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51693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3B6BE7-BCEA-484B-B262-B2088E2CEB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A214602-21DE-4C15-9848-20F30738BAD6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3EBB2-F4ED-44B8-98E7-FF5494018C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2D69A97C-2EE3-468A-8DAB-6508190305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95117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551A6F-4FD8-47A8-9581-0EEB03CF67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B295C1-2539-4D1F-A9C1-2F15ABF14465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244443-D08F-4EDC-89F0-5E786C6F66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9E8F5D12-98E0-46CC-B2FF-6C304432DF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68439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3E42F8-EAE5-4703-8684-0E3E454BF1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2688EF-EDCA-4CA4-808D-A615F3159534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7B4C1-FA30-45D7-901A-88BD01898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73A942C-75D2-43A6-A59D-ABC545E019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069203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434D1-FEA9-4D2E-81FA-F5360CCDF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338059-3763-4A89-8010-6779BDA320EB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6F3DA-A202-49FD-A9C4-6BCC31C02F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5722707-AB30-41B4-9B18-F824ADAF67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529700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A69388-F938-4CCE-B893-2A892817DD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C00F74-4409-4AAF-9C53-1C92ECD8EB2A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75BAA-C4B7-4D57-8D6C-12A32CAD6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A57F66C-AAAD-4984-9372-82FEB85C15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269284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498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59981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: Penser à noter les questions des étudiants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A3FE8-D5F0-48CE-9A1F-339A2C8FB8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A8BB53-E3D7-49F5-885C-62BE6E190DB0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A84222-E283-42DF-93B5-5EA61F6AD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7D5E6CB2-697F-41D0-8DCA-4271A764F4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993532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96CF2-0A64-4E4A-A99A-01C12733B5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59B162-7181-4927-B8F7-458D5E3A3A75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EAD77B-3FC4-49C7-89E0-CA141827B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D0C79C9-BD9E-4447-B80F-6C1F766CBC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06528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26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96CF2-0A64-4E4A-A99A-01C12733B5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59B162-7181-4927-B8F7-458D5E3A3A75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EAD77B-3FC4-49C7-89E0-CA141827B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D0C79C9-BD9E-4447-B80F-6C1F766CBC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257480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27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5A456-181B-4C38-AD2B-4D1C9800C1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C81CAA-9C8B-444D-8CE0-AF56DB0B6833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29B4A-6E5C-4EE2-A892-3A0BFF7C67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6602E6B4-D153-44AC-BC9B-07F219644A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F239C-DA95-4B02-B7A8-5AEBDD987C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3D59B6-2665-4DC7-8B81-B5CE7188614A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30ECB1-1723-4898-A0E3-8675EC9E2F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5CB6F70-DA19-450D-8C97-73C47D7B5F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84164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9488B-6A0D-4C1C-940E-F557BF7FA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266E1B4-09F7-4376-AB41-80613BC78EB5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1356C-F117-40EB-9C30-E2EE74C0F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21D5CCA-A977-4D1E-ABB0-FF4623BD27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1752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9488B-6A0D-4C1C-940E-F557BF7FA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266E1B4-09F7-4376-AB41-80613BC78EB5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1356C-F117-40EB-9C30-E2EE74C0F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21D5CCA-A977-4D1E-ABB0-FF4623BD27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69980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7A8FD1-C7CC-4347-B85A-858966C3A5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9BBD46-7B54-4DAF-BADA-6510CECCD5FB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FE85C1-2A7A-487B-8621-7104F2A610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4437D4-1434-4137-921C-1DB07FB5DE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76309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3BF537-D962-4E2F-9DB6-198001A17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18B0AF9-88AF-4C68-81D0-B5018BF47692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75174-E033-49D9-8296-3599D18220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308366E8-D64A-4626-9585-40DB1EAF5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20863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F4214-7938-4381-9EB7-AACFA57795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D0233C-ACE9-4E8F-B3FE-A0D2C5749B82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FEAC0-90C7-4BC1-9C69-F66ECE104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2FA88EF-F350-41B2-A39E-3FCBFF612E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400316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9F771-0F17-42EA-BF64-B666CDB06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8E87B2-5A18-4EB5-87B4-C6D9C79990BE}" type="datetime1">
              <a:rPr lang="fr-FR" smtClean="0"/>
              <a:t>17/02/2025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2477-4B03-4D5D-87E4-20B6A0DE8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CFB2F4D6-54D1-4EA5-9326-D7B951F33D1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76383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jfulldisplay?context=L&amp;vid=33UGRENOBLE_INST:UGrenoble&amp;tab=jsearch_slot&amp;docid=alma9910066411791061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eluga.univ-grenoble-alpes.fr/discovery/jfulldisplay?context=L&amp;vid=33UGRENOBLE_INST:UGrenoble&amp;tab=jsearch_slot&amp;docid=alma991006640850306161" TargetMode="External"/><Relationship Id="rId4" Type="http://schemas.openxmlformats.org/officeDocument/2006/relationships/hyperlink" Target="https://beluga.univ-grenoble-alpes.fr/discovery/jfulldisplay?context=L&amp;vid=33UGRENOBLE_INST:UGrenoble&amp;tab=jsearch_slot&amp;docid=alma9910066409876061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image" Target="../media/image10.png"/><Relationship Id="rId5" Type="http://schemas.openxmlformats.org/officeDocument/2006/relationships/hyperlink" Target="https://clickandread.inist.fr/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9025130616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elsevierresources.com/ckmeded/home/contenus-et-ressources-en-franca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8884520616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-techniques-ingenieur-fr.sid2nomade-2.grenet.fr/base-documentaire/biomedical-pharma-th15/medicaments-et-produits-pharmaceutiques-ti59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8884820616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apso-rensbump@univ-grenoble-alpes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709784310616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etop.eu/hetop/" TargetMode="External"/><Relationship Id="rId4" Type="http://schemas.openxmlformats.org/officeDocument/2006/relationships/hyperlink" Target="https://beluga.univ-grenoble-alpes.fr/permalink/33UGRENOBLE_INST/1peaf1c/alma99100699094630616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9094630616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90946306161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luga.univ-grenoble-alpes.fr/permalink/33UGRENOBLE_INST/1vb34gl/alma990000700490306161" TargetMode="External"/><Relationship Id="rId5" Type="http://schemas.openxmlformats.org/officeDocument/2006/relationships/hyperlink" Target="https://beluga.univ-grenoble-alpes.fr/permalink/33UGRENOBLE_INST/1vb34gl/alma991006605987306161" TargetMode="External"/><Relationship Id="rId4" Type="http://schemas.openxmlformats.org/officeDocument/2006/relationships/hyperlink" Target="https://beluga.univ-grenoble-alpes.fr/permalink/33UGRENOBLE_INST/1vb34gl/alma9900007650303061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6990950606161" TargetMode="External"/><Relationship Id="rId7" Type="http://schemas.openxmlformats.org/officeDocument/2006/relationships/hyperlink" Target="https://beluga.univ-grenoble-alpes.fr/permalink/33UGRENOBLE_INST/1peaf1c/alma99100698884620616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luga.univ-grenoble-alpes.fr/permalink/33UGRENOBLE_INST/1peaf1c/alma991006988948306161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s://beluga.univ-grenoble-alpes.fr/permalink/33UGRENOBLE_INST/1peaf1c/alma9910069888433061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sidnomade-1.grenet.f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-tandfonline-com.sidnomade-1.grenet.fr/" TargetMode="External"/><Relationship Id="rId5" Type="http://schemas.openxmlformats.org/officeDocument/2006/relationships/hyperlink" Target="https://link-springer-com.gaelnomade-1.grenet.fr/" TargetMode="External"/><Relationship Id="rId4" Type="http://schemas.openxmlformats.org/officeDocument/2006/relationships/hyperlink" Target="https://onlinelibrary-wiley-com.sidnomade-1.grenet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vb34gl/alma991007097843506161" TargetMode="External"/><Relationship Id="rId7" Type="http://schemas.openxmlformats.org/officeDocument/2006/relationships/hyperlink" Target="https://openalex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luga.univ-grenoble-alpes.fr/permalink/33UGRENOBLE_INST/1vb34gl/alma991006988839106161" TargetMode="External"/><Relationship Id="rId5" Type="http://schemas.openxmlformats.org/officeDocument/2006/relationships/hyperlink" Target="https://beluga.univ-grenoble-alpes.fr/permalink/33UGRENOBLE_INST/1vb34gl/alma991006990251106161" TargetMode="External"/><Relationship Id="rId4" Type="http://schemas.openxmlformats.org/officeDocument/2006/relationships/hyperlink" Target="https://beluga.univ-grenoble-alpes.fr/permalink/33UGRENOBLE_INST/1vb34gl/alma99100698884570616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in-scifinder-cas-org.gaelnomade-1.grenet.fr/registration/index.html?corpKey=461033D3-86F3-F00A-1149-96AC4A0263E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bliotheques.univ-grenoble-alpes.fr/medias/fichier/2023-instructions-sfs-version-web_1694589442592-pdf?ID_FICHE=1374206&amp;INLINE=FALS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apso-rensbump@univ-grenoble-alpes.fr" TargetMode="External"/><Relationship Id="rId5" Type="http://schemas.openxmlformats.org/officeDocument/2006/relationships/hyperlink" Target="https://beluga.univ-grenoble-alpes.fr/discovery/search?vid=33UGRENOBLE_INST:UGrenobl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s-data@univ-grenoble-alpes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ew.genial.ly/65c33be13817160014d848ee" TargetMode="External"/><Relationship Id="rId5" Type="http://schemas.openxmlformats.org/officeDocument/2006/relationships/hyperlink" Target="https://bibliotheques.univ-grenoble-alpes.fr/se-former/auto-formation/definition-du-plagiat-670812.kjsp?RH=1549642464956" TargetMode="External"/><Relationship Id="rId4" Type="http://schemas.openxmlformats.org/officeDocument/2006/relationships/hyperlink" Target="https://bibliotheques.univ-grenoble-alpes.fr/se-former/auto-formation/comment-citer-et-rediger-sa-bibliographie--670818.kjsp?RH=154970790182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se-former/auto-formation/auto-formation-1044648.kjsp?RH=15497079018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ndiapason.ca/prepar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se-former/les-ateliers-de-la-bu/zotero-459444.kjsp?RH=15497069675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" TargetMode="External"/><Relationship Id="rId7" Type="http://schemas.openxmlformats.org/officeDocument/2006/relationships/hyperlink" Target="https://bibliotheques.univ-grenoble-alpes.fr/se-former/les-formations-en-san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bliotheques.univ-grenoble-alpes.fr/services/" TargetMode="External"/><Relationship Id="rId5" Type="http://schemas.openxmlformats.org/officeDocument/2006/relationships/hyperlink" Target="https://bibliotheques.univ-grenoble-alpes.fr/bibliotheques/bu-medecine-pharmacie/" TargetMode="External"/><Relationship Id="rId4" Type="http://schemas.openxmlformats.org/officeDocument/2006/relationships/hyperlink" Target="https://bibliotheques.univ-grenoble-alpes.fr/catalogu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doc.abes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bibliotheques.univ-grenoble-alpes.fr/services/faire-venir-un-document-peb--176109.kjsp?RH=24134885523388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168003" y="2513669"/>
            <a:ext cx="5330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à la Recherche Documentaire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692048" y="4444925"/>
            <a:ext cx="480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fr-FR" sz="2000" baseline="30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année de Pharmacie – Officine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2024-2025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483" b="3371"/>
          <a:stretch/>
        </p:blipFill>
        <p:spPr>
          <a:xfrm>
            <a:off x="982969" y="3076001"/>
            <a:ext cx="4089713" cy="3495426"/>
          </a:xfrm>
        </p:spPr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16F4F22-2A3F-4CE8-9773-3EAB091A6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7742" r="6603" b="7384"/>
          <a:stretch/>
        </p:blipFill>
        <p:spPr>
          <a:xfrm>
            <a:off x="6852498" y="37702"/>
            <a:ext cx="4926548" cy="678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705" y="666316"/>
            <a:ext cx="5503430" cy="10536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54315" y="178443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6A458-AF66-46BE-9B2A-F7A921217877}"/>
              </a:ext>
            </a:extLst>
          </p:cNvPr>
          <p:cNvSpPr/>
          <p:nvPr/>
        </p:nvSpPr>
        <p:spPr>
          <a:xfrm>
            <a:off x="412954" y="2579283"/>
            <a:ext cx="7570839" cy="34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Se repérer dans les collections</a:t>
            </a:r>
            <a:b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de classification à la BUMP : 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Dewey et NLM </a:t>
            </a:r>
          </a:p>
          <a:p>
            <a:pPr>
              <a:lnSpc>
                <a:spcPct val="150000"/>
              </a:lnSpc>
            </a:pPr>
            <a:b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QV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Pharmacologie</a:t>
            </a:r>
          </a:p>
          <a:p>
            <a:pPr>
              <a:lnSpc>
                <a:spcPct val="150000"/>
              </a:lnSpc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QV 735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Conseil à l’officine</a:t>
            </a: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9F804F-A4F1-442C-860C-E40AED04DE09}"/>
              </a:ext>
            </a:extLst>
          </p:cNvPr>
          <p:cNvSpPr/>
          <p:nvPr/>
        </p:nvSpPr>
        <p:spPr>
          <a:xfrm>
            <a:off x="10953135" y="1199535"/>
            <a:ext cx="825911" cy="1484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705" y="666316"/>
            <a:ext cx="5503430" cy="10536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54315" y="178443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6A458-AF66-46BE-9B2A-F7A921217877}"/>
              </a:ext>
            </a:extLst>
          </p:cNvPr>
          <p:cNvSpPr/>
          <p:nvPr/>
        </p:nvSpPr>
        <p:spPr>
          <a:xfrm>
            <a:off x="973394" y="2477006"/>
            <a:ext cx="11218606" cy="347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de revues papier avec abonnements en cours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(salle ‘Coté jardin’)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b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Moniteur des pharmacies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Quotidien du pharmacien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	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PB210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 presse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lettre du pharmacologue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Pharma</a:t>
            </a:r>
            <a:b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PA722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 400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→ 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Pharmaceutiques</a:t>
            </a:r>
            <a:r>
              <a:rPr lang="fr-FR" sz="1400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</a:t>
            </a:r>
            <a:r>
              <a:rPr lang="fr-FR" sz="1400" spc="3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→ </a:t>
            </a:r>
            <a:r>
              <a:rPr lang="fr-FR" sz="1400" u="sng" spc="3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 Pharmacien de France</a:t>
            </a:r>
            <a:b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PA774		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 </a:t>
            </a:r>
            <a:r>
              <a:rPr lang="fr-FR" sz="1050" spc="300" dirty="0">
                <a:latin typeface="Verdana" panose="020B0604030504040204" pitchFamily="34" charset="0"/>
                <a:ea typeface="Verdana" panose="020B0604030504040204" pitchFamily="34" charset="0"/>
              </a:rPr>
              <a:t>Côté Jardin cote PB 151</a:t>
            </a:r>
          </a:p>
        </p:txBody>
      </p:sp>
    </p:spTree>
    <p:extLst>
      <p:ext uri="{BB962C8B-B14F-4D97-AF65-F5344CB8AC3E}">
        <p14:creationId xmlns:p14="http://schemas.microsoft.com/office/powerpoint/2010/main" val="160404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31065"/>
            <a:ext cx="9939274" cy="16401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savoir sur les ressources et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collections numériques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7084" y="2271252"/>
            <a:ext cx="11278303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toujours depuis BELUGA</a:t>
            </a:r>
          </a:p>
          <a:p>
            <a:pPr marL="342900" indent="-342900">
              <a:buClr>
                <a:srgbClr val="E74610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5AC30-5E1D-4131-A2C5-85A869D97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5"/>
          <a:stretch/>
        </p:blipFill>
        <p:spPr>
          <a:xfrm>
            <a:off x="2025445" y="2865876"/>
            <a:ext cx="6613192" cy="38596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EA83BDE-5166-420A-BCF8-252B379A25D8}"/>
              </a:ext>
            </a:extLst>
          </p:cNvPr>
          <p:cNvSpPr txBox="1"/>
          <p:nvPr/>
        </p:nvSpPr>
        <p:spPr>
          <a:xfrm>
            <a:off x="9277734" y="4108726"/>
            <a:ext cx="2757653" cy="17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300" dirty="0"/>
              <a:t>Un onglet spécifique pour l’accès aux bases de données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382C0D-81E5-41BC-8974-3BE858F9D022}"/>
              </a:ext>
            </a:extLst>
          </p:cNvPr>
          <p:cNvCxnSpPr>
            <a:cxnSpLocks/>
          </p:cNvCxnSpPr>
          <p:nvPr/>
        </p:nvCxnSpPr>
        <p:spPr>
          <a:xfrm flipH="1" flipV="1">
            <a:off x="5987846" y="3254478"/>
            <a:ext cx="3205315" cy="1288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0B72E-4B9C-43C3-8153-E042C5CFCF15}"/>
              </a:ext>
            </a:extLst>
          </p:cNvPr>
          <p:cNvSpPr/>
          <p:nvPr/>
        </p:nvSpPr>
        <p:spPr>
          <a:xfrm rot="10800000">
            <a:off x="5457677" y="2932519"/>
            <a:ext cx="457757" cy="245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31065"/>
            <a:ext cx="9939274" cy="16401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savoir sur les ressources et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collections numériques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6142" y="2271252"/>
            <a:ext cx="11809245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Encyclopédies et répertoires spécialisés : rappels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Clinical Key Student : EMC (Encyclopédie Médico-Chirurgicale) + ebook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techniques de l’ingénieur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Pharmacopée Européenne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Vidal / eVidal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fr-FR" sz="20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Thériaque 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Pharmacopée française </a:t>
            </a:r>
          </a:p>
          <a:p>
            <a:pPr lvl="1"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Clr>
                <a:srgbClr val="0066A1"/>
              </a:buClr>
            </a:pPr>
            <a:endParaRPr 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1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21512" y="179374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8B0AE4A-562C-46D5-A042-8D1E1B88CA25}"/>
              </a:ext>
            </a:extLst>
          </p:cNvPr>
          <p:cNvSpPr/>
          <p:nvPr/>
        </p:nvSpPr>
        <p:spPr>
          <a:xfrm>
            <a:off x="6549089" y="1020810"/>
            <a:ext cx="41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Domine" panose="020B0604020202020204" charset="0"/>
              </a:rPr>
              <a:t>Installer </a:t>
            </a:r>
            <a:r>
              <a:rPr lang="fr-FR" dirty="0" err="1">
                <a:latin typeface="Domine" panose="020B0604020202020204" charset="0"/>
              </a:rPr>
              <a:t>Click&amp;Read</a:t>
            </a:r>
            <a:r>
              <a:rPr lang="fr-FR" dirty="0">
                <a:latin typeface="Domine" panose="020B0604020202020204" charset="0"/>
              </a:rPr>
              <a:t> pour bénéficier des accès aux abonnements de la BU</a:t>
            </a:r>
            <a:endParaRPr lang="fr-FR" dirty="0">
              <a:effectLst/>
            </a:endParaRP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DCE08BFD-DD9E-46A0-9DAE-E108E9ED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48" y="4452411"/>
            <a:ext cx="2124625" cy="15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F75407-5308-488A-9F21-09B06BA536AC}"/>
              </a:ext>
            </a:extLst>
          </p:cNvPr>
          <p:cNvSpPr/>
          <p:nvPr/>
        </p:nvSpPr>
        <p:spPr>
          <a:xfrm>
            <a:off x="9221122" y="6316718"/>
            <a:ext cx="29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https://clickandread.inist.fr/</a:t>
            </a:r>
          </a:p>
        </p:txBody>
      </p:sp>
      <p:pic>
        <p:nvPicPr>
          <p:cNvPr id="14" name="2023-09-07 10-22-42">
            <a:hlinkClick r:id="" action="ppaction://media"/>
            <a:extLst>
              <a:ext uri="{FF2B5EF4-FFF2-40B4-BE49-F238E27FC236}">
                <a16:creationId xmlns:a16="http://schemas.microsoft.com/office/drawing/2014/main" id="{C728E6C7-95D9-417E-B532-7DAE786B79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655" y="1928667"/>
            <a:ext cx="8470433" cy="47646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1E5035-235C-4420-B647-5E7EA2D03AEA}"/>
              </a:ext>
            </a:extLst>
          </p:cNvPr>
          <p:cNvSpPr txBox="1">
            <a:spLocks/>
          </p:cNvSpPr>
          <p:nvPr/>
        </p:nvSpPr>
        <p:spPr>
          <a:xfrm>
            <a:off x="850608" y="856344"/>
            <a:ext cx="9568010" cy="105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&amp; Read</a:t>
            </a:r>
          </a:p>
        </p:txBody>
      </p:sp>
    </p:spTree>
    <p:extLst>
      <p:ext uri="{BB962C8B-B14F-4D97-AF65-F5344CB8AC3E}">
        <p14:creationId xmlns:p14="http://schemas.microsoft.com/office/powerpoint/2010/main" val="22531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20956"/>
            <a:ext cx="9424768" cy="1194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EMC : Clinical Key Student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8290" y="1876583"/>
            <a:ext cx="403705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138759"/>
            <a:ext cx="10147950" cy="4190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z="2000" b="1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NÉCESSITÉ DE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CRÉER UN COMPTE</a:t>
            </a:r>
            <a:b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125" lvl="1" indent="-255588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§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Traités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EMC 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(Encyclopédie Médico-Chirurgicale)</a:t>
            </a:r>
          </a:p>
          <a:p>
            <a:pPr marL="365125" lvl="1" indent="-255588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§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e-books en français</a:t>
            </a: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125" lvl="1" indent="-255588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§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Traités de médecine </a:t>
            </a:r>
            <a:r>
              <a:rPr lang="fr-FR" sz="16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Arkos</a:t>
            </a: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§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Images et vidéos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</a:pP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Tuto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vidéo</a:t>
            </a:r>
          </a:p>
          <a:p>
            <a:r>
              <a:rPr lang="fr-FR" dirty="0"/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854" y="6078458"/>
            <a:ext cx="3339380" cy="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20956"/>
            <a:ext cx="9424768" cy="1194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Techniques de l’ingénieur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8290" y="1876583"/>
            <a:ext cx="403705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2842" y="2183097"/>
            <a:ext cx="11877164" cy="48423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z="2000" b="1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nécessité de passer par Beluga</a:t>
            </a:r>
            <a:b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 de consulter des articles sur les domaines Biomédical et Pharma : </a:t>
            </a:r>
          </a:p>
          <a:p>
            <a:pPr marL="395287" indent="-285750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  <a:buFontTx/>
              <a:buChar char="-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Technologie pour la santé : 129 articles, organisés en 5 rubriques.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hlinkClick r:id="rId4" tooltip="Médicaments et produits pharmaceutiqu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Médicaments et produits pharmaceutiques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: 124 articles, organisés en 7 rubriques. </a:t>
            </a: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9537">
              <a:lnSpc>
                <a:spcPct val="150000"/>
              </a:lnSpc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Retrouvez des quizz en lien avec ces thématiques.</a:t>
            </a: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109537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/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70D57C-C19A-4370-B0CD-F690D8FF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195" y="879051"/>
            <a:ext cx="2070186" cy="18736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30D136-A03C-4F0F-A653-D105BA03C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9" y="5682241"/>
            <a:ext cx="2287219" cy="9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72732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Pharmacopée européenne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49634" y="1965163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2587" y="2151976"/>
            <a:ext cx="11586825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E74610"/>
              </a:buClr>
              <a:buFont typeface="Wingdings" panose="05000000000000000000" pitchFamily="2" charset="2"/>
              <a:buChar char="v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Version en cours : 11.6 (puis 11.7 en avril 2025)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Demander les accès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bapso-rensbump@univ-grenoble-alpes.fr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Recueil de textes réglementaire applicables dans 38 pays européens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 la norme de qualité des médicaments à usage humain ou vétérinaire et des substances qui entrent dans leur composition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méthodes d'analyses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utiliser pour assurer le contrôle des préparations</a:t>
            </a:r>
          </a:p>
          <a:p>
            <a:pPr lvl="1" indent="-342900">
              <a:spcBef>
                <a:spcPts val="400"/>
              </a:spcBef>
              <a:buClr>
                <a:srgbClr val="0066A1"/>
              </a:buClr>
              <a:buSzPct val="80000"/>
              <a:buFont typeface="Wingdings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>
              <a:spcBef>
                <a:spcPts val="400"/>
              </a:spcBef>
              <a:buClr>
                <a:srgbClr val="0066A1"/>
              </a:buClr>
              <a:buSzPct val="80000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0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72732"/>
            <a:ext cx="9548755" cy="11924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CISMeF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0137" y="1965163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7253" y="2146854"/>
            <a:ext cx="10810450" cy="4821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q"/>
            </a:pPr>
            <a:r>
              <a:rPr lang="fr-FR" sz="2800" spc="3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CISMeF</a:t>
            </a:r>
            <a:r>
              <a:rPr lang="fr-FR" sz="28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(Catalogue et Index des Sites Médicaux Francophones) qui comporte :</a:t>
            </a:r>
          </a:p>
          <a:p>
            <a:pPr marL="342900" indent="-34290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q"/>
            </a:pPr>
            <a:endParaRPr lang="fr-FR" sz="28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LiSSa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(Littérature Scientifique en Santé) 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Wingdings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HeTOP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Terminology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Ontology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Portal) : Portail Terminologique de Santé </a:t>
            </a:r>
          </a:p>
          <a:p>
            <a:pPr marL="114300" lvl="1">
              <a:spcBef>
                <a:spcPts val="400"/>
              </a:spcBef>
              <a:buClr>
                <a:srgbClr val="E74610"/>
              </a:buClr>
              <a:buSzPct val="80000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40716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LiSSa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données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9969" y="200449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303" y="2302907"/>
            <a:ext cx="11916697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</a:rPr>
              <a:t>Utile pour trouver des références d’articles en français dans le domaine de la Santé</a:t>
            </a:r>
            <a:endParaRPr lang="fr-FR" sz="20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FR" sz="20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</a:rPr>
              <a:t>Attention : on accède à des </a:t>
            </a:r>
            <a:r>
              <a:rPr lang="fr-FR" sz="2000" b="1" u="sng" spc="300" dirty="0">
                <a:latin typeface="Verdana" panose="020B0604030504040204" pitchFamily="34" charset="0"/>
                <a:ea typeface="Verdana" panose="020B0604030504040204" pitchFamily="34" charset="0"/>
              </a:rPr>
              <a:t>références bibliographiques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</a:rPr>
              <a:t> mais pas directement au texte intégral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z="20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 :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la référence, regarder l’onglet « Indexation » pour rebondir sur d’autres références ayant le mot clé en question et utiliser Click&amp;Read</a:t>
            </a:r>
          </a:p>
          <a:p>
            <a:pPr>
              <a:buClr>
                <a:srgbClr val="00B0F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CEBDE526-C55E-4798-B639-D805A40C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435" y="864814"/>
            <a:ext cx="3607517" cy="13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9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340745"/>
            <a:ext cx="5788620" cy="1417032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kern="1400" spc="7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Objectif : La recherche documentaire dans le cadre de la these d’exercice</a:t>
            </a:r>
            <a:br>
              <a:rPr lang="en-US" sz="240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478105"/>
            <a:ext cx="6017342" cy="43140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1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La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</a:t>
            </a: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d’exercice</a:t>
            </a: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(Jean-Hugues MORNEAU)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Démarrer une recherche documentaire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Rappels sur les bases professionnelles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000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Repérer les ressources utiles</a:t>
            </a: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435" y="2188030"/>
            <a:ext cx="1069311" cy="3888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A1C0C36-E7EE-4284-9D30-CF04247572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1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640716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LiSSa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suite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9969" y="200449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9828" y="2843579"/>
            <a:ext cx="10212344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  <a:buClr>
                <a:srgbClr val="E74610"/>
              </a:buClr>
            </a:pPr>
            <a:r>
              <a:rPr lang="fr-FR" sz="2000" b="1" spc="300" dirty="0"/>
              <a:t>Quelques revues signalées sur Lissa :</a:t>
            </a:r>
          </a:p>
          <a:p>
            <a:pPr marL="285750" lvl="0" indent="-285750" algn="just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endParaRPr lang="fr-FR" sz="2000" spc="300" dirty="0"/>
          </a:p>
          <a:p>
            <a:pPr marL="285750" lvl="0" indent="-285750" algn="just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hlinkClick r:id="rId4"/>
              </a:rPr>
              <a:t>Actualités pharmaceutiques</a:t>
            </a:r>
            <a:endParaRPr lang="fr-FR" sz="2000" spc="300" dirty="0"/>
          </a:p>
          <a:p>
            <a:pPr marL="285750" lvl="0" indent="-285750" algn="just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hlinkClick r:id="rId5"/>
              </a:rPr>
              <a:t>Le Pharmacien Hospitalier et Clinicien</a:t>
            </a:r>
            <a:r>
              <a:rPr lang="fr-FR" sz="2000" spc="300" dirty="0"/>
              <a:t> (uniquement en ligne)</a:t>
            </a:r>
          </a:p>
          <a:p>
            <a:pPr marL="285750" lvl="0" indent="-285750" algn="just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hlinkClick r:id="rId6"/>
              </a:rPr>
              <a:t>Annales pharmaceutiques françaises</a:t>
            </a:r>
            <a:endParaRPr lang="fr-FR" sz="2000" spc="300" dirty="0"/>
          </a:p>
          <a:p>
            <a:pPr lvl="0" algn="just">
              <a:buClr>
                <a:srgbClr val="E74610"/>
              </a:buClr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CEBDE526-C55E-4798-B639-D805A40C1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435" y="929901"/>
            <a:ext cx="3607517" cy="13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25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61342"/>
            <a:ext cx="9568010" cy="15053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ressources (1) : les Archives ouvertes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0890" y="2461486"/>
            <a:ext cx="11710220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: ouvert !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déjà signalées dans BELUGA 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HAL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(plateforme d’archive ouverte institutionnelle du CCSD)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TEL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(Thèses en ligne) / 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DART Europe</a:t>
            </a:r>
            <a:r>
              <a:rPr lang="fr-FR" sz="20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(thèses à l’échelle européenne)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DUMAS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Dépôt Universitaire de Mémoires Après Soutenance +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thèses d’exercice UGA</a:t>
            </a: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ISTEX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(INIST/CNRS) : réservoir d’archives scientifiques</a:t>
            </a:r>
          </a:p>
          <a:p>
            <a:pPr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§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0066A1"/>
              </a:buClr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0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72732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ressources (2)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9969" y="1906170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71950" y="2159850"/>
            <a:ext cx="11160578" cy="40802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Portails d’éditeurs scientifiques</a:t>
            </a:r>
          </a:p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000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ScienceDirect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(plateforme d’Elsevier)</a:t>
            </a:r>
          </a:p>
          <a:p>
            <a:pPr marL="360000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Wiley Online Library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plateforme de 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Wiley)</a:t>
            </a:r>
          </a:p>
          <a:p>
            <a:pPr marL="360000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Springerlink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plateforme de 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Springer) </a:t>
            </a:r>
          </a:p>
          <a:p>
            <a:pPr marL="360000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Taylor and Francis Online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plateforme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Taylor and Francis)</a:t>
            </a: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7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72732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à la séance 2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9969" y="1906170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1923876"/>
            <a:ext cx="11160578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66A1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bases de données spécifiques :</a:t>
            </a:r>
          </a:p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(interrogeable par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SciFinder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ⁿ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se créer un compte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individuel</a:t>
            </a:r>
            <a:endParaRPr lang="en-US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 Library </a:t>
            </a:r>
            <a:endParaRPr lang="en-US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000" lvl="1" indent="-216000">
              <a:lnSpc>
                <a:spcPct val="150000"/>
              </a:lnSpc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of Science (WOS)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OpenAlex</a:t>
            </a:r>
            <a:endParaRPr lang="en-US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066A1"/>
              </a:buClr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5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74" y="2374900"/>
            <a:ext cx="4426219" cy="19177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questions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1100952"/>
            <a:ext cx="4241557" cy="42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929" y="558393"/>
            <a:ext cx="8941851" cy="2223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FAIRE AVANT LA SÉANCE 2 :</a:t>
            </a:r>
            <a:endParaRPr lang="en-US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958" y="1808807"/>
            <a:ext cx="10790083" cy="4396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Ouvrir un compte personnel sur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Chemical abstracts (SciFinder-N)</a:t>
            </a: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Consignes sur site BU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Lire la procédure de création d’un compte :</a:t>
            </a:r>
            <a:b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Instructions pour 1e connexion aux Chemical Abstracts </a:t>
            </a:r>
            <a:r>
              <a:rPr lang="fr-FR" u="sng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SciFinder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(PDF, 239 Ko)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L’adresse mél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obligatoirement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institutionnelle UGA du type :</a:t>
            </a:r>
            <a:b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nom.prénom@etu.univ-grenoble-alpes.fr</a:t>
            </a:r>
          </a:p>
          <a:p>
            <a:pPr lvl="1" indent="-342900">
              <a:lnSpc>
                <a:spcPct val="150000"/>
              </a:lnSpc>
              <a:spcBef>
                <a:spcPts val="400"/>
              </a:spcBef>
              <a:buClr>
                <a:srgbClr val="E74610"/>
              </a:buClr>
              <a:buSzPct val="80000"/>
              <a:buFont typeface="Courier New" panose="02070309020205020404" pitchFamily="49" charset="0"/>
              <a:buChar char="o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 mot-de-passe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complexe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(maj – min – chiffre - alphanumérique…)</a:t>
            </a:r>
            <a:endParaRPr lang="fr-FR" spc="3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50607" y="1354223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9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929" y="558393"/>
            <a:ext cx="6591941" cy="2223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 DE LA SÉANCE 2 :</a:t>
            </a:r>
            <a:endParaRPr lang="en-US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091" y="1855668"/>
            <a:ext cx="5495124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1 :</a:t>
            </a:r>
          </a:p>
          <a:p>
            <a:pPr>
              <a:lnSpc>
                <a:spcPct val="150000"/>
              </a:lnSpc>
            </a:pPr>
            <a:r>
              <a:rPr lang="pt-BR" sz="2400" spc="300" dirty="0"/>
              <a:t>24/03 de 14h00 à 16h00</a:t>
            </a:r>
          </a:p>
          <a:p>
            <a:pPr>
              <a:lnSpc>
                <a:spcPct val="150000"/>
              </a:lnSpc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2 : </a:t>
            </a:r>
          </a:p>
          <a:p>
            <a:pPr>
              <a:lnSpc>
                <a:spcPct val="150000"/>
              </a:lnSpc>
            </a:pPr>
            <a:r>
              <a:rPr lang="pt-BR" sz="2400" spc="300" dirty="0"/>
              <a:t>04/04 de 13h00 à 15h00</a:t>
            </a:r>
          </a:p>
          <a:p>
            <a:pPr>
              <a:lnSpc>
                <a:spcPct val="150000"/>
              </a:lnSpc>
            </a:pPr>
            <a:endParaRPr lang="pt-BR" sz="2400" spc="300" dirty="0"/>
          </a:p>
          <a:p>
            <a:pPr>
              <a:lnSpc>
                <a:spcPct val="150000"/>
              </a:lnSpc>
            </a:pPr>
            <a:r>
              <a:rPr lang="fr-FR" sz="24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 3 : </a:t>
            </a:r>
          </a:p>
          <a:p>
            <a:pPr>
              <a:lnSpc>
                <a:spcPct val="150000"/>
              </a:lnSpc>
            </a:pPr>
            <a:r>
              <a:rPr lang="pt-BR" sz="2400" spc="300" dirty="0"/>
              <a:t>08/04 de 13h30 à 15h30</a:t>
            </a:r>
          </a:p>
          <a:p>
            <a:endParaRPr lang="pt-BR" sz="2400" dirty="0"/>
          </a:p>
          <a:p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0975" y="143288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8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714477"/>
            <a:ext cx="4314664" cy="200932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728602" y="2753219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1737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16949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2E2289-3FF5-4D25-9B23-66585290877F}"/>
              </a:ext>
            </a:extLst>
          </p:cNvPr>
          <p:cNvSpPr/>
          <p:nvPr/>
        </p:nvSpPr>
        <p:spPr>
          <a:xfrm>
            <a:off x="7938" y="6527997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images : </a:t>
            </a:r>
            <a:r>
              <a:rPr lang="en-U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pixabay</a:t>
            </a:r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B0AD93A-25E3-446A-8F71-8C388DB3FB9A}"/>
              </a:ext>
            </a:extLst>
          </p:cNvPr>
          <p:cNvSpPr txBox="1"/>
          <p:nvPr/>
        </p:nvSpPr>
        <p:spPr>
          <a:xfrm>
            <a:off x="3359938" y="4476713"/>
            <a:ext cx="5472113" cy="1322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Formulaire depuis </a:t>
            </a:r>
            <a:r>
              <a:rPr lang="fr-FR" sz="2400" b="1" dirty="0">
                <a:solidFill>
                  <a:srgbClr val="EE5F2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Beluga</a:t>
            </a:r>
            <a:endParaRPr lang="fr-FR" sz="2400" b="1" dirty="0">
              <a:solidFill>
                <a:srgbClr val="EE5F2C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bapso-rensbump@univ-grenoble-alpes.fr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04-76-63-74-70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D9E293-25BD-480B-9879-8181FBE4DF20}"/>
              </a:ext>
            </a:extLst>
          </p:cNvPr>
          <p:cNvSpPr txBox="1"/>
          <p:nvPr/>
        </p:nvSpPr>
        <p:spPr>
          <a:xfrm>
            <a:off x="3368789" y="3047249"/>
            <a:ext cx="531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bg1"/>
                </a:solidFill>
              </a:rPr>
              <a:t>Pour aller plus loin </a:t>
            </a:r>
            <a:r>
              <a:rPr lang="fr-FR" sz="2400" b="1" dirty="0">
                <a:solidFill>
                  <a:schemeClr val="bg1"/>
                </a:solidFill>
              </a:rPr>
              <a:t>: </a:t>
            </a:r>
            <a:r>
              <a:rPr lang="fr-FR" sz="2400" dirty="0">
                <a:solidFill>
                  <a:schemeClr val="bg1"/>
                </a:solidFill>
              </a:rPr>
              <a:t>rendez-vous avec un/une bibliothécaire au bureau d’aide à la recherche de la BUMP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37E06A-6BD4-4C82-8736-DBEAFDDF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154" y="6260126"/>
            <a:ext cx="1670898" cy="578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A0D851-AD3F-4605-B8D3-4AD1CAE33BE6}"/>
              </a:ext>
            </a:extLst>
          </p:cNvPr>
          <p:cNvSpPr/>
          <p:nvPr/>
        </p:nvSpPr>
        <p:spPr>
          <a:xfrm>
            <a:off x="8832052" y="6226155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930" y="558393"/>
            <a:ext cx="10009901" cy="140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Préparer</a:t>
            </a:r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thèse : démarche </a:t>
            </a:r>
            <a:r>
              <a:rPr lang="en-US" sz="4000" b="1" spc="3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générale</a:t>
            </a:r>
            <a:endParaRPr lang="en-US" sz="4000" b="1" spc="3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930" y="2299023"/>
            <a:ext cx="10933106" cy="4338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Choisir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délimiter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très précisément le </a:t>
            </a:r>
            <a:r>
              <a:rPr lang="fr-FR" sz="2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Effectuer les </a:t>
            </a: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recherches bibliographiques</a:t>
            </a:r>
            <a:endParaRPr lang="fr-FR" sz="2000" spc="3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Dresser et organiser la </a:t>
            </a: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synthèse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ses recherches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Eventuellement, mettre en place un Plan de Gestion des Données (PGD) =&gt; 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sos-data@univ-grenoble-alpes.fr</a:t>
            </a:r>
            <a:endParaRPr lang="fr-FR" sz="2000" spc="3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Rédiger en respectant les </a:t>
            </a: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règles de </a:t>
            </a:r>
            <a:r>
              <a:rPr lang="fr-FR" sz="2000" b="1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citation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 prémunir du 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plagiat</a:t>
            </a:r>
            <a:r>
              <a:rPr lang="fr-FR" sz="2000" spc="3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suivre les recommandations pour le sourçage des illustrations.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0598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F7177AF-A5B4-40B6-93C2-84BB4506A42C}"/>
              </a:ext>
            </a:extLst>
          </p:cNvPr>
          <p:cNvSpPr/>
          <p:nvPr/>
        </p:nvSpPr>
        <p:spPr>
          <a:xfrm>
            <a:off x="7073672" y="1453871"/>
            <a:ext cx="48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hlinkClick r:id="rId6"/>
              </a:rPr>
              <a:t>Document de présentation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379265"/>
            <a:ext cx="9486761" cy="1542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Débuter une recherche documentaire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6530" y="2823200"/>
            <a:ext cx="10698940" cy="3000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Clr>
                <a:srgbClr val="E74610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Préparation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Clarifier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concepts</a:t>
            </a:r>
          </a:p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Déterminer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mots-clés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sujet (+ synonymes/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MeSH)</a:t>
            </a: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 recherche : prévoir du temps, préparer ses accès aux outils bibliographiques</a:t>
            </a:r>
          </a:p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Consulter les revues reconnues du domaine</a:t>
            </a:r>
          </a:p>
          <a:p>
            <a:pPr lvl="1" algn="just">
              <a:buClr>
                <a:srgbClr val="E74610"/>
              </a:buClr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379265"/>
            <a:ext cx="9486761" cy="1542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Débuter une recherche documentaire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C780C02-0EF7-411B-A3B8-7E0450D55967}"/>
              </a:ext>
            </a:extLst>
          </p:cNvPr>
          <p:cNvSpPr/>
          <p:nvPr/>
        </p:nvSpPr>
        <p:spPr>
          <a:xfrm>
            <a:off x="280219" y="2311975"/>
            <a:ext cx="11041626" cy="432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pratique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critères de sélection des documents :</a:t>
            </a:r>
          </a:p>
          <a:p>
            <a:pPr marL="1200150" lvl="2" indent="-28575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Date: inclure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 fondateurs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les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avancées récentes</a:t>
            </a:r>
          </a:p>
          <a:p>
            <a:pPr marL="1200150" lvl="2" indent="-28575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Langue (souvent anglais pour des publications internationales)</a:t>
            </a: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de documents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acte de conférence, chapitre d’ouvrage, thèse, article de revue…</a:t>
            </a:r>
          </a:p>
          <a:p>
            <a:pPr lvl="2">
              <a:lnSpc>
                <a:spcPct val="150000"/>
              </a:lnSpc>
              <a:buClr>
                <a:srgbClr val="E74610"/>
              </a:buClr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50000"/>
              </a:lnSpc>
              <a:buClr>
                <a:srgbClr val="E74610"/>
              </a:buClr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la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rubrique Auto-formation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le site des BU de l’UGA</a:t>
            </a:r>
          </a:p>
          <a:p>
            <a:pPr lvl="1">
              <a:lnSpc>
                <a:spcPct val="150000"/>
              </a:lnSpc>
              <a:buClr>
                <a:srgbClr val="E74610"/>
              </a:buClr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Ressources pour apprendre à chercher : 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Diapason</a:t>
            </a: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379265"/>
            <a:ext cx="9316280" cy="14340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documentaire, suite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161809"/>
            <a:ext cx="10220515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z="2000" u="sng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 ses recherches et ses résultats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conserver les documents</a:t>
            </a:r>
          </a:p>
          <a:p>
            <a:pPr marL="800100" lvl="1" indent="-34290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sauvegarder les références (attention à la pagination)</a:t>
            </a:r>
          </a:p>
          <a:p>
            <a:pPr marL="800100" lvl="1" indent="-34290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 ses notes</a:t>
            </a:r>
          </a:p>
          <a:p>
            <a:pPr marL="800100" lvl="1" indent="-342900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outils de gestion de références bibliographiques peuvent vous aider.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b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Ateliers de formation Zotero</a:t>
            </a: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93E75EE5-15AC-47E3-8A49-284EBEAC6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4768" r="11196" b="27096"/>
          <a:stretch/>
        </p:blipFill>
        <p:spPr>
          <a:xfrm>
            <a:off x="7358284" y="5299588"/>
            <a:ext cx="2808604" cy="13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379264"/>
            <a:ext cx="9568010" cy="1538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documentaire : incontournable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9287" y="2405992"/>
            <a:ext cx="9939274" cy="39879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spc="300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Le site web des BU</a:t>
            </a:r>
            <a:b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Rubriques à consulter : </a:t>
            </a:r>
          </a:p>
          <a:p>
            <a:pPr marL="342900" indent="-342900">
              <a:lnSpc>
                <a:spcPct val="150000"/>
              </a:lnSpc>
              <a:buClr>
                <a:srgbClr val="FB4B05"/>
              </a:buClr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Catalogue Beluga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B4B05"/>
              </a:buClr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BU Médecine Pharmacie</a:t>
            </a:r>
            <a:endParaRPr lang="fr-FR" sz="20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B4B05"/>
              </a:buClr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Services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B4B05"/>
              </a:buClr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Se former / Les formations en santé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Beluga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3961" y="2161809"/>
            <a:ext cx="11216090" cy="4016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74610"/>
              </a:buClr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 de découverte du réseau des bibliothèques de l’Université Grenoble Alpes : signale l’ensemble de la documentation accessible aux étudiants UGA.</a:t>
            </a: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z="2400" spc="3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74610"/>
              </a:buClr>
            </a:pP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S’identifier impérativement pour bénéficier des abonnements souscrits</a:t>
            </a:r>
          </a:p>
          <a:p>
            <a:pPr lvl="1">
              <a:buClr>
                <a:srgbClr val="E74610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7796EBEF-D6C2-43B5-8643-69CEF1B9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987" y="244461"/>
            <a:ext cx="2891080" cy="17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856344"/>
            <a:ext cx="9568010" cy="10536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 catalogue utile : le SUDOC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54315" y="178443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2678" y="2134559"/>
            <a:ext cx="10023869" cy="4862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just">
              <a:buClr>
                <a:srgbClr val="0066A1"/>
              </a:buClr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ystème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U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niversitaire de </a:t>
            </a:r>
            <a:r>
              <a:rPr lang="fr-FR" sz="2400" b="1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DOC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umentation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just">
              <a:buClr>
                <a:srgbClr val="0066A1"/>
              </a:buClr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just">
              <a:buClr>
                <a:srgbClr val="0066A1"/>
              </a:buClr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>
              <a:buClr>
                <a:srgbClr val="0066A1"/>
              </a:buClr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ct val="150000"/>
              </a:lnSpc>
              <a:buClr>
                <a:srgbClr val="0066A1"/>
              </a:buClr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 pour </a:t>
            </a:r>
            <a:r>
              <a:rPr lang="fr-FR" sz="16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élargir ses recherches.</a:t>
            </a:r>
          </a:p>
          <a:p>
            <a:pPr marL="0" lvl="1">
              <a:lnSpc>
                <a:spcPct val="150000"/>
              </a:lnSpc>
              <a:buClr>
                <a:srgbClr val="0066A1"/>
              </a:buClr>
            </a:pPr>
            <a:endParaRPr lang="fr-FR" sz="16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disponibles dans d’autres universités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Thèses soutenues dans les universités françaises (lien vers le PDF si disponible)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 pour repérer un enseignant-chercheur spécialiste 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dirigeant des thèses </a:t>
            </a:r>
          </a:p>
          <a:p>
            <a:pPr marL="285750" lvl="1" indent="-285750">
              <a:lnSpc>
                <a:spcPct val="150000"/>
              </a:lnSpc>
              <a:buClr>
                <a:srgbClr val="E74610"/>
              </a:buClr>
              <a:buFont typeface="Wingdings" panose="05000000000000000000" pitchFamily="2" charset="2"/>
              <a:buChar char="Ø"/>
            </a:pP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lien avec le service du </a:t>
            </a:r>
            <a:r>
              <a:rPr lang="fr-FR" sz="1600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PEB (Prêt de documents entre bibliothèques)</a:t>
            </a:r>
            <a:endParaRPr lang="fr-FR" sz="1600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108AF413-12C1-4837-B38A-BBE7B7E8F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268" y="2002606"/>
            <a:ext cx="2043244" cy="15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10847</TotalTime>
  <Words>1388</Words>
  <Application>Microsoft Office PowerPoint</Application>
  <PresentationFormat>Grand écran</PresentationFormat>
  <Paragraphs>303</Paragraphs>
  <Slides>27</Slides>
  <Notes>27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Domine</vt:lpstr>
      <vt:lpstr>Lato</vt:lpstr>
      <vt:lpstr>Montserrat</vt:lpstr>
      <vt:lpstr>Verdana</vt:lpstr>
      <vt:lpstr>Wingdings</vt:lpstr>
      <vt:lpstr>Office Theme</vt:lpstr>
      <vt:lpstr>Présentation PowerPoint</vt:lpstr>
      <vt:lpstr>Objectif : La recherche documentaire dans le cadre de la these d’exercice  </vt:lpstr>
      <vt:lpstr>Préparer sa thèse : démarche générale</vt:lpstr>
      <vt:lpstr>Débuter une recherche documentaire</vt:lpstr>
      <vt:lpstr>Débuter une recherche documentaire</vt:lpstr>
      <vt:lpstr>La recherche documentaire, suite</vt:lpstr>
      <vt:lpstr>La recherche documentaire : incontournable</vt:lpstr>
      <vt:lpstr>Catalogue Beluga</vt:lpstr>
      <vt:lpstr>Autre catalogue utile : le SUDOC</vt:lpstr>
      <vt:lpstr>Les documents imprimés à la BUMP</vt:lpstr>
      <vt:lpstr>Les documents imprimés à la BUMP</vt:lpstr>
      <vt:lpstr>A savoir sur les ressources et collections numériques</vt:lpstr>
      <vt:lpstr>A savoir sur les ressources et collections numériques</vt:lpstr>
      <vt:lpstr>Présentation PowerPoint</vt:lpstr>
      <vt:lpstr>EMC : Clinical Key Student</vt:lpstr>
      <vt:lpstr>Techniques de l’ingénieur</vt:lpstr>
      <vt:lpstr>Pharmacopée européenne</vt:lpstr>
      <vt:lpstr>CISMeF</vt:lpstr>
      <vt:lpstr>LiSSa Base de données bibliographiques</vt:lpstr>
      <vt:lpstr>LiSSa suite </vt:lpstr>
      <vt:lpstr>Autres ressources (1) : les Archives ouvertes</vt:lpstr>
      <vt:lpstr>Autres ressources (2)</vt:lpstr>
      <vt:lpstr>Introduction à la séance 2</vt:lpstr>
      <vt:lpstr>Des questions ?</vt:lpstr>
      <vt:lpstr>A FAIRE AVANT LA SÉANCE 2 :</vt:lpstr>
      <vt:lpstr>DATES DE LA SÉANCE 2 :</vt:lpstr>
      <vt:lpstr>Merci !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1390</cp:revision>
  <cp:lastPrinted>2024-01-22T14:54:55Z</cp:lastPrinted>
  <dcterms:created xsi:type="dcterms:W3CDTF">2017-02-21T04:29:22Z</dcterms:created>
  <dcterms:modified xsi:type="dcterms:W3CDTF">2025-02-17T14:54:20Z</dcterms:modified>
</cp:coreProperties>
</file>