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7" r:id="rId2"/>
    <p:sldId id="446" r:id="rId3"/>
    <p:sldId id="488" r:id="rId4"/>
    <p:sldId id="471" r:id="rId5"/>
    <p:sldId id="449" r:id="rId6"/>
    <p:sldId id="489" r:id="rId7"/>
    <p:sldId id="450" r:id="rId8"/>
    <p:sldId id="451" r:id="rId9"/>
    <p:sldId id="478" r:id="rId10"/>
    <p:sldId id="3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610"/>
    <a:srgbClr val="FFFFFF"/>
    <a:srgbClr val="202C41"/>
    <a:srgbClr val="0D1128"/>
    <a:srgbClr val="E4E4E4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38947" autoAdjust="0"/>
  </p:normalViewPr>
  <p:slideViewPr>
    <p:cSldViewPr snapToGrid="0">
      <p:cViewPr varScale="1">
        <p:scale>
          <a:sx n="44" d="100"/>
          <a:sy n="44" d="100"/>
        </p:scale>
        <p:origin x="31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bib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 : connaître la BUMP comme lieu-ressource, lieu de travail personnel, lieu d’approfondissement des thèmes vus en cours.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BUMP : horaires d’ouverture, public-cible ;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différence avec les BM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Découverte des espaces utilisables sans carte (places de travail…) et des collections imprimées (10 min)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BELUGA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Outil de découverte pour rechercher quelles sont les ressources documentaires disponibles à la BU. 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faire quoi ?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Trouver une référence d'ouvrage (imprimé ou numérique), de thèse ou de mémoire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Trouver une référence d’article en fonction des abonnements @ souscrits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Trouver des Titre de revues et vérifier les dates d’abonnements et l’accès (en ligne ou en version papier) (Un onglet spécifique « Recherche de titres de périodique ».)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ce public sans identifiant orienter vers les documents papiers (ouvrages + revue abonnement papier) + consultation sur place.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sur lesquels insister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Accès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(pour compte lecteur, accès aux ressources @ et fonctionnalités avancées :  historique, bibliographie, tag….) (sous réserve d’inscription)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Filtres par facettes (+ tri)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Recherches avancées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Rebondir par les mots sujets des notices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Récupération par copier-coller des références pour la bibliographie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4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AF4214-7938-4381-9EB7-AACFA57795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BD0233C-ACE9-4E8F-B3FE-A0D2C5749B82}" type="datetime1">
              <a:rPr lang="fr-FR" smtClean="0"/>
              <a:t>10/01/2023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0FEAC0-90C7-4BC1-9C69-F66ECE1043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2FA88EF-F350-41B2-A39E-3FCBFF612EB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00316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Penser à la recherche par cote dans Beluga avec filtre détenu par la bib + BUMP</a:t>
            </a:r>
          </a:p>
          <a:p>
            <a:r>
              <a:rPr lang="fr-FR" dirty="0"/>
              <a:t>3 exemples donnés par la formatrice : </a:t>
            </a:r>
          </a:p>
          <a:p>
            <a:endParaRPr lang="fr-FR" dirty="0"/>
          </a:p>
          <a:p>
            <a:r>
              <a:rPr lang="fr-FR" dirty="0"/>
              <a:t>Manoukian A, </a:t>
            </a:r>
            <a:r>
              <a:rPr lang="fr-FR" dirty="0" err="1"/>
              <a:t>Massebeuf</a:t>
            </a:r>
            <a:r>
              <a:rPr lang="fr-FR" dirty="0"/>
              <a:t> Anne. La relation soignant-soigné. 4e édition. Rueil-Malmaison : Éditions Lamarre; 2014.  =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https://beluga.univ-grenoble-alpes.fr/permalink/33UGRENOBLE_INST/rgi2mt/alma990004599120306161</a:t>
            </a:r>
          </a:p>
          <a:p>
            <a:endParaRPr lang="fr-FR" dirty="0">
              <a:effectLst/>
            </a:endParaRPr>
          </a:p>
          <a:p>
            <a:r>
              <a:rPr lang="fr-FR" dirty="0">
                <a:effectLst/>
              </a:rPr>
              <a:t>Phaneuf M. La relation soignant-soigné : rencontre et accompagnement : vers l’utilisation thérapeutique de soi. Montréal : Chenelière éducation; 2011. = https://beluga.univ-grenoble-alpes.fr/permalink/33UGRENOBLE_INST/1vb34gl/alma990005723530306161</a:t>
            </a:r>
          </a:p>
          <a:p>
            <a:endParaRPr lang="fr-FR" dirty="0">
              <a:effectLst/>
            </a:endParaRPr>
          </a:p>
          <a:p>
            <a:r>
              <a:rPr lang="fr-FR" dirty="0" err="1">
                <a:effectLst/>
              </a:rPr>
              <a:t>Formarier</a:t>
            </a:r>
            <a:r>
              <a:rPr lang="fr-FR" dirty="0">
                <a:effectLst/>
              </a:rPr>
              <a:t> M, </a:t>
            </a:r>
            <a:r>
              <a:rPr lang="fr-FR" dirty="0" err="1">
                <a:effectLst/>
              </a:rPr>
              <a:t>Jovic</a:t>
            </a:r>
            <a:r>
              <a:rPr lang="fr-FR" dirty="0">
                <a:effectLst/>
              </a:rPr>
              <a:t> L. Les concepts en sciences </a:t>
            </a:r>
            <a:r>
              <a:rPr lang="fr-FR" dirty="0" err="1">
                <a:effectLst/>
              </a:rPr>
              <a:t>infirmières</a:t>
            </a:r>
            <a:r>
              <a:rPr lang="fr-FR" dirty="0">
                <a:effectLst/>
              </a:rPr>
              <a:t>. 2ème </a:t>
            </a:r>
            <a:r>
              <a:rPr lang="fr-FR" dirty="0" err="1">
                <a:effectLst/>
              </a:rPr>
              <a:t>édition</a:t>
            </a:r>
            <a:r>
              <a:rPr lang="fr-FR" dirty="0">
                <a:effectLst/>
              </a:rPr>
              <a:t>. </a:t>
            </a:r>
            <a:r>
              <a:rPr lang="fr-FR" dirty="0" err="1">
                <a:effectLst/>
              </a:rPr>
              <a:t>Formarier</a:t>
            </a:r>
            <a:r>
              <a:rPr lang="fr-FR" dirty="0">
                <a:effectLst/>
              </a:rPr>
              <a:t> M, </a:t>
            </a:r>
            <a:r>
              <a:rPr lang="fr-FR" dirty="0" err="1">
                <a:effectLst/>
              </a:rPr>
              <a:t>Jovic</a:t>
            </a:r>
            <a:r>
              <a:rPr lang="fr-FR" dirty="0">
                <a:effectLst/>
              </a:rPr>
              <a:t> L. Lyon, France : Association de recherche en soins infirmiers ARSI; 2012. = https://beluga.univ-grenoble-alpes.fr/permalink/33UGRENOBLE_INST/1vb34gl/alma991006230098306161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Problématique de financement et de budgets pour les achats spécifiques : peu de ressources , livres vieillissants et pas à jour sur le programme.</a:t>
            </a:r>
          </a:p>
          <a:p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Ouvrages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Cotes Dewey (collections paramédicales)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025 : Vocabulaire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025 RAM RAMÉ ALAIN et BOURGEOIS FRANÇOISE, 2014. Le vocabulaire médical des AS-AP-AMP. 2e éd. Issy-les-Moulineaux : Elsevier Masson. ISBN 978-2-294-74155-5.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025 THI THIEULLE JACQUES et VAN EIBERGEN JOËLLE, 2010. Le langage médical : à l’usage des futurs professionnels de la santé. Rueil-Malmaison : Editions Lamarre. ISBN 978-2-7573-0378-8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030 : Dictionnaire, encyclopédie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030 MIC MICHAUX LISE, 2017. Les mots du prendre soin : définitions, points de veille et questions de réflexion : à l’usage des étudiants, formateurs, professionnels infirmiers et soignants. Paris :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Arslan. ISBN 978-2-84276-229-2.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030 BAR BARRÈS RÉGINE, 2010. Le nouveau dictionnaire de la santé publique et de l’action sociale. Vanves : Foucher. ISBN 978-2-216-11290-6.</a:t>
            </a:r>
          </a:p>
          <a:p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174 : Ethique 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174 DUR  DURAND GUILLAUME, 2019. Philosophie du soin : santé, autonomie, devoirs. Paris : Librairie Philosophique J. Vrin. ISBN 978-2-7116-2840-7.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174 BAR BARTHOLOME CÉCILE, BARTHOLOME CÉCILE et DAGNEAUX ISABELLE, 2016. Relecture éthique d’une situation clinique : formations initiales paramédicale et médicale : renforcer une posture professionnelle réflexive. Paris :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Arslan. ISBN 978-2-84276-221-6.</a:t>
            </a:r>
          </a:p>
          <a:p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371.2 : Concours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371.2 BRU MARIE-HENRIETTE, 2018. Concours AS 2018-2019 : annales corrigées : épreuves écrites et orale. 9e édition. Issy-les-Moulineaux : Elsevier Masson. ISBN 978-2-294-75901-7.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371.2 BRA BRAULT NICOLAS, 2021. Thèmes sanitaires et sociaux 2022-2023 : cours et QCM. Paris : Ellipses. ISBN 978-2-340-05798-2.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375 : Programme d’études</a:t>
            </a:r>
          </a:p>
          <a:p>
            <a:pPr lvl="0"/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375 MIN ,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Profession Aide-Soignant : recueil des principaux textes relatifs au diplôme d’Etat. Paris : Berger-Levrault.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610.696 : Relation soignant soigné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610.696 CAR CARILLO CLAUDINE et RUAULX DE LA TRIBONNIÈRE XAVIER, 2022. Être un soignant heureux : fluidifier les relations et apprivoiser les émotions. 3e édition. Issy-les-Moulineaux : Elsevier Masson. ISBN 978-2-294-77650-2.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610.696 MAR MARMILLOUD LAURE et PIERRON JEAN-PHILIPPE, 2019. Donner vie à la relation de soin : expérience pratique et enjeux éthiques de la réciprocité. Toulouse : Éditions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Érès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ISBN 978-2-7492-6439-4.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610.730 698 : Aide-soignant, Auxiliaire de puériculture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610.730 698 CAD CADIOU LOÏC, CADIOU LOÏC et POUSSET FRÉDÉRIC, 2017. Le répertoire des 85 outils de l’aide-soignante. 3e édition.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Noisy-le-grand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SETES. ISBN 979-10-91515-59-7.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610.730 698 RIO RIOUFOL MARIE-ODILE, 2016. Fiches de soins pour l’aide-soignant : la règle d’ORR. 6e édition. Issy-Les-Moulineaux : Elsevier Masson. ISBN 978-2-294-74617-8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610.730 698 ABB ABBADI HAYAT et ABBADI KAMEL, 2016. Techniques de soins : [en fiches mémos : diplôme aide-soignant]. [2e édition]. Paris : Foucher Éditions Hatier. ISBN 978-2-216-13410-6.</a:t>
            </a:r>
          </a:p>
          <a:p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611 : Anatomie, physiologie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611 BER BERDAGUÉ-BOUTET ÉVELYNE, 2021. Anatomie &amp; vocabulaire médical. 6e édition. Paris : Éditions Vuibert. ISBN 978-2-311-66183-5.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611 LAC LACOMBE MICHEL, 2019. Le Lacombe : précis d’anatomie et de physiologie humaines : texte + atlas. 32e édition. Malakoff : Éditions Lamarre. ISBN 978-2-7573-1083-0.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611 JOU JOUBARD MICHEL, GROUPE D’ÉTUDES, de recherche et d’action pour la formation d’aides-soignants et JOUBARD MICHEL, 2016. Guide anatomie physiologie : aides-soignants et auxiliaires de puériculture. 4e éd. Issy-les-Moulineaux : Elsevier Masson. ISBN 978-2-294-74969-8.</a:t>
            </a:r>
          </a:p>
          <a:p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616.047  : Douleur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616.047 THI THIBAULT-WANQUET PASCALE et SERRIE ALAIN, 2015. Douleurs liées aux soins. Rueil-Malmaison : Éditions Lamarre. ISBN 978-2-7573-0796-0.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616.047 CHA CHAUFFOUR-ADER CLAIRE, 2019. Précis de la douleur. 2e édition. Malakoff : Lamarre. ISBN 978-2-7573-1073-1.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1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Lissa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Moteur de recherche référençant plus d'un 1.2 million d'articles scientifiques en français dans le domaine de la Santé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(Obtention de références d’articles pas accès directement au texte intégral. Cela nécessitera de vérifier sur Beluga si l’article est disponible dans une revue à laquelle la BU est abonnée)</a:t>
            </a:r>
          </a:p>
          <a:p>
            <a:r>
              <a:rPr lang="fr-FR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sur lesquels insister :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Utile pour les recherches sujets pour les revues papiers de la BUMP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Fait par le CHU de Rouen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 avancée (sujets + journal)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Proposition des mots lorsqu’on fait une recherche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Montrer la possibilité de rebondir par l’indexation 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Montrer l’accès restreint qui peut renvoyer sur Beluga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Citer » peut aider pour un copier-coller pour la bibliographie mais sans choix de normes ou formats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1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Bibliographie 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faire au fur et à mesure des recherches et pas à la fin</a:t>
            </a: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Zoterobib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https://zbib.org/</a:t>
            </a:r>
            <a:endParaRPr lang="fr-FR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depuis Beluga</a:t>
            </a:r>
          </a:p>
          <a:p>
            <a:endParaRPr lang="fr-FR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4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72" y="558196"/>
            <a:ext cx="2217216" cy="11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7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58" y="449398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96" y="585717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90" r:id="rId3"/>
    <p:sldLayoutId id="2147483692" r:id="rId4"/>
    <p:sldLayoutId id="2147483669" r:id="rId5"/>
    <p:sldLayoutId id="2147483740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apso-rensbump@univ-grenoble-alpes.f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hyperlink" Target="https://bibliotheques.univ-grenoble-alpes.fr/se-former/les-formations-en-sant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discovery/search?vid=33UGRENOBLE_INST:UGrenob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recherche/#search=&amp;publications=sant%C3%A9%20en%20action&amp;sort=da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hyperlink" Target="https://view.genial.ly/61af16ddddff6e0dfa6d0e34" TargetMode="External"/><Relationship Id="rId4" Type="http://schemas.openxmlformats.org/officeDocument/2006/relationships/hyperlink" Target="https://www.inserm.fr/magazine/)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lissa.fr/dc/#env=lissa" TargetMode="External"/><Relationship Id="rId7" Type="http://schemas.openxmlformats.org/officeDocument/2006/relationships/hyperlink" Target="https://www.santepubliquefrance.fr/revues/sante-en-action/la-sante-en-ac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s://www.em-consulte.com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s://zbib.org/" TargetMode="External"/><Relationship Id="rId4" Type="http://schemas.openxmlformats.org/officeDocument/2006/relationships/hyperlink" Target="https://beluga.univ-grenoble-alpes.fr/discovery/search?vid=33UGRENOBLE_INST:UGrenobl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607906" y="2714775"/>
            <a:ext cx="4904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Aide-Soignant</a:t>
            </a:r>
          </a:p>
          <a:p>
            <a:pPr algn="r"/>
            <a:r>
              <a:rPr lang="fr-F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BUMP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E7FE83-C85C-AC4A-B550-DD85E44F26CF}"/>
              </a:ext>
            </a:extLst>
          </p:cNvPr>
          <p:cNvSpPr txBox="1"/>
          <p:nvPr/>
        </p:nvSpPr>
        <p:spPr>
          <a:xfrm>
            <a:off x="8708571" y="4444925"/>
            <a:ext cx="278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formation - décembre 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11093487" y="426799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46B554B3-5257-438F-AFBF-FF464161DE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31" t="-17380" r="-34203" b="1972"/>
          <a:stretch/>
        </p:blipFill>
        <p:spPr>
          <a:xfrm>
            <a:off x="533638" y="2888237"/>
            <a:ext cx="4793594" cy="3969763"/>
          </a:xfrm>
        </p:spPr>
      </p:pic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663" y="897162"/>
            <a:ext cx="4314664" cy="2009320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! </a:t>
            </a:r>
            <a:br>
              <a:rPr lang="fr-FR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bientôt !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697179" y="3075302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9939" y="4636402"/>
            <a:ext cx="547211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bapso-rensbump@univ-grenoble-alpes.fr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04-76-63-74-70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8FB452-FCD7-482D-A260-5F4B77DCC547}"/>
              </a:ext>
            </a:extLst>
          </p:cNvPr>
          <p:cNvSpPr txBox="1"/>
          <p:nvPr/>
        </p:nvSpPr>
        <p:spPr>
          <a:xfrm>
            <a:off x="2334700" y="3496916"/>
            <a:ext cx="752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hlinkClick r:id="rId4"/>
              </a:rPr>
              <a:t>Pour aller plus loin</a:t>
            </a:r>
            <a:r>
              <a:rPr lang="fr-FR" sz="2400" b="1" dirty="0">
                <a:solidFill>
                  <a:schemeClr val="bg1"/>
                </a:solidFill>
              </a:rPr>
              <a:t> : rendez-vous bibliographique individuel au poste de renseignements de la BUMP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C07FE8-3185-4218-8F0F-427866A6B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154" y="6193875"/>
            <a:ext cx="1670898" cy="5783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DF45AD-46B6-43AD-971D-DA87B54521E3}"/>
              </a:ext>
            </a:extLst>
          </p:cNvPr>
          <p:cNvSpPr/>
          <p:nvPr/>
        </p:nvSpPr>
        <p:spPr>
          <a:xfrm>
            <a:off x="8832052" y="6159904"/>
            <a:ext cx="3359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Sont autorisées la diffusion et la réutilisation de ce support sous réserve d’en citer les auteurs et uniquement à des fins non commerciales.</a:t>
            </a:r>
          </a:p>
        </p:txBody>
      </p:sp>
    </p:spTree>
    <p:extLst>
      <p:ext uri="{BB962C8B-B14F-4D97-AF65-F5344CB8AC3E}">
        <p14:creationId xmlns:p14="http://schemas.microsoft.com/office/powerpoint/2010/main" val="412562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086" y="698023"/>
            <a:ext cx="4452257" cy="1248228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Sommaire</a:t>
            </a:r>
            <a:endParaRPr lang="en-US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7086" y="1565053"/>
            <a:ext cx="5210628" cy="5273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BU </a:t>
            </a:r>
            <a:r>
              <a:rPr lang="en-US" sz="2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Médecine</a:t>
            </a:r>
            <a:r>
              <a:rPr lang="en-US" sz="2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Pharmacie</a:t>
            </a:r>
            <a:endParaRPr lang="en-US" sz="2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20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</a:t>
            </a:r>
            <a:endParaRPr lang="en-US" sz="20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Beluga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catalogue des BU de </a:t>
            </a:r>
            <a:r>
              <a:rPr lang="en-US" sz="20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l’UGA</a:t>
            </a:r>
            <a:endParaRPr lang="en-US" sz="20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US" sz="2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2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papiers</a:t>
            </a:r>
          </a:p>
          <a:p>
            <a:r>
              <a:rPr lang="en-US" sz="20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Monographies et revues</a:t>
            </a:r>
          </a:p>
          <a:p>
            <a:pPr>
              <a:spcAft>
                <a:spcPts val="1000"/>
              </a:spcAft>
            </a:pPr>
            <a:endParaRPr lang="en-US" sz="20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US" sz="2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2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électroniques</a:t>
            </a:r>
            <a:endParaRPr lang="en-US" sz="2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</a:t>
            </a:r>
            <a:r>
              <a:rPr lang="en-US" sz="20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US" sz="20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bibliographiques</a:t>
            </a:r>
            <a:endParaRPr lang="en-US" sz="20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Citer </a:t>
            </a:r>
            <a:r>
              <a:rPr lang="en-US" sz="2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US" sz="2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références</a:t>
            </a:r>
            <a:endParaRPr lang="en-US" sz="2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Beluga </a:t>
            </a:r>
            <a:r>
              <a:rPr lang="en-US" sz="20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US" sz="20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Zoterobib</a:t>
            </a:r>
            <a:endParaRPr lang="en-US" sz="20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000"/>
              </a:spcAft>
            </a:pPr>
            <a:endParaRPr lang="en-US" sz="20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1210DBB6-4F0F-444F-A70A-F1C71FF0A5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7" r="721" b="2095"/>
          <a:stretch/>
        </p:blipFill>
        <p:spPr>
          <a:xfrm>
            <a:off x="0" y="0"/>
            <a:ext cx="3991429" cy="685800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94B8D7-E2BA-433B-8559-E8B5F246DBAC}"/>
              </a:ext>
            </a:extLst>
          </p:cNvPr>
          <p:cNvSpPr/>
          <p:nvPr/>
        </p:nvSpPr>
        <p:spPr>
          <a:xfrm>
            <a:off x="0" y="6488668"/>
            <a:ext cx="1465943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©</a:t>
            </a:r>
            <a:r>
              <a:rPr lang="fr-FR" sz="1200" dirty="0"/>
              <a:t>Marine </a:t>
            </a:r>
            <a:r>
              <a:rPr lang="fr-FR" sz="1200" dirty="0" err="1"/>
              <a:t>Beringer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071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54145"/>
            <a:ext cx="9568010" cy="11217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BU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Médecine</a:t>
            </a:r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Pharmacie</a:t>
            </a:r>
            <a:endParaRPr lang="en-US" sz="3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172817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4F0E20A-08F7-4749-AFE0-2DEBF31304C1}"/>
              </a:ext>
            </a:extLst>
          </p:cNvPr>
          <p:cNvSpPr txBox="1"/>
          <p:nvPr/>
        </p:nvSpPr>
        <p:spPr>
          <a:xfrm>
            <a:off x="721282" y="1875935"/>
            <a:ext cx="10749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Des espaces de travail : près de 500 places assises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Notre espace repos : La Bulle</a:t>
            </a:r>
          </a:p>
          <a:p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F3FA5F-8057-4C6E-A1DD-C55283E6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83" y="2702205"/>
            <a:ext cx="2652454" cy="178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40D954-5E0E-4081-BC38-EBF8802D3A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49" y="2702205"/>
            <a:ext cx="3117850" cy="1753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48AA259-A6A5-4A8F-9027-0934FEB1F1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76" y="2702205"/>
            <a:ext cx="3117850" cy="1752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Espace réservé pour une image  4">
            <a:extLst>
              <a:ext uri="{FF2B5EF4-FFF2-40B4-BE49-F238E27FC236}">
                <a16:creationId xmlns:a16="http://schemas.microsoft.com/office/drawing/2014/main" id="{4527D2B4-1A3F-451B-94CD-E2EE61DFB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7" b="5837"/>
          <a:stretch>
            <a:fillRect/>
          </a:stretch>
        </p:blipFill>
        <p:spPr>
          <a:xfrm>
            <a:off x="6389201" y="4764620"/>
            <a:ext cx="2745374" cy="1815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D4C05A-4D6B-4C49-A3BB-5FB06AFEC4B9}"/>
              </a:ext>
            </a:extLst>
          </p:cNvPr>
          <p:cNvSpPr/>
          <p:nvPr/>
        </p:nvSpPr>
        <p:spPr>
          <a:xfrm>
            <a:off x="9134575" y="111214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Larges horaires d’ouverture.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Public cible : étudiants 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et chercheurs de l’UGA.</a:t>
            </a:r>
          </a:p>
        </p:txBody>
      </p:sp>
    </p:spTree>
    <p:extLst>
      <p:ext uri="{BB962C8B-B14F-4D97-AF65-F5344CB8AC3E}">
        <p14:creationId xmlns:p14="http://schemas.microsoft.com/office/powerpoint/2010/main" val="84791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 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Beluga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660891"/>
            <a:ext cx="9568010" cy="32316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E74610"/>
              </a:buClr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Outil de découverte du réseau des bibliothèques de l’Université Grenoble Alpes :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signale l’ensemble de la documentation accessible aux étudiants UGA.</a:t>
            </a:r>
          </a:p>
          <a:p>
            <a:pPr lvl="1" algn="just">
              <a:buClr>
                <a:srgbClr val="E74610"/>
              </a:buClr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Clr>
                <a:srgbClr val="E74610"/>
              </a:buClr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E74610"/>
              </a:buClr>
              <a:buFont typeface="Wingdings" panose="05000000000000000000" pitchFamily="2" charset="2"/>
              <a:buChar char="v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de documents recensés :</a:t>
            </a:r>
          </a:p>
          <a:p>
            <a:pPr marL="742950" lvl="1" indent="-285750" algn="just"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Ouvrages (imprimés ou e-books)</a:t>
            </a:r>
          </a:p>
          <a:p>
            <a:pPr marL="742950" lvl="1" indent="-285750" algn="just"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Thèses / Mémoires</a:t>
            </a:r>
          </a:p>
          <a:p>
            <a:pPr marL="742950" lvl="1" indent="-285750" algn="just"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Périodiques (revues, magazines) imprimés ou numériques </a:t>
            </a:r>
          </a:p>
          <a:p>
            <a:pPr marL="742950" lvl="1" indent="-285750" algn="just"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données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96EBEF-D6C2-43B5-8643-69CEF1B9D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987" y="244461"/>
            <a:ext cx="2891080" cy="17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A7BC90F-FB28-46DD-B504-80F30177D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7742" r="6603" b="7384"/>
          <a:stretch/>
        </p:blipFill>
        <p:spPr>
          <a:xfrm>
            <a:off x="6841789" y="37702"/>
            <a:ext cx="4926548" cy="6782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papiers - 1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8C24328-33C9-4159-B8DF-94A3397CF103}"/>
              </a:ext>
            </a:extLst>
          </p:cNvPr>
          <p:cNvSpPr txBox="1"/>
          <p:nvPr/>
        </p:nvSpPr>
        <p:spPr>
          <a:xfrm>
            <a:off x="320068" y="2813359"/>
            <a:ext cx="77037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025 Vocabulaire</a:t>
            </a:r>
          </a:p>
          <a:p>
            <a:r>
              <a:rPr lang="fr-FR" sz="2400" dirty="0"/>
              <a:t>030 Dictionnaire et Encyclopédie</a:t>
            </a:r>
          </a:p>
          <a:p>
            <a:r>
              <a:rPr lang="fr-FR" sz="2400" dirty="0"/>
              <a:t>174 Ethique, déontologie</a:t>
            </a:r>
          </a:p>
          <a:p>
            <a:r>
              <a:rPr lang="fr-FR" sz="2400" dirty="0"/>
              <a:t>174.24 Ethique et fin de vie</a:t>
            </a:r>
          </a:p>
          <a:p>
            <a:r>
              <a:rPr lang="fr-FR" sz="2400" dirty="0"/>
              <a:t>306.9 Mort</a:t>
            </a:r>
          </a:p>
          <a:p>
            <a:r>
              <a:rPr lang="fr-FR" sz="2400" dirty="0"/>
              <a:t>371.2 : Concours</a:t>
            </a:r>
          </a:p>
          <a:p>
            <a:r>
              <a:rPr lang="fr-FR" sz="2400" dirty="0"/>
              <a:t>375 : Programme d’études</a:t>
            </a:r>
          </a:p>
          <a:p>
            <a:r>
              <a:rPr lang="fr-FR" sz="2400" dirty="0"/>
              <a:t>610.696 : Relation soignant-soigné</a:t>
            </a:r>
          </a:p>
          <a:p>
            <a:r>
              <a:rPr lang="fr-FR" sz="2400" dirty="0"/>
              <a:t>610.730 698 : Aide-soignant</a:t>
            </a:r>
          </a:p>
          <a:p>
            <a:r>
              <a:rPr lang="fr-FR" sz="2400" dirty="0"/>
              <a:t>616.078 Soins palliatifs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FDEC5C-F02E-4CB5-91AD-107DAA21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396" y="582930"/>
            <a:ext cx="566892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9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papiers - 2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3C5FFA5-6CD6-4DEE-B440-D357B2F214C6}"/>
              </a:ext>
            </a:extLst>
          </p:cNvPr>
          <p:cNvSpPr/>
          <p:nvPr/>
        </p:nvSpPr>
        <p:spPr>
          <a:xfrm>
            <a:off x="216389" y="2980829"/>
            <a:ext cx="66408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Revues généralistes en santé publique (La Bulle)</a:t>
            </a:r>
            <a:endParaRPr lang="fr-FR" dirty="0"/>
          </a:p>
          <a:p>
            <a:pPr lvl="0"/>
            <a:r>
              <a:rPr lang="fr-FR" dirty="0"/>
              <a:t>La Santé en action (</a:t>
            </a:r>
            <a:r>
              <a:rPr lang="fr-FR" dirty="0">
                <a:hlinkClick r:id="rId3"/>
              </a:rPr>
              <a:t>Santé publique France</a:t>
            </a:r>
            <a:r>
              <a:rPr lang="fr-FR" dirty="0"/>
              <a:t>)</a:t>
            </a:r>
          </a:p>
          <a:p>
            <a:pPr lvl="0"/>
            <a:r>
              <a:rPr lang="fr-FR" dirty="0"/>
              <a:t>Santé et travail</a:t>
            </a:r>
            <a:endParaRPr lang="fr-FR" b="1" dirty="0"/>
          </a:p>
          <a:p>
            <a:endParaRPr lang="fr-FR" b="1" dirty="0"/>
          </a:p>
          <a:p>
            <a:r>
              <a:rPr lang="fr-FR" b="1" dirty="0"/>
              <a:t>Revues paramédicales (Coté Jardin)</a:t>
            </a:r>
            <a:endParaRPr lang="fr-FR" dirty="0"/>
          </a:p>
          <a:p>
            <a:pPr lvl="0"/>
            <a:r>
              <a:rPr lang="fr-FR" dirty="0"/>
              <a:t>ADSP Actualité et Dossier en Santé Publique (jusqu’en 2020)</a:t>
            </a:r>
          </a:p>
          <a:p>
            <a:pPr lvl="0"/>
            <a:r>
              <a:rPr lang="fr-FR" dirty="0"/>
              <a:t>ASH-Domicile (Actualités sociales hebdomadaires)</a:t>
            </a:r>
          </a:p>
          <a:p>
            <a:pPr lvl="0"/>
            <a:r>
              <a:rPr lang="fr-FR" dirty="0"/>
              <a:t>Inserm (consultation gratuite : </a:t>
            </a:r>
            <a:r>
              <a:rPr lang="fr-FR" u="sng" dirty="0">
                <a:hlinkClick r:id="rId4"/>
              </a:rPr>
              <a:t>https://www.inserm.fr/magazine/)</a:t>
            </a:r>
            <a:endParaRPr lang="fr-FR" u="sng" dirty="0"/>
          </a:p>
          <a:p>
            <a:pPr lvl="0"/>
            <a:endParaRPr lang="fr-FR" u="sng" dirty="0"/>
          </a:p>
          <a:p>
            <a:r>
              <a:rPr lang="fr-FR" b="1" dirty="0"/>
              <a:t>Revues professionnelles (Coté Jardin)</a:t>
            </a:r>
            <a:endParaRPr lang="fr-FR" dirty="0"/>
          </a:p>
          <a:p>
            <a:pPr lvl="0"/>
            <a:r>
              <a:rPr lang="fr-FR" dirty="0"/>
              <a:t>L’Aide Soignante (</a:t>
            </a:r>
            <a:r>
              <a:rPr lang="fr-FR" dirty="0" err="1"/>
              <a:t>LiSSa</a:t>
            </a:r>
            <a:r>
              <a:rPr lang="fr-FR" dirty="0"/>
              <a:t> + EM Consulte)</a:t>
            </a:r>
          </a:p>
          <a:p>
            <a:pPr lvl="0"/>
            <a:r>
              <a:rPr lang="fr-FR" dirty="0"/>
              <a:t>Soins : aides soignantes (</a:t>
            </a:r>
            <a:r>
              <a:rPr lang="fr-FR" dirty="0" err="1"/>
              <a:t>LiSSa</a:t>
            </a:r>
            <a:r>
              <a:rPr lang="fr-FR" dirty="0"/>
              <a:t> + EM Consulte)</a:t>
            </a:r>
          </a:p>
          <a:p>
            <a:r>
              <a:rPr lang="fr-FR" dirty="0"/>
              <a:t> 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C97E1-4B93-4E93-A92E-3CA2358EC4AE}"/>
              </a:ext>
            </a:extLst>
          </p:cNvPr>
          <p:cNvSpPr/>
          <p:nvPr/>
        </p:nvSpPr>
        <p:spPr>
          <a:xfrm>
            <a:off x="6223000" y="89676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000" lvl="1">
              <a:buClr>
                <a:srgbClr val="0066A1"/>
              </a:buClr>
            </a:pPr>
            <a:r>
              <a:rPr lang="fr-FR" sz="1600" dirty="0"/>
              <a:t>Lien vers le </a:t>
            </a:r>
            <a:r>
              <a:rPr lang="fr-FR" sz="1600" dirty="0" err="1"/>
              <a:t>Genialy</a:t>
            </a:r>
            <a:r>
              <a:rPr lang="fr-FR" sz="1600" dirty="0"/>
              <a:t> présentant nos titres de périodiques imprimés = </a:t>
            </a:r>
            <a:r>
              <a:rPr lang="fr-FR" sz="1600" dirty="0">
                <a:hlinkClick r:id="rId5"/>
              </a:rPr>
              <a:t>https://view.genial.ly/61af16ddddff6e0dfa6d0e34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>
            <a:hlinkClick r:id="rId5"/>
            <a:extLst>
              <a:ext uri="{FF2B5EF4-FFF2-40B4-BE49-F238E27FC236}">
                <a16:creationId xmlns:a16="http://schemas.microsoft.com/office/drawing/2014/main" id="{B8D5EF5D-1897-4BC2-8B49-08F783763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227" y="1569064"/>
            <a:ext cx="4695545" cy="52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8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739042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électroniques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670BC895-76E5-4523-A9BD-C22696A88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8" y="2758531"/>
            <a:ext cx="6288161" cy="230372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4B5E523-FA57-4BE1-AF4A-48BE2DFA2AE7}"/>
              </a:ext>
            </a:extLst>
          </p:cNvPr>
          <p:cNvSpPr txBox="1"/>
          <p:nvPr/>
        </p:nvSpPr>
        <p:spPr>
          <a:xfrm>
            <a:off x="850608" y="5332035"/>
            <a:ext cx="10564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Ces sites permettent de faire des recherche bibliographique uniquement sur des </a:t>
            </a:r>
            <a:r>
              <a:rPr lang="fr-FR" u="sng" dirty="0"/>
              <a:t>références</a:t>
            </a:r>
            <a:r>
              <a:rPr lang="fr-FR" dirty="0"/>
              <a:t> d’articles.</a:t>
            </a:r>
          </a:p>
          <a:p>
            <a:endParaRPr lang="fr-FR" dirty="0"/>
          </a:p>
          <a:p>
            <a:r>
              <a:rPr lang="fr-FR" dirty="0"/>
              <a:t>Une fois l’article identifié, vous devez aller le consulter dans la revue papier correspondante.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4519CDA-5ED7-4C1A-8BFD-973D86E44B4F}"/>
              </a:ext>
            </a:extLst>
          </p:cNvPr>
          <p:cNvGrpSpPr/>
          <p:nvPr/>
        </p:nvGrpSpPr>
        <p:grpSpPr>
          <a:xfrm>
            <a:off x="7011255" y="1475698"/>
            <a:ext cx="4133848" cy="3401916"/>
            <a:chOff x="6359745" y="1464268"/>
            <a:chExt cx="4133848" cy="3401916"/>
          </a:xfrm>
        </p:grpSpPr>
        <p:pic>
          <p:nvPicPr>
            <p:cNvPr id="10" name="Image 9">
              <a:hlinkClick r:id="rId5"/>
              <a:extLst>
                <a:ext uri="{FF2B5EF4-FFF2-40B4-BE49-F238E27FC236}">
                  <a16:creationId xmlns:a16="http://schemas.microsoft.com/office/drawing/2014/main" id="{2186136A-7722-4655-A75C-B423B36CF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9745" y="1464268"/>
              <a:ext cx="4133848" cy="139268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A93649-7B07-4666-81F4-5CE9C51E0AE7}"/>
                </a:ext>
              </a:extLst>
            </p:cNvPr>
            <p:cNvSpPr/>
            <p:nvPr/>
          </p:nvSpPr>
          <p:spPr>
            <a:xfrm>
              <a:off x="6970897" y="2562435"/>
              <a:ext cx="16414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(site d’Editeur)</a:t>
              </a:r>
            </a:p>
          </p:txBody>
        </p:sp>
        <p:pic>
          <p:nvPicPr>
            <p:cNvPr id="7" name="Image 6">
              <a:hlinkClick r:id="rId7"/>
              <a:extLst>
                <a:ext uri="{FF2B5EF4-FFF2-40B4-BE49-F238E27FC236}">
                  <a16:creationId xmlns:a16="http://schemas.microsoft.com/office/drawing/2014/main" id="{4DE97EA3-9F13-4695-B9FE-7CDEE4193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670" y="3107008"/>
              <a:ext cx="2475630" cy="139926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E48EB7-30B6-4920-BB0B-9243E761E327}"/>
                </a:ext>
              </a:extLst>
            </p:cNvPr>
            <p:cNvSpPr/>
            <p:nvPr/>
          </p:nvSpPr>
          <p:spPr>
            <a:xfrm>
              <a:off x="6970897" y="4496852"/>
              <a:ext cx="20680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(site institutionnel)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22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Citer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ECD5E163-FA19-4BC8-9696-499B268BB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2" r="5940"/>
          <a:stretch/>
        </p:blipFill>
        <p:spPr>
          <a:xfrm>
            <a:off x="5882639" y="55846"/>
            <a:ext cx="5741671" cy="67463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EE09D7-497B-4AD0-83C7-F23B4674A6C0}"/>
              </a:ext>
            </a:extLst>
          </p:cNvPr>
          <p:cNvSpPr txBox="1"/>
          <p:nvPr/>
        </p:nvSpPr>
        <p:spPr>
          <a:xfrm>
            <a:off x="441419" y="2689321"/>
            <a:ext cx="4091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Vous devez utiliser la norme </a:t>
            </a:r>
            <a:r>
              <a:rPr lang="fr-FR" sz="1600" b="1" dirty="0"/>
              <a:t>VANCOUVER</a:t>
            </a:r>
            <a:r>
              <a:rPr lang="fr-FR" sz="1600" dirty="0"/>
              <a:t> pour votre bibliographie.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Également possible depuis </a:t>
            </a:r>
            <a:r>
              <a:rPr lang="fr-FR" sz="1600" dirty="0">
                <a:hlinkClick r:id="rId4"/>
              </a:rPr>
              <a:t>BELUGA</a:t>
            </a:r>
            <a:r>
              <a:rPr lang="fr-FR" sz="1600" dirty="0"/>
              <a:t> 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8667B-FF43-4CA7-88DE-DFD835A713EC}"/>
              </a:ext>
            </a:extLst>
          </p:cNvPr>
          <p:cNvSpPr/>
          <p:nvPr/>
        </p:nvSpPr>
        <p:spPr>
          <a:xfrm>
            <a:off x="5908331" y="1825820"/>
            <a:ext cx="56131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/>
              <a:t>Avec </a:t>
            </a:r>
            <a:r>
              <a:rPr lang="fr-FR" dirty="0" err="1">
                <a:hlinkClick r:id="rId5"/>
              </a:rPr>
              <a:t>Zoterobib</a:t>
            </a:r>
            <a:r>
              <a:rPr lang="fr-FR" dirty="0"/>
              <a:t> vos références sont automatiquement rédigées avec le bon style (à définir ci-dessous)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66202A5-AC84-4151-B6B9-CD98876BBF77}"/>
              </a:ext>
            </a:extLst>
          </p:cNvPr>
          <p:cNvGrpSpPr/>
          <p:nvPr/>
        </p:nvGrpSpPr>
        <p:grpSpPr>
          <a:xfrm>
            <a:off x="439889" y="4012760"/>
            <a:ext cx="5145571" cy="2721976"/>
            <a:chOff x="377519" y="4062883"/>
            <a:chExt cx="5145571" cy="272197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91D416F-F8D4-4855-AEF1-A44B11F95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519" y="4062883"/>
              <a:ext cx="5145571" cy="272197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4E84BF-AA66-4DC3-AC86-465A2196AC09}"/>
                </a:ext>
              </a:extLst>
            </p:cNvPr>
            <p:cNvSpPr/>
            <p:nvPr/>
          </p:nvSpPr>
          <p:spPr>
            <a:xfrm>
              <a:off x="2473730" y="4373770"/>
              <a:ext cx="457200" cy="3872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549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14" y="1867905"/>
            <a:ext cx="5336326" cy="2984751"/>
          </a:xfrm>
        </p:spPr>
        <p:txBody>
          <a:bodyPr>
            <a:normAutofit fontScale="90000"/>
          </a:bodyPr>
          <a:lstStyle/>
          <a:p>
            <a:br>
              <a:rPr lang="fr-FR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Des questions ?</a:t>
            </a:r>
            <a:b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C725E0-2818-49AE-B1BB-DBA1D5BCE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0"/>
          <a:stretch/>
        </p:blipFill>
        <p:spPr>
          <a:xfrm>
            <a:off x="7203666" y="1457128"/>
            <a:ext cx="3951020" cy="3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8693</TotalTime>
  <Words>1634</Words>
  <Application>Microsoft Office PowerPoint</Application>
  <PresentationFormat>Grand écran</PresentationFormat>
  <Paragraphs>187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Arial</vt:lpstr>
      <vt:lpstr>Calibri</vt:lpstr>
      <vt:lpstr>Lato</vt:lpstr>
      <vt:lpstr>Montserrat</vt:lpstr>
      <vt:lpstr>Verdana</vt:lpstr>
      <vt:lpstr>Wingdings</vt:lpstr>
      <vt:lpstr>Office Theme</vt:lpstr>
      <vt:lpstr>Présentation PowerPoint</vt:lpstr>
      <vt:lpstr>Sommaire</vt:lpstr>
      <vt:lpstr>La BU Médecine Pharmacie</vt:lpstr>
      <vt:lpstr>Catalogue Beluga</vt:lpstr>
      <vt:lpstr>Les ressources papiers - 1</vt:lpstr>
      <vt:lpstr>Les ressources papiers - 2</vt:lpstr>
      <vt:lpstr>Quelques ressources électroniques</vt:lpstr>
      <vt:lpstr>Citer ses références</vt:lpstr>
      <vt:lpstr>   Des questions ?   </vt:lpstr>
      <vt:lpstr>MERCI !   A bientôt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LEO TOMASI</cp:lastModifiedBy>
  <cp:revision>1106</cp:revision>
  <dcterms:created xsi:type="dcterms:W3CDTF">2017-02-21T04:29:22Z</dcterms:created>
  <dcterms:modified xsi:type="dcterms:W3CDTF">2023-01-10T13:30:38Z</dcterms:modified>
</cp:coreProperties>
</file>