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47" r:id="rId2"/>
    <p:sldId id="452" r:id="rId3"/>
    <p:sldId id="446" r:id="rId4"/>
    <p:sldId id="481" r:id="rId5"/>
    <p:sldId id="486" r:id="rId6"/>
    <p:sldId id="487" r:id="rId7"/>
    <p:sldId id="488" r:id="rId8"/>
    <p:sldId id="489" r:id="rId9"/>
    <p:sldId id="492" r:id="rId10"/>
    <p:sldId id="494" r:id="rId11"/>
    <p:sldId id="453" r:id="rId12"/>
    <p:sldId id="465" r:id="rId13"/>
    <p:sldId id="464" r:id="rId14"/>
    <p:sldId id="495" r:id="rId15"/>
    <p:sldId id="493" r:id="rId16"/>
    <p:sldId id="463" r:id="rId17"/>
    <p:sldId id="497" r:id="rId18"/>
    <p:sldId id="484" r:id="rId19"/>
    <p:sldId id="449" r:id="rId20"/>
    <p:sldId id="462" r:id="rId21"/>
    <p:sldId id="470" r:id="rId22"/>
    <p:sldId id="471" r:id="rId23"/>
    <p:sldId id="483" r:id="rId24"/>
    <p:sldId id="496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FF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626" autoAdjust="0"/>
  </p:normalViewPr>
  <p:slideViewPr>
    <p:cSldViewPr snapToGrid="0">
      <p:cViewPr varScale="1">
        <p:scale>
          <a:sx n="96" d="100"/>
          <a:sy n="96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C370-1447-409A-9281-838EBBE81955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5AD9-1814-4DD9-90F8-ED3BA48CED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2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cks.bmi-online.nl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52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5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2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ET cancer du poumon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traitant à la fois du tabagisme ET du cancer du poumon.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 tabagisme OU consommation de marijuana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mentionnant SOIT le tabagisme SOIT la consommation de marijuana SOIT les deux notions à la fois.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Exemple: addiction SAUF alcoolisme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Articles qui traitent des addictions SANS mentionner l’alcoolisme.</a:t>
            </a:r>
          </a:p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54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44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hlinkClick r:id="rId3"/>
              </a:rPr>
              <a:t>bmi</a:t>
            </a:r>
            <a:r>
              <a:rPr lang="fr-FR" dirty="0">
                <a:hlinkClick r:id="rId3"/>
              </a:rPr>
              <a:t>-online </a:t>
            </a:r>
            <a:r>
              <a:rPr lang="fr-FR" dirty="0" err="1">
                <a:hlinkClick r:id="rId3"/>
              </a:rPr>
              <a:t>search</a:t>
            </a:r>
            <a:r>
              <a:rPr lang="fr-FR" dirty="0">
                <a:hlinkClick r:id="rId3"/>
              </a:rPr>
              <a:t> blocks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7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LT SHK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1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/>
              <a:t>Antidepressants</a:t>
            </a:r>
            <a:r>
              <a:rPr lang="fr-FR" dirty="0"/>
              <a:t> And DE «Water </a:t>
            </a:r>
            <a:r>
              <a:rPr lang="fr-FR" dirty="0" err="1"/>
              <a:t>pol</a:t>
            </a:r>
            <a:r>
              <a:rPr lang="fr-FR" dirty="0"/>
              <a:t>*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Fasc4 </a:t>
            </a:r>
            <a:r>
              <a:rPr lang="fr-FR" b="1" dirty="0"/>
              <a:t>Notion juridique de médicament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Fasc. 20-10 : OUVERTURE DES OFFICINES DE PHARMACIE. – Conditions générales d’autorisation : créations, transferts, regroupements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45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Refaire les liens page dédiée à la </a:t>
            </a:r>
            <a:r>
              <a:rPr lang="fr-FR"/>
              <a:t>thèse d’exercice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22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8CB573-ED0B-4B26-BE2A-8635525CC5D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00F65D-206B-493D-8532-1FB14D9AA13B}" type="datetime1">
              <a:rPr lang="fr-FR" smtClean="0"/>
              <a:t>18/03/2025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360955-5874-480C-A3B3-682E95AAB9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</p:spTree>
    <p:extLst>
      <p:ext uri="{BB962C8B-B14F-4D97-AF65-F5344CB8AC3E}">
        <p14:creationId xmlns:p14="http://schemas.microsoft.com/office/powerpoint/2010/main" val="753262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23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0A3FE8-D5F0-48CE-9A1F-339A2C8FB89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D4A8BB53-E3D7-49F5-885C-62BE6E190DB0}" type="datetime1">
              <a:rPr lang="fr-FR" smtClean="0"/>
              <a:t>18/03/2025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A84222-E283-42DF-93B5-5EA61F6AD2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7D5E6CB2-697F-41D0-8DCA-4271A764F4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99353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FR" sz="1200" dirty="0"/>
              <a:t>Les </a:t>
            </a:r>
            <a:r>
              <a:rPr lang="fr-FR" sz="1200" b="1" i="1" dirty="0"/>
              <a:t>Chemical Abstracts</a:t>
            </a:r>
            <a:r>
              <a:rPr lang="fr-FR" sz="1200" dirty="0"/>
              <a:t>, permettent de consulter des références bibliographiques issue de la littérature scientifique autour de la Chimie et des domaines apparentés.  </a:t>
            </a:r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Publiés depuis 1907 il s’agit d’une des bases de données les plus anciennes et les plus complètes au monde.</a:t>
            </a:r>
          </a:p>
          <a:p>
            <a:pPr algn="just"/>
            <a:endParaRPr lang="fr-FR" sz="1200" dirty="0"/>
          </a:p>
          <a:p>
            <a:pPr algn="just"/>
            <a:endParaRPr lang="fr-FR" sz="1200" dirty="0"/>
          </a:p>
          <a:p>
            <a:pPr algn="just"/>
            <a:r>
              <a:rPr lang="fr-FR" sz="1200" dirty="0"/>
              <a:t>Pour chaque revue touchant de près ou de loin à la Chimie, les différents articles sont dépouillés. </a:t>
            </a:r>
          </a:p>
          <a:p>
            <a:pPr algn="just"/>
            <a:r>
              <a:rPr lang="fr-FR" sz="1200" dirty="0"/>
              <a:t>C’est-à-dire qu’ils sont résumés (en anglais) et qu’une liste des composés chimiques concernés et de mots-clés est établie.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75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24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5A456-181B-4C38-AD2B-4D1C9800C14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6C81CAA-9C8B-444D-8CE0-AF56DB0B6833}" type="datetime1">
              <a:rPr lang="fr-FR" smtClean="0"/>
              <a:t>18/03/2025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29B4A-6E5C-4EE2-A892-3A0BFF7C67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6602E6B4-D153-44AC-BC9B-07F219644A5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1781375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84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7F6308D-A101-4114-BE7E-C2A4ABFCF457}" type="datetime1">
              <a:rPr lang="fr-FR" smtClean="0"/>
              <a:t>18/03/2025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BUMP- Pharmacie officine- 2022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8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15m de présentation 10min de pratique dans la base en autonomie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4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9</a:t>
            </a:fld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746DFA-18B6-4691-AB46-D1B90D54043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50BB5B1-394A-4717-8A2B-0B84C0FCC172}" type="datetime1">
              <a:rPr lang="fr-FR" smtClean="0"/>
              <a:t>18/03/2025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6D1E4F-7196-4500-8E4F-8F58C507C9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pharmacie-officine 2022-sea1</a:t>
            </a:r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1746B289-434A-414C-A500-0BB08A10C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BUMP</a:t>
            </a:r>
          </a:p>
        </p:txBody>
      </p:sp>
    </p:spTree>
    <p:extLst>
      <p:ext uri="{BB962C8B-B14F-4D97-AF65-F5344CB8AC3E}">
        <p14:creationId xmlns:p14="http://schemas.microsoft.com/office/powerpoint/2010/main" val="3940794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5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37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B5DC-3C00-4937-9CE4-4DA4D5B615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10881A-8648-420D-A915-5FC48A2F10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34AFB2-3A6E-4D6F-AC81-78D27AB62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C7EA62-EE86-4261-8C6F-EDFC36523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D66F35-9107-451E-9468-CFA95748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03AC5B-2B74-45F9-BD14-3B86CC2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122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10093E-8E27-48B9-8AAF-62B67552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812797-3E29-4003-8851-2D6219543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F9CE59-EC3A-4BD2-AB72-634F16AD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A9DE65-3324-4251-9D08-EB8D7A62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228845-3C3A-4AC1-8E72-FABDF76A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04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621B89F-5DBD-488F-BF6F-4E47273BE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8B197E-E4DA-4FF8-AA3C-C4799FF8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F5360B-999C-4E96-98ED-CB208D8C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F1305B-9533-4895-A980-22677986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A1C6F4-9278-440F-B487-0FE2A5F4E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37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bg>
      <p:bgPr>
        <a:solidFill>
          <a:srgbClr val="202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33638" y="2888237"/>
            <a:ext cx="4793594" cy="396976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3575538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5990492"/>
              <a:gd name="connsiteY0" fmla="*/ 0 h 6858000"/>
              <a:gd name="connsiteX1" fmla="*/ 3575538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0 w 5990492"/>
              <a:gd name="connsiteY0" fmla="*/ 0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0 w 5990492"/>
              <a:gd name="connsiteY4" fmla="*/ 0 h 6858000"/>
              <a:gd name="connsiteX0" fmla="*/ 468923 w 5990492"/>
              <a:gd name="connsiteY0" fmla="*/ 2942492 h 6858000"/>
              <a:gd name="connsiteX1" fmla="*/ 2215661 w 5990492"/>
              <a:gd name="connsiteY1" fmla="*/ 0 h 6858000"/>
              <a:gd name="connsiteX2" fmla="*/ 5990492 w 5990492"/>
              <a:gd name="connsiteY2" fmla="*/ 6858000 h 6858000"/>
              <a:gd name="connsiteX3" fmla="*/ 0 w 5990492"/>
              <a:gd name="connsiteY3" fmla="*/ 6858000 h 6858000"/>
              <a:gd name="connsiteX4" fmla="*/ 468923 w 5990492"/>
              <a:gd name="connsiteY4" fmla="*/ 2942492 h 6858000"/>
              <a:gd name="connsiteX0" fmla="*/ 468923 w 5990492"/>
              <a:gd name="connsiteY0" fmla="*/ 0 h 3915508"/>
              <a:gd name="connsiteX1" fmla="*/ 2942491 w 5990492"/>
              <a:gd name="connsiteY1" fmla="*/ 0 h 3915508"/>
              <a:gd name="connsiteX2" fmla="*/ 5990492 w 5990492"/>
              <a:gd name="connsiteY2" fmla="*/ 3915508 h 3915508"/>
              <a:gd name="connsiteX3" fmla="*/ 0 w 5990492"/>
              <a:gd name="connsiteY3" fmla="*/ 3915508 h 3915508"/>
              <a:gd name="connsiteX4" fmla="*/ 468923 w 5990492"/>
              <a:gd name="connsiteY4" fmla="*/ 0 h 3915508"/>
              <a:gd name="connsiteX0" fmla="*/ 0 w 5521569"/>
              <a:gd name="connsiteY0" fmla="*/ 0 h 3938954"/>
              <a:gd name="connsiteX1" fmla="*/ 2473568 w 5521569"/>
              <a:gd name="connsiteY1" fmla="*/ 0 h 3938954"/>
              <a:gd name="connsiteX2" fmla="*/ 5521569 w 5521569"/>
              <a:gd name="connsiteY2" fmla="*/ 3915508 h 3938954"/>
              <a:gd name="connsiteX3" fmla="*/ 0 w 5521569"/>
              <a:gd name="connsiteY3" fmla="*/ 3938954 h 3938954"/>
              <a:gd name="connsiteX4" fmla="*/ 0 w 5521569"/>
              <a:gd name="connsiteY4" fmla="*/ 0 h 3938954"/>
              <a:gd name="connsiteX0" fmla="*/ 0 w 4771292"/>
              <a:gd name="connsiteY0" fmla="*/ 0 h 3938954"/>
              <a:gd name="connsiteX1" fmla="*/ 2473568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32184 w 4771292"/>
              <a:gd name="connsiteY1" fmla="*/ 11723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497014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672451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771292"/>
              <a:gd name="connsiteY0" fmla="*/ 0 h 3938954"/>
              <a:gd name="connsiteX1" fmla="*/ 2523596 w 4771292"/>
              <a:gd name="connsiteY1" fmla="*/ 0 h 3938954"/>
              <a:gd name="connsiteX2" fmla="*/ 4771292 w 4771292"/>
              <a:gd name="connsiteY2" fmla="*/ 3927231 h 3938954"/>
              <a:gd name="connsiteX3" fmla="*/ 0 w 4771292"/>
              <a:gd name="connsiteY3" fmla="*/ 3938954 h 3938954"/>
              <a:gd name="connsiteX4" fmla="*/ 0 w 4771292"/>
              <a:gd name="connsiteY4" fmla="*/ 0 h 3938954"/>
              <a:gd name="connsiteX0" fmla="*/ 0 w 4803190"/>
              <a:gd name="connsiteY0" fmla="*/ 0 h 3938954"/>
              <a:gd name="connsiteX1" fmla="*/ 2523596 w 4803190"/>
              <a:gd name="connsiteY1" fmla="*/ 0 h 3938954"/>
              <a:gd name="connsiteX2" fmla="*/ 4803190 w 4803190"/>
              <a:gd name="connsiteY2" fmla="*/ 3937864 h 3938954"/>
              <a:gd name="connsiteX3" fmla="*/ 0 w 4803190"/>
              <a:gd name="connsiteY3" fmla="*/ 3938954 h 3938954"/>
              <a:gd name="connsiteX4" fmla="*/ 0 w 4803190"/>
              <a:gd name="connsiteY4" fmla="*/ 0 h 3938954"/>
              <a:gd name="connsiteX0" fmla="*/ 62 w 4803252"/>
              <a:gd name="connsiteY0" fmla="*/ 0 h 3938954"/>
              <a:gd name="connsiteX1" fmla="*/ 2523658 w 4803252"/>
              <a:gd name="connsiteY1" fmla="*/ 0 h 3938954"/>
              <a:gd name="connsiteX2" fmla="*/ 4803252 w 4803252"/>
              <a:gd name="connsiteY2" fmla="*/ 3937864 h 3938954"/>
              <a:gd name="connsiteX3" fmla="*/ 62 w 4803252"/>
              <a:gd name="connsiteY3" fmla="*/ 3938954 h 3938954"/>
              <a:gd name="connsiteX4" fmla="*/ 41941 w 4803252"/>
              <a:gd name="connsiteY4" fmla="*/ 753412 h 3938954"/>
              <a:gd name="connsiteX5" fmla="*/ 62 w 4803252"/>
              <a:gd name="connsiteY5" fmla="*/ 0 h 3938954"/>
              <a:gd name="connsiteX0" fmla="*/ 81 w 4803271"/>
              <a:gd name="connsiteY0" fmla="*/ 0 h 3938954"/>
              <a:gd name="connsiteX1" fmla="*/ 2523677 w 4803271"/>
              <a:gd name="connsiteY1" fmla="*/ 0 h 3938954"/>
              <a:gd name="connsiteX2" fmla="*/ 4803271 w 4803271"/>
              <a:gd name="connsiteY2" fmla="*/ 3937864 h 3938954"/>
              <a:gd name="connsiteX3" fmla="*/ 81 w 4803271"/>
              <a:gd name="connsiteY3" fmla="*/ 3938954 h 3938954"/>
              <a:gd name="connsiteX4" fmla="*/ 31327 w 4803271"/>
              <a:gd name="connsiteY4" fmla="*/ 1641231 h 3938954"/>
              <a:gd name="connsiteX5" fmla="*/ 81 w 4803271"/>
              <a:gd name="connsiteY5" fmla="*/ 0 h 3938954"/>
              <a:gd name="connsiteX0" fmla="*/ 53244 w 4803271"/>
              <a:gd name="connsiteY0" fmla="*/ 0 h 3944271"/>
              <a:gd name="connsiteX1" fmla="*/ 2523677 w 4803271"/>
              <a:gd name="connsiteY1" fmla="*/ 5317 h 3944271"/>
              <a:gd name="connsiteX2" fmla="*/ 4803271 w 4803271"/>
              <a:gd name="connsiteY2" fmla="*/ 3943181 h 3944271"/>
              <a:gd name="connsiteX3" fmla="*/ 81 w 4803271"/>
              <a:gd name="connsiteY3" fmla="*/ 3944271 h 3944271"/>
              <a:gd name="connsiteX4" fmla="*/ 31327 w 4803271"/>
              <a:gd name="connsiteY4" fmla="*/ 1646548 h 3944271"/>
              <a:gd name="connsiteX5" fmla="*/ 53244 w 4803271"/>
              <a:gd name="connsiteY5" fmla="*/ 0 h 3944271"/>
              <a:gd name="connsiteX0" fmla="*/ 53211 w 4803238"/>
              <a:gd name="connsiteY0" fmla="*/ 0 h 3944271"/>
              <a:gd name="connsiteX1" fmla="*/ 2523644 w 4803238"/>
              <a:gd name="connsiteY1" fmla="*/ 5317 h 3944271"/>
              <a:gd name="connsiteX2" fmla="*/ 4803238 w 4803238"/>
              <a:gd name="connsiteY2" fmla="*/ 3943181 h 3944271"/>
              <a:gd name="connsiteX3" fmla="*/ 48 w 4803238"/>
              <a:gd name="connsiteY3" fmla="*/ 3944271 h 3944271"/>
              <a:gd name="connsiteX4" fmla="*/ 57875 w 4803238"/>
              <a:gd name="connsiteY4" fmla="*/ 1657181 h 3944271"/>
              <a:gd name="connsiteX5" fmla="*/ 53211 w 4803238"/>
              <a:gd name="connsiteY5" fmla="*/ 0 h 3944271"/>
              <a:gd name="connsiteX0" fmla="*/ 53214 w 4803241"/>
              <a:gd name="connsiteY0" fmla="*/ 0 h 3944271"/>
              <a:gd name="connsiteX1" fmla="*/ 2523647 w 4803241"/>
              <a:gd name="connsiteY1" fmla="*/ 5317 h 3944271"/>
              <a:gd name="connsiteX2" fmla="*/ 4803241 w 4803241"/>
              <a:gd name="connsiteY2" fmla="*/ 3943181 h 3944271"/>
              <a:gd name="connsiteX3" fmla="*/ 51 w 4803241"/>
              <a:gd name="connsiteY3" fmla="*/ 3944271 h 3944271"/>
              <a:gd name="connsiteX4" fmla="*/ 57878 w 4803241"/>
              <a:gd name="connsiteY4" fmla="*/ 1657181 h 3944271"/>
              <a:gd name="connsiteX5" fmla="*/ 53214 w 4803241"/>
              <a:gd name="connsiteY5" fmla="*/ 0 h 3944271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50027"/>
              <a:gd name="connsiteY0" fmla="*/ 0 h 3949587"/>
              <a:gd name="connsiteX1" fmla="*/ 2470433 w 4750027"/>
              <a:gd name="connsiteY1" fmla="*/ 5317 h 3949587"/>
              <a:gd name="connsiteX2" fmla="*/ 4750027 w 4750027"/>
              <a:gd name="connsiteY2" fmla="*/ 3943181 h 3949587"/>
              <a:gd name="connsiteX3" fmla="*/ 1318437 w 4750027"/>
              <a:gd name="connsiteY3" fmla="*/ 3949587 h 3949587"/>
              <a:gd name="connsiteX4" fmla="*/ 4664 w 4750027"/>
              <a:gd name="connsiteY4" fmla="*/ 1657181 h 3949587"/>
              <a:gd name="connsiteX5" fmla="*/ 0 w 4750027"/>
              <a:gd name="connsiteY5" fmla="*/ 0 h 3949587"/>
              <a:gd name="connsiteX0" fmla="*/ 0 w 4797873"/>
              <a:gd name="connsiteY0" fmla="*/ 0 h 3953814"/>
              <a:gd name="connsiteX1" fmla="*/ 2470433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0 h 3953814"/>
              <a:gd name="connsiteX1" fmla="*/ 2518280 w 4797873"/>
              <a:gd name="connsiteY1" fmla="*/ 5317 h 3953814"/>
              <a:gd name="connsiteX2" fmla="*/ 4797873 w 4797873"/>
              <a:gd name="connsiteY2" fmla="*/ 3953814 h 3953814"/>
              <a:gd name="connsiteX3" fmla="*/ 1318437 w 4797873"/>
              <a:gd name="connsiteY3" fmla="*/ 3949587 h 3953814"/>
              <a:gd name="connsiteX4" fmla="*/ 4664 w 4797873"/>
              <a:gd name="connsiteY4" fmla="*/ 1657181 h 3953814"/>
              <a:gd name="connsiteX5" fmla="*/ 0 w 4797873"/>
              <a:gd name="connsiteY5" fmla="*/ 0 h 3953814"/>
              <a:gd name="connsiteX0" fmla="*/ 0 w 4797873"/>
              <a:gd name="connsiteY0" fmla="*/ 15948 h 3969762"/>
              <a:gd name="connsiteX1" fmla="*/ 2497015 w 4797873"/>
              <a:gd name="connsiteY1" fmla="*/ 0 h 3969762"/>
              <a:gd name="connsiteX2" fmla="*/ 4797873 w 4797873"/>
              <a:gd name="connsiteY2" fmla="*/ 3969762 h 3969762"/>
              <a:gd name="connsiteX3" fmla="*/ 1318437 w 4797873"/>
              <a:gd name="connsiteY3" fmla="*/ 3965535 h 3969762"/>
              <a:gd name="connsiteX4" fmla="*/ 4664 w 4797873"/>
              <a:gd name="connsiteY4" fmla="*/ 1673129 h 3969762"/>
              <a:gd name="connsiteX5" fmla="*/ 0 w 4797873"/>
              <a:gd name="connsiteY5" fmla="*/ 15948 h 3969762"/>
              <a:gd name="connsiteX0" fmla="*/ 1037 w 4793594"/>
              <a:gd name="connsiteY0" fmla="*/ 0 h 3975079"/>
              <a:gd name="connsiteX1" fmla="*/ 2492736 w 4793594"/>
              <a:gd name="connsiteY1" fmla="*/ 5317 h 3975079"/>
              <a:gd name="connsiteX2" fmla="*/ 4793594 w 4793594"/>
              <a:gd name="connsiteY2" fmla="*/ 3975079 h 3975079"/>
              <a:gd name="connsiteX3" fmla="*/ 1314158 w 4793594"/>
              <a:gd name="connsiteY3" fmla="*/ 3970852 h 3975079"/>
              <a:gd name="connsiteX4" fmla="*/ 385 w 4793594"/>
              <a:gd name="connsiteY4" fmla="*/ 1678446 h 3975079"/>
              <a:gd name="connsiteX5" fmla="*/ 1037 w 4793594"/>
              <a:gd name="connsiteY5" fmla="*/ 0 h 3975079"/>
              <a:gd name="connsiteX0" fmla="*/ 1037 w 4793594"/>
              <a:gd name="connsiteY0" fmla="*/ 0 h 3969763"/>
              <a:gd name="connsiteX1" fmla="*/ 2492736 w 4793594"/>
              <a:gd name="connsiteY1" fmla="*/ 1 h 3969763"/>
              <a:gd name="connsiteX2" fmla="*/ 4793594 w 4793594"/>
              <a:gd name="connsiteY2" fmla="*/ 3969763 h 3969763"/>
              <a:gd name="connsiteX3" fmla="*/ 1314158 w 4793594"/>
              <a:gd name="connsiteY3" fmla="*/ 3965536 h 3969763"/>
              <a:gd name="connsiteX4" fmla="*/ 385 w 4793594"/>
              <a:gd name="connsiteY4" fmla="*/ 1673130 h 3969763"/>
              <a:gd name="connsiteX5" fmla="*/ 1037 w 4793594"/>
              <a:gd name="connsiteY5" fmla="*/ 0 h 3969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3594" h="3969763">
                <a:moveTo>
                  <a:pt x="1037" y="0"/>
                </a:moveTo>
                <a:lnTo>
                  <a:pt x="2492736" y="1"/>
                </a:lnTo>
                <a:lnTo>
                  <a:pt x="4793594" y="3969763"/>
                </a:lnTo>
                <a:lnTo>
                  <a:pt x="1314158" y="3965536"/>
                </a:lnTo>
                <a:cubicBezTo>
                  <a:pt x="1306853" y="3959855"/>
                  <a:pt x="-2942" y="1668178"/>
                  <a:pt x="385" y="1673130"/>
                </a:cubicBezTo>
                <a:cubicBezTo>
                  <a:pt x="-1170" y="1120736"/>
                  <a:pt x="2592" y="552394"/>
                  <a:pt x="10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172" y="558196"/>
            <a:ext cx="2217216" cy="111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68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coba\AppData\Local\Temp\UFR_BU_2020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996" y="585717"/>
            <a:ext cx="540000" cy="27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483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9550400" y="0"/>
            <a:ext cx="2641600" cy="6858000"/>
          </a:xfrm>
          <a:prstGeom prst="rect">
            <a:avLst/>
          </a:prstGeom>
          <a:solidFill>
            <a:srgbClr val="E74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50371" y="228600"/>
            <a:ext cx="11691259" cy="64008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2374900"/>
            <a:ext cx="3733800" cy="1917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</p:spTree>
    <p:extLst>
      <p:ext uri="{BB962C8B-B14F-4D97-AF65-F5344CB8AC3E}">
        <p14:creationId xmlns:p14="http://schemas.microsoft.com/office/powerpoint/2010/main" val="1346282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20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38667" y="1699080"/>
            <a:ext cx="4314664" cy="12391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 sz="37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176653" y="1117600"/>
            <a:ext cx="3015347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0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C7980-2CDA-4096-A904-46BA8ACC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F953DD-D27F-45B2-98CD-3C4A5735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329FC-CDAD-4485-94E7-0BAE5513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1DD192-7E8C-4C2E-9499-E87F07EE7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7ABD8B-3CBF-4B2E-A6D4-091054E3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7B63D-42C3-479E-BEA7-20C011D0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E685E5-21F4-4BE8-94E9-008752F6C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B352B-3132-4147-80BE-91D5CBC7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19F81-D0AC-4A83-8F97-AFD84B4DA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A37DF-C05E-4C0F-8705-8576317D0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69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51224C-A08D-4843-9EC8-39E2A04B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E86744-4E59-40E1-80B2-26638D287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CB54E2-5727-4F36-9906-912026BE1A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111D1A-C812-4E6C-8CCB-C85D4C35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2F12EC-EFE2-4BE4-9823-CB64F181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79C9DD-E068-44F6-A48C-40F48266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311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7D6E9-24AE-41CF-86FB-1CDF1B215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FDA33-B7D3-4464-8141-F56D8D506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D66C98-08C5-44A2-BA67-09E3712D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1C3379-DB39-4D0E-9729-E0C66B720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DF4487-50D7-4E5B-9661-DFBC83169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FC4E35-3B92-4EDC-9EE8-CFB4FB9FA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F33CCC5-0513-4891-A79A-EF4BCABCB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CC3709-72F1-4B18-AF82-75EEDB616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08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EEE642-D103-48B6-AD8D-0F60C748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51DA2D5-20E9-47DB-BE36-9BD0749A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06F1A6-C0DB-443E-8DD0-45AB84BC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7B45F5-46C8-4B8E-B442-23AED2DA7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7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8FC9E4-D187-49ED-AB48-5DA07381E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DD06E1-BDBE-4121-93DB-92EA6A36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D25B55-DB19-4C7C-8753-AA199395D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08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8BF9E-7CBD-4A34-9972-12EE39B1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F10436-5E51-46E6-852B-E16451D96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A24D18-EF17-419A-A3B0-95A9725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5BD308-1FF4-4838-958A-6D90873B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DC76C54-3044-4267-8EC2-DB566BBEC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E56E62-37E1-4CBF-BF5C-59A52EE71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84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FEFCB-ED79-4278-A048-8FB9AE0AD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3676D-40F4-4D82-834D-1D7A7813E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42253E9-8F9A-42C9-92D0-AD314BA46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6550CA-74AC-4B63-816D-0CBDD3DA7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09F689-D03C-469B-B4BA-FA131764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B6C5A0-310B-4E87-A28B-B2955284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42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7498B3-0317-4975-94C5-C67870EC7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3AFE3F-1B68-4C68-935C-12D3CEE23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68EE23-8E01-4D47-9FA3-02FCB5EA7F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8B290-D47C-43EE-B40A-FC3CA24880BC}" type="datetimeFigureOut">
              <a:rPr lang="fr-FR" smtClean="0"/>
              <a:t>18/03/2025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BCEDB6-2CA0-4457-86B9-AFA2F8F0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D9847C-1598-4B2E-92B5-60E2AEEC2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9EDA-5420-4157-83B2-C92AC4E8E9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7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hyperlink" Target="https://beluga.univ-grenoble-alpes.fr/permalink/33UGRENOBLE_INST/1peaf1c/alma991006990946106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hyperlink" Target="https://beluga.univ-grenoble-alpes.fr/permalink/33UGRENOBLE_INST/1peaf1c/alma991007097843106161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6802022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mesh/100008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l.univ-grenoble-alpes.fr/participant/accueil/index/4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l.univ-grenoble-alpes.fr/participant/accueil/index/4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del.univ-grenoble-alpes.fr/participant/accueil/index/46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6.png"/><Relationship Id="rId4" Type="http://schemas.openxmlformats.org/officeDocument/2006/relationships/hyperlink" Target="https://pubchem.ncbi.nlm.nih.gov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penalex.org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beluga.univ-grenoble-alpes.fr/discovery/search?vid=33UGRENOBLE_INST:UGrenoble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bibliotheques.univ-grenoble-alpes.fr/f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s://eformation.univ-grenoble-alpes.fr/course/view.php?id=2551" TargetMode="Externa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ifrance.gouv.fr/" TargetMode="External"/><Relationship Id="rId3" Type="http://schemas.openxmlformats.org/officeDocument/2006/relationships/hyperlink" Target="https://beluga.univ-grenoble-alpes.fr/permalink/33UGRENOBLE_INST/1peaf1c/alma991006990251106161" TargetMode="External"/><Relationship Id="rId7" Type="http://schemas.openxmlformats.org/officeDocument/2006/relationships/hyperlink" Target="http://help.lexisnexis.com.sid2nomade-2.grenet.fr/tabula-rasa/k4c/home?lbu=FR&amp;locale=fr_FR&amp;audience=law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bibliotheques.univ-grenoble-alpes.fr/collections/collections-numeriques/se-connecter-aux-bases-lexis-360-scifinder-n-theriaque-1288504.kjsp?RH=1549715688310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beluga.univ-grenoble-alpes.fr/permalink/33UGRENOBLE_INST/1peaf1c/alma991007002850506161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beluga.univ-grenoble-alpes.fr/permalink/33UGRENOBLE_INST/1peaf1c/alma991007002850706161" TargetMode="External"/><Relationship Id="rId9" Type="http://schemas.openxmlformats.org/officeDocument/2006/relationships/hyperlink" Target="https://eur-lex.europa.eu/homepage.html?locale=fr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s://bibliotheques.univ-grenoble-alpes.fr/se-former/les-ateliers-de-la-bu/inscription-aux-formations-zotero-bu-medecine-pharmacie-247551.kjsp?RH=1549704656816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bibliotheques.univ-grenoble-alpes.f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hyperlink" Target="https://mondiapason.ca/fichiers/OutilBibliographique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ly.com/65c33be13817160014d848e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mailto:bump-theses@univ-grenoble-alpes.f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bapso-rensbump@univ-grenoble-alpes.fr" TargetMode="External"/><Relationship Id="rId5" Type="http://schemas.openxmlformats.org/officeDocument/2006/relationships/hyperlink" Target="https://bu.univ-grenoble-alpes.fr/Form_RDV/formulaire.php" TargetMode="Externa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eluga.univ-grenoble-alpes.fr/permalink/33UGRENOBLE_INST/1peaf1c/alma991007097843506161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beluga.univ-grenoble-alpes.fr/permalink/33UGRENOBLE_INST/1peaf1c/alma99100698884570616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hyperlink" Target="https://beluga.univ-grenoble-alpes.fr/permalink/33UGRENOBLE_INST/1peaf1c/alma991007852035206161" TargetMode="External"/><Relationship Id="rId4" Type="http://schemas.openxmlformats.org/officeDocument/2006/relationships/hyperlink" Target="https://beluga.univ-grenoble-alpes.fr/permalink/33UGRENOBLE_INST/1peaf1c/alma99100698883910616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chemistry.ca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2">
            <a:extLst>
              <a:ext uri="{FF2B5EF4-FFF2-40B4-BE49-F238E27FC236}">
                <a16:creationId xmlns:a16="http://schemas.microsoft.com/office/drawing/2014/main" id="{619634E2-7F5B-3D45-AA41-56D17B511669}"/>
              </a:ext>
            </a:extLst>
          </p:cNvPr>
          <p:cNvSpPr/>
          <p:nvPr/>
        </p:nvSpPr>
        <p:spPr>
          <a:xfrm>
            <a:off x="3832552" y="1157861"/>
            <a:ext cx="1508965" cy="1300832"/>
          </a:xfrm>
          <a:prstGeom prst="triangle">
            <a:avLst/>
          </a:prstGeom>
          <a:solidFill>
            <a:srgbClr val="EF7D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02C41"/>
              </a:solidFill>
            </a:endParaRP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7884F812-E37F-1841-9EF0-E1B6609A8B34}"/>
              </a:ext>
            </a:extLst>
          </p:cNvPr>
          <p:cNvSpPr/>
          <p:nvPr/>
        </p:nvSpPr>
        <p:spPr>
          <a:xfrm rot="10800000">
            <a:off x="3832552" y="2458693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533957C5-D138-424E-A162-EC0B223AD929}"/>
              </a:ext>
            </a:extLst>
          </p:cNvPr>
          <p:cNvSpPr/>
          <p:nvPr/>
        </p:nvSpPr>
        <p:spPr>
          <a:xfrm rot="10800000">
            <a:off x="3078069" y="3759525"/>
            <a:ext cx="1508965" cy="1300832"/>
          </a:xfrm>
          <a:prstGeom prst="triangle">
            <a:avLst/>
          </a:prstGeom>
          <a:solidFill>
            <a:srgbClr val="EDD1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10169A81-7339-6C4A-A077-E07136C7CAAB}"/>
              </a:ext>
            </a:extLst>
          </p:cNvPr>
          <p:cNvSpPr/>
          <p:nvPr/>
        </p:nvSpPr>
        <p:spPr>
          <a:xfrm rot="10800000">
            <a:off x="4587035" y="3759525"/>
            <a:ext cx="1508965" cy="1300832"/>
          </a:xfrm>
          <a:prstGeom prst="triangle">
            <a:avLst/>
          </a:prstGeom>
          <a:solidFill>
            <a:srgbClr val="8583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397DCDE4-0683-4C49-B2C3-64BA9B63AA6D}"/>
              </a:ext>
            </a:extLst>
          </p:cNvPr>
          <p:cNvSpPr/>
          <p:nvPr/>
        </p:nvSpPr>
        <p:spPr>
          <a:xfrm rot="10800000">
            <a:off x="3832551" y="5060357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271F49F-9823-C64E-AD49-64F045186FFB}"/>
              </a:ext>
            </a:extLst>
          </p:cNvPr>
          <p:cNvSpPr/>
          <p:nvPr/>
        </p:nvSpPr>
        <p:spPr>
          <a:xfrm rot="10800000">
            <a:off x="2323587" y="2458693"/>
            <a:ext cx="1508965" cy="130083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4AF73A0-E0AB-BB44-BCAE-196AA320CF4A}"/>
              </a:ext>
            </a:extLst>
          </p:cNvPr>
          <p:cNvSpPr txBox="1"/>
          <p:nvPr/>
        </p:nvSpPr>
        <p:spPr>
          <a:xfrm>
            <a:off x="6594050" y="2448064"/>
            <a:ext cx="490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Formation à la Recherche Documentaire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2E7FE83-C85C-AC4A-B550-DD85E44F26CF}"/>
              </a:ext>
            </a:extLst>
          </p:cNvPr>
          <p:cNvSpPr txBox="1"/>
          <p:nvPr/>
        </p:nvSpPr>
        <p:spPr>
          <a:xfrm>
            <a:off x="6692048" y="4444925"/>
            <a:ext cx="4806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fr-FR" sz="2000" baseline="30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année de Pharmacie – Officine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2025</a:t>
            </a:r>
          </a:p>
          <a:p>
            <a:pPr algn="r"/>
            <a:r>
              <a:rPr lang="fr-FR" sz="2000" dirty="0">
                <a:solidFill>
                  <a:srgbClr val="E6451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454CC9F-C26B-E049-A481-B0CCACDF9445}"/>
              </a:ext>
            </a:extLst>
          </p:cNvPr>
          <p:cNvSpPr/>
          <p:nvPr/>
        </p:nvSpPr>
        <p:spPr>
          <a:xfrm>
            <a:off x="11093487" y="4267995"/>
            <a:ext cx="290945" cy="45719"/>
          </a:xfrm>
          <a:prstGeom prst="rect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pic>
        <p:nvPicPr>
          <p:cNvPr id="15" name="Espace réservé pour une image  14">
            <a:extLst>
              <a:ext uri="{FF2B5EF4-FFF2-40B4-BE49-F238E27FC236}">
                <a16:creationId xmlns:a16="http://schemas.microsoft.com/office/drawing/2014/main" id="{8F049D07-55FB-48A0-B74E-5CFA5754E0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245" r="-1160" b="-26140"/>
          <a:stretch/>
        </p:blipFill>
        <p:spPr>
          <a:xfrm>
            <a:off x="596795" y="3767231"/>
            <a:ext cx="4793594" cy="3962057"/>
          </a:xfrm>
        </p:spPr>
      </p:pic>
      <p:sp>
        <p:nvSpPr>
          <p:cNvPr id="19" name="Triangle 3">
            <a:extLst>
              <a:ext uri="{FF2B5EF4-FFF2-40B4-BE49-F238E27FC236}">
                <a16:creationId xmlns:a16="http://schemas.microsoft.com/office/drawing/2014/main" id="{6DE52CFD-FD25-4CBF-B1AB-D9358D8E2765}"/>
              </a:ext>
            </a:extLst>
          </p:cNvPr>
          <p:cNvSpPr/>
          <p:nvPr/>
        </p:nvSpPr>
        <p:spPr>
          <a:xfrm rot="10800000">
            <a:off x="3829481" y="-142972"/>
            <a:ext cx="1508965" cy="1300832"/>
          </a:xfrm>
          <a:prstGeom prst="triangle">
            <a:avLst/>
          </a:prstGeom>
          <a:solidFill>
            <a:srgbClr val="E64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98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6541" y="1671039"/>
            <a:ext cx="6515101" cy="17851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Medical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Subject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Headings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 : thésaurus de vocabulaire contrôlé utilisé pour indexer les articles de PubMed</a:t>
            </a:r>
            <a:br>
              <a:rPr lang="fr-F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r-F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3AE1FF59-A804-4E44-98CD-607168B022E7}"/>
              </a:ext>
            </a:extLst>
          </p:cNvPr>
          <p:cNvGrpSpPr/>
          <p:nvPr/>
        </p:nvGrpSpPr>
        <p:grpSpPr>
          <a:xfrm>
            <a:off x="5091754" y="3577604"/>
            <a:ext cx="6807854" cy="1938991"/>
            <a:chOff x="5091754" y="4516397"/>
            <a:chExt cx="6807854" cy="193899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013D9281-ABE5-4CF5-A5FC-2435406F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91754" y="4516397"/>
              <a:ext cx="6807854" cy="1938991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55A617D-9838-435F-BF12-137F7C53E0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0090"/>
            <a:stretch/>
          </p:blipFill>
          <p:spPr>
            <a:xfrm>
              <a:off x="10387013" y="4516397"/>
              <a:ext cx="1355433" cy="1938991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897868-76C0-48C0-BBA6-D91017E22D13}"/>
                </a:ext>
              </a:extLst>
            </p:cNvPr>
            <p:cNvSpPr/>
            <p:nvPr/>
          </p:nvSpPr>
          <p:spPr>
            <a:xfrm>
              <a:off x="10601325" y="5534025"/>
              <a:ext cx="981075" cy="219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8507D4EC-DE9A-4CC0-AFA4-81B6216EC8D2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8604092" y="3456143"/>
            <a:ext cx="2116429" cy="948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>
            <a:extLst>
              <a:ext uri="{FF2B5EF4-FFF2-40B4-BE49-F238E27FC236}">
                <a16:creationId xmlns:a16="http://schemas.microsoft.com/office/drawing/2014/main" id="{886F3D4E-6D22-40AD-81B3-6BF8E3A54B83}"/>
              </a:ext>
            </a:extLst>
          </p:cNvPr>
          <p:cNvGrpSpPr/>
          <p:nvPr/>
        </p:nvGrpSpPr>
        <p:grpSpPr>
          <a:xfrm>
            <a:off x="308591" y="3044462"/>
            <a:ext cx="4376737" cy="1311784"/>
            <a:chOff x="308591" y="3044462"/>
            <a:chExt cx="4376737" cy="1311784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929EE951-EA6F-4A67-804C-9E3EE80C4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8591" y="3044462"/>
              <a:ext cx="4376737" cy="1311784"/>
            </a:xfrm>
            <a:prstGeom prst="rect">
              <a:avLst/>
            </a:prstGeom>
          </p:spPr>
        </p:pic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4CFD180-C0A1-4AE8-8A32-4B341C120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8591" y="3044462"/>
              <a:ext cx="4376737" cy="12810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3EEF95D7-A6A4-451A-B1E5-F5F769FE5DD8}"/>
                </a:ext>
              </a:extLst>
            </p:cNvPr>
            <p:cNvCxnSpPr>
              <a:cxnSpLocks/>
            </p:cNvCxnSpPr>
            <p:nvPr/>
          </p:nvCxnSpPr>
          <p:spPr>
            <a:xfrm>
              <a:off x="308591" y="3044462"/>
              <a:ext cx="4376737" cy="13117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Image 36">
            <a:hlinkClick r:id="rId5"/>
            <a:extLst>
              <a:ext uri="{FF2B5EF4-FFF2-40B4-BE49-F238E27FC236}">
                <a16:creationId xmlns:a16="http://schemas.microsoft.com/office/drawing/2014/main" id="{ECADD906-F2E8-4F4A-AC3B-2D3248A5DE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6205" y="5681879"/>
            <a:ext cx="2118724" cy="73834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3E9883D-FDC2-46EB-A4D5-157049FB3B71}"/>
              </a:ext>
            </a:extLst>
          </p:cNvPr>
          <p:cNvSpPr/>
          <p:nvPr/>
        </p:nvSpPr>
        <p:spPr>
          <a:xfrm>
            <a:off x="292392" y="5516595"/>
            <a:ext cx="4146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traduire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du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français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au </a:t>
            </a:r>
            <a:r>
              <a:rPr lang="en-US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en-US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</p:txBody>
      </p:sp>
      <p:pic>
        <p:nvPicPr>
          <p:cNvPr id="41" name="Image 40">
            <a:hlinkClick r:id="rId7"/>
            <a:extLst>
              <a:ext uri="{FF2B5EF4-FFF2-40B4-BE49-F238E27FC236}">
                <a16:creationId xmlns:a16="http://schemas.microsoft.com/office/drawing/2014/main" id="{283BB612-E114-46AD-9E0C-FFD698B184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9309" y="5681879"/>
            <a:ext cx="2137308" cy="73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60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1064300"/>
            <a:ext cx="6118363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Pharmacological Action TERM -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MeSH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612258" y="4996977"/>
            <a:ext cx="1157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Dans ce cas, il faut donc bien ajouter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612258" y="2856955"/>
            <a:ext cx="1157974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des termes des actions pharmacologiques dans le thésaurus MeSH à retrouver ici : 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https://www.ncbi.nlm.nih.gov/mesh/68020228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dirty="0"/>
          </a:p>
          <a:p>
            <a:pPr indent="-285750">
              <a:buFont typeface="Symbol" panose="05050102010706020507" pitchFamily="18" charset="2"/>
              <a:buChar char="Þ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médicaments et produits chimiques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69F97F-04AA-4122-9F7E-B550D279436F}"/>
              </a:ext>
            </a:extLst>
          </p:cNvPr>
          <p:cNvSpPr/>
          <p:nvPr/>
        </p:nvSpPr>
        <p:spPr>
          <a:xfrm>
            <a:off x="612258" y="5732357"/>
            <a:ext cx="9219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Anti-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Inflammatory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3174449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Supplementary Concept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433129" y="2862554"/>
            <a:ext cx="11579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Les concepts supplémentaires décrivent des substances qui ne font pas partie du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 Mais vous pouvez les ajouter à votre requête de recherche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[nm]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433129" y="4435531"/>
            <a:ext cx="1101881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des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Concepts :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ethacizine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Concept])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4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655308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F3D97A2-4B1B-4731-8FD1-80736FBF42DA}"/>
              </a:ext>
            </a:extLst>
          </p:cNvPr>
          <p:cNvSpPr/>
          <p:nvPr/>
        </p:nvSpPr>
        <p:spPr>
          <a:xfrm>
            <a:off x="850608" y="2862554"/>
            <a:ext cx="9870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En dehors du thésaurus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 il est également possible de rechercher une série de médicaments d’une même famille en utilisant le tag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25DD7D-A9C3-4924-B8A5-D53C08042342}"/>
              </a:ext>
            </a:extLst>
          </p:cNvPr>
          <p:cNvSpPr/>
          <p:nvPr/>
        </p:nvSpPr>
        <p:spPr>
          <a:xfrm>
            <a:off x="939801" y="4356246"/>
            <a:ext cx="11579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Liste à retrouver ici : 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https://www.ncbi.nlm.nih.gov/mesh/1000082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Exemple : (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Cardiovascular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Agents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1221363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résumé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2BA02F3-D260-419C-BE71-2579BD455D83}"/>
              </a:ext>
            </a:extLst>
          </p:cNvPr>
          <p:cNvSpPr/>
          <p:nvPr/>
        </p:nvSpPr>
        <p:spPr>
          <a:xfrm>
            <a:off x="752255" y="3007889"/>
            <a:ext cx="10941490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existe donc des substances inscrites dans le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[MeSH]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mais aussi des substances inscrites comme des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 [nm]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et enfin des listes de médicaments d’une même famille :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Pharmacological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Actions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Category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[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pa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  <a:p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est aussi possible - et judicieux - d’utiliser les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Subheadings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des termes MeSH.</a:t>
            </a:r>
          </a:p>
        </p:txBody>
      </p:sp>
    </p:spTree>
    <p:extLst>
      <p:ext uri="{BB962C8B-B14F-4D97-AF65-F5344CB8AC3E}">
        <p14:creationId xmlns:p14="http://schemas.microsoft.com/office/powerpoint/2010/main" val="3285187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Interroger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 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BBB0F83E-0135-477E-9D6D-3ABFADCE5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316" y="2690430"/>
            <a:ext cx="1671484" cy="337239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F096257D-8E82-4E62-B6F3-948B340C703B}"/>
              </a:ext>
            </a:extLst>
          </p:cNvPr>
          <p:cNvSpPr txBox="1"/>
          <p:nvPr/>
        </p:nvSpPr>
        <p:spPr>
          <a:xfrm>
            <a:off x="5341083" y="2854497"/>
            <a:ext cx="6712053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AND (ET) :  est utile pour restreindre une recherche. 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77EE698-D465-4942-8E37-75ACCC79AB6F}"/>
              </a:ext>
            </a:extLst>
          </p:cNvPr>
          <p:cNvSpPr txBox="1"/>
          <p:nvPr/>
        </p:nvSpPr>
        <p:spPr>
          <a:xfrm>
            <a:off x="5341083" y="3924866"/>
            <a:ext cx="4942248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OR (OU) : est utile pour élargir une recherche.</a:t>
            </a:r>
            <a:endParaRPr lang="fr-FR" sz="1400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D5AA11AD-D48C-4C99-8B2F-435D89E69764}"/>
              </a:ext>
            </a:extLst>
          </p:cNvPr>
          <p:cNvSpPr txBox="1"/>
          <p:nvPr/>
        </p:nvSpPr>
        <p:spPr>
          <a:xfrm>
            <a:off x="5341083" y="4995235"/>
            <a:ext cx="5762715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NOT (SAUF) : est utile pour restreindre spécifiquement une recherche. </a:t>
            </a:r>
            <a:endParaRPr lang="fr-FR" sz="1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A3407A-DEB0-4926-BCDA-7C45A323C780}"/>
              </a:ext>
            </a:extLst>
          </p:cNvPr>
          <p:cNvSpPr/>
          <p:nvPr/>
        </p:nvSpPr>
        <p:spPr>
          <a:xfrm>
            <a:off x="5341083" y="1960627"/>
            <a:ext cx="5779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Les opérateurs booléens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588172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1064300"/>
            <a:ext cx="9011147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L’équation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recherche et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l’interêt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ateliers à la BUMP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id="{DF316C82-95B7-404C-9F40-650BBCC99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6" y="2935817"/>
            <a:ext cx="11877367" cy="2464757"/>
          </a:xfrm>
          <a:prstGeom prst="rect">
            <a:avLst/>
          </a:prstGeom>
          <a:noFill/>
          <a:ln w="12700">
            <a:noFill/>
          </a:ln>
          <a:effectLst/>
        </p:spPr>
        <p:txBody>
          <a:bodyPr vert="horz" wrap="squar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("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 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acid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Supplementary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Concept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misoprostol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/Abstract]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cytotec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glefo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 30249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 29333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altLang="fr-FR" sz="2400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sc29333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alt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200" b="1" spc="300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</a:rPr>
              <a:t>AND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Mesh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ulcer</a:t>
            </a:r>
            <a:r>
              <a:rPr lang="fr-FR" sz="2800" b="1" spc="3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alt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"</a:t>
            </a:r>
            <a:r>
              <a:rPr lang="fr-FR" sz="2400" spc="300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ulcus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"[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tiab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  <a:r>
              <a:rPr lang="fr-FR" alt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fr-FR" alt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3FD9F5-10DB-484F-93EF-6F02E934E0D9}"/>
              </a:ext>
            </a:extLst>
          </p:cNvPr>
          <p:cNvSpPr/>
          <p:nvPr/>
        </p:nvSpPr>
        <p:spPr>
          <a:xfrm>
            <a:off x="4658089" y="5793700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spc="300" dirty="0">
                <a:latin typeface="Verdana" panose="020B0604030504040204" pitchFamily="34" charset="0"/>
                <a:ea typeface="Verdana" panose="020B0604030504040204" pitchFamily="34" charset="0"/>
                <a:hlinkClick r:id="rId3" tooltip="inscription i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 aux ateliers ici</a:t>
            </a:r>
            <a:endParaRPr lang="fr-FR" sz="36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675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76815F-FF44-4191-90B7-54AB0EE0E5E4}"/>
              </a:ext>
            </a:extLst>
          </p:cNvPr>
          <p:cNvSpPr/>
          <p:nvPr/>
        </p:nvSpPr>
        <p:spPr>
          <a:xfrm>
            <a:off x="58993" y="874639"/>
            <a:ext cx="12074013" cy="575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"[MeSH 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transplantations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transplantation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anatomical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gift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grafting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grafting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acquisition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donation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transplantation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of transplant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transplanted</a:t>
            </a:r>
            <a:r>
              <a:rPr lang="fr-FR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tissue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"[TIAB])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endParaRPr 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Cyclosporins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Supplementary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Concept]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4-(2-butenyl)-4,4,N-trimethylthreonine(1)-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serine(8)-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MeAla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8-(N-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methylalanine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MeAla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(3)-Phe(7)-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(8)-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11-methylleucine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synthetase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analog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B-5-49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F-7-62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H-7-94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N-methyl-valyl-4-cyclosporin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(5-hydroxynorvaline)-2-cyclosporin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tricyclic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-like substance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[nm] 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fr-FR" sz="20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cyclosporin</a:t>
            </a:r>
            <a:r>
              <a:rPr lang="fr-F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tiab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systematicreview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Filter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2019:2025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FR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pdat</a:t>
            </a:r>
            <a:r>
              <a:rPr lang="fr-F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])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CBB81-07EE-4BAF-AE77-DDE66EABEE63}"/>
              </a:ext>
            </a:extLst>
          </p:cNvPr>
          <p:cNvSpPr/>
          <p:nvPr/>
        </p:nvSpPr>
        <p:spPr>
          <a:xfrm>
            <a:off x="4950915" y="6078836"/>
            <a:ext cx="7241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spc="300" dirty="0">
                <a:latin typeface="Verdana" panose="020B0604030504040204" pitchFamily="34" charset="0"/>
                <a:ea typeface="Verdana" panose="020B0604030504040204" pitchFamily="34" charset="0"/>
                <a:hlinkClick r:id="rId3" tooltip="inscription i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 aux ateliers ici</a:t>
            </a:r>
            <a:endParaRPr lang="fr-FR" sz="36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18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16571"/>
            <a:ext cx="9568010" cy="1252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loin avec PubMed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50608" y="173680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D6CF49E-C07A-4721-84C1-A20DBF2D5DA0}"/>
              </a:ext>
            </a:extLst>
          </p:cNvPr>
          <p:cNvSpPr/>
          <p:nvPr/>
        </p:nvSpPr>
        <p:spPr>
          <a:xfrm>
            <a:off x="1090094" y="5310432"/>
            <a:ext cx="6205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 aux ateliers PubMed à la BU Médecine Pharmacie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494D88-5C4D-47A2-A936-4CD882F320D1}"/>
              </a:ext>
            </a:extLst>
          </p:cNvPr>
          <p:cNvSpPr/>
          <p:nvPr/>
        </p:nvSpPr>
        <p:spPr>
          <a:xfrm>
            <a:off x="781823" y="2218655"/>
            <a:ext cx="11060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Il est possible d’exporter ses références avec “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Send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to” -&gt; “Citation manager” pour générer un fichier .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nbib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compatible notamment avec Zotero (Fichier / Importer).</a:t>
            </a:r>
          </a:p>
          <a:p>
            <a:endParaRPr lang="fr-FR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r>
              <a:rPr lang="fr-FR" dirty="0"/>
              <a:t>				                 	+              </a:t>
            </a:r>
            <a:r>
              <a:rPr lang="fr-FR" dirty="0" err="1">
                <a:hlinkClick r:id="rId4"/>
              </a:rPr>
              <a:t>PubChem</a:t>
            </a:r>
            <a:r>
              <a:rPr lang="fr-FR" dirty="0"/>
              <a:t> 			</a:t>
            </a:r>
            <a:endParaRPr lang="fr-FR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3A20C-4989-41D0-9E02-ABD66C163D47}"/>
              </a:ext>
            </a:extLst>
          </p:cNvPr>
          <p:cNvSpPr/>
          <p:nvPr/>
        </p:nvSpPr>
        <p:spPr>
          <a:xfrm>
            <a:off x="990458" y="4423937"/>
            <a:ext cx="6079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+ Les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ateliers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de la BUMP :</a:t>
            </a:r>
          </a:p>
        </p:txBody>
      </p:sp>
      <p:pic>
        <p:nvPicPr>
          <p:cNvPr id="8" name="Google Shape;531;p53">
            <a:extLst>
              <a:ext uri="{FF2B5EF4-FFF2-40B4-BE49-F238E27FC236}">
                <a16:creationId xmlns:a16="http://schemas.microsoft.com/office/drawing/2014/main" id="{C741D8DB-BA9E-4DFA-A7CE-A00879D7E6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851475">
            <a:off x="8646385" y="4482157"/>
            <a:ext cx="1515519" cy="209505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9" name="Google Shape;441;p48">
            <a:extLst>
              <a:ext uri="{FF2B5EF4-FFF2-40B4-BE49-F238E27FC236}">
                <a16:creationId xmlns:a16="http://schemas.microsoft.com/office/drawing/2014/main" id="{7D2DB44D-87AF-4564-BB48-736DA0274F4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346008">
            <a:off x="9541654" y="4834646"/>
            <a:ext cx="1980391" cy="192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ED81488B-3F5E-4B8D-B7B0-D11B0B4E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41" y="3710084"/>
            <a:ext cx="572578" cy="5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8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1064300"/>
            <a:ext cx="956801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Web of Science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161809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13610"/>
            <a:ext cx="10271048" cy="4139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Clr>
                <a:srgbClr val="0066A1"/>
              </a:buClr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Bases de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1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1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bibliométrique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0066A1"/>
              </a:buClr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dans des champs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disciplinaires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variés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8000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d’impact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publications </a:t>
            </a:r>
          </a:p>
          <a:p>
            <a:pPr marL="745200" lvl="1" indent="-288000" algn="just">
              <a:buClr>
                <a:srgbClr val="0066A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avec le JCR (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Journal Citation Reports) =&gt; facteur d’impact*</a:t>
            </a:r>
            <a:r>
              <a:rPr lang="fr-FR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revues</a:t>
            </a: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Facteur d’impact </a:t>
            </a:r>
            <a:r>
              <a:rPr lang="fr-F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indicateur qui donne une idée de la notoriété d’un périodique</a:t>
            </a: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r>
              <a:rPr lang="en-US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	</a:t>
            </a:r>
            <a:r>
              <a:rPr lang="en-US" dirty="0">
                <a:highlight>
                  <a:srgbClr val="C1FFA6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Alternative </a:t>
            </a:r>
            <a:r>
              <a:rPr lang="en-US" dirty="0" err="1">
                <a:highlight>
                  <a:srgbClr val="C1FFA6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dirty="0">
                <a:highlight>
                  <a:srgbClr val="C1FFA6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Open Access : </a:t>
            </a: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phique 5" descr="Graphique à barres">
            <a:extLst>
              <a:ext uri="{FF2B5EF4-FFF2-40B4-BE49-F238E27FC236}">
                <a16:creationId xmlns:a16="http://schemas.microsoft.com/office/drawing/2014/main" id="{B7CC455A-EE16-4989-A96A-1C3C851F6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717" y="4014996"/>
            <a:ext cx="690084" cy="690084"/>
          </a:xfrm>
          <a:prstGeom prst="rect">
            <a:avLst/>
          </a:prstGeom>
        </p:spPr>
      </p:pic>
      <p:pic>
        <p:nvPicPr>
          <p:cNvPr id="7" name="Google Shape;458;p49">
            <a:extLst>
              <a:ext uri="{FF2B5EF4-FFF2-40B4-BE49-F238E27FC236}">
                <a16:creationId xmlns:a16="http://schemas.microsoft.com/office/drawing/2014/main" id="{880484EC-58D3-4E19-AA92-4C775A90C50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200000">
            <a:off x="10036151" y="975758"/>
            <a:ext cx="1467972" cy="17547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3" name="Image 2">
            <a:hlinkClick r:id="rId6"/>
            <a:extLst>
              <a:ext uri="{FF2B5EF4-FFF2-40B4-BE49-F238E27FC236}">
                <a16:creationId xmlns:a16="http://schemas.microsoft.com/office/drawing/2014/main" id="{BFC1E5C6-0ABA-43E7-B85D-5DCACD7C249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873695" y="5669273"/>
            <a:ext cx="2107386" cy="845639"/>
          </a:xfrm>
          <a:prstGeom prst="rect">
            <a:avLst/>
          </a:prstGeom>
        </p:spPr>
      </p:pic>
      <p:pic>
        <p:nvPicPr>
          <p:cNvPr id="8" name="Google Shape;590;p56">
            <a:extLst>
              <a:ext uri="{FF2B5EF4-FFF2-40B4-BE49-F238E27FC236}">
                <a16:creationId xmlns:a16="http://schemas.microsoft.com/office/drawing/2014/main" id="{D1F67EB3-F8FA-4EEB-94DA-62040C0F4535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1769552">
            <a:off x="2714462" y="5896900"/>
            <a:ext cx="345631" cy="3903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05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39801" y="475946"/>
            <a:ext cx="5372100" cy="17922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Rappels : </a:t>
            </a: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7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Consulter le </a:t>
            </a:r>
            <a:r>
              <a:rPr lang="en-US" sz="2700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site des BU</a:t>
            </a:r>
            <a:endParaRPr lang="en-US" sz="27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8529" y="2731113"/>
            <a:ext cx="5962096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de </a:t>
            </a:r>
          </a:p>
          <a:p>
            <a:r>
              <a:rPr lang="en-US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 authentifier dans </a:t>
            </a:r>
            <a:r>
              <a:rPr lang="en-US" sz="2800" b="1" dirty="0"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Beluga</a:t>
            </a:r>
            <a:endParaRPr lang="en-US" sz="28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aux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Beluga puis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onglet Bases de données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4"/>
              </a:rPr>
              <a:t>eformation</a:t>
            </a:r>
            <a:r>
              <a:rPr lang="fr-FR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pour retrouver vos supports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1" y="256359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oogle Shape;404;p46">
            <a:extLst>
              <a:ext uri="{FF2B5EF4-FFF2-40B4-BE49-F238E27FC236}">
                <a16:creationId xmlns:a16="http://schemas.microsoft.com/office/drawing/2014/main" id="{99C204F9-E3BB-4C63-9B99-FFB36D2FCF4D}"/>
              </a:ext>
            </a:extLst>
          </p:cNvPr>
          <p:cNvGrpSpPr/>
          <p:nvPr/>
        </p:nvGrpSpPr>
        <p:grpSpPr>
          <a:xfrm>
            <a:off x="-14001" y="-4093"/>
            <a:ext cx="561959" cy="6861442"/>
            <a:chOff x="0" y="-25"/>
            <a:chExt cx="713100" cy="5143550"/>
          </a:xfrm>
        </p:grpSpPr>
        <p:sp>
          <p:nvSpPr>
            <p:cNvPr id="17" name="Google Shape;405;p46">
              <a:extLst>
                <a:ext uri="{FF2B5EF4-FFF2-40B4-BE49-F238E27FC236}">
                  <a16:creationId xmlns:a16="http://schemas.microsoft.com/office/drawing/2014/main" id="{89859652-698C-464F-931F-43DAFC90B5E3}"/>
                </a:ext>
              </a:extLst>
            </p:cNvPr>
            <p:cNvSpPr/>
            <p:nvPr/>
          </p:nvSpPr>
          <p:spPr>
            <a:xfrm>
              <a:off x="0" y="3060925"/>
              <a:ext cx="713100" cy="20826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6;p46">
              <a:extLst>
                <a:ext uri="{FF2B5EF4-FFF2-40B4-BE49-F238E27FC236}">
                  <a16:creationId xmlns:a16="http://schemas.microsoft.com/office/drawing/2014/main" id="{4CBBDABD-DEDF-4D1D-9D80-78CC2E7335EE}"/>
                </a:ext>
              </a:extLst>
            </p:cNvPr>
            <p:cNvSpPr/>
            <p:nvPr/>
          </p:nvSpPr>
          <p:spPr>
            <a:xfrm>
              <a:off x="0" y="-25"/>
              <a:ext cx="713100" cy="11898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7;p46">
              <a:extLst>
                <a:ext uri="{FF2B5EF4-FFF2-40B4-BE49-F238E27FC236}">
                  <a16:creationId xmlns:a16="http://schemas.microsoft.com/office/drawing/2014/main" id="{28BE146A-661F-4048-B479-F6097F566A7A}"/>
                </a:ext>
              </a:extLst>
            </p:cNvPr>
            <p:cNvSpPr/>
            <p:nvPr/>
          </p:nvSpPr>
          <p:spPr>
            <a:xfrm>
              <a:off x="0" y="1189825"/>
              <a:ext cx="713100" cy="1871100"/>
            </a:xfrm>
            <a:prstGeom prst="rect">
              <a:avLst/>
            </a:prstGeom>
            <a:solidFill>
              <a:srgbClr val="202C4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408;p46">
            <a:extLst>
              <a:ext uri="{FF2B5EF4-FFF2-40B4-BE49-F238E27FC236}">
                <a16:creationId xmlns:a16="http://schemas.microsoft.com/office/drawing/2014/main" id="{BF0C55A3-BC03-405F-B7DB-6AFDA0D651AA}"/>
              </a:ext>
            </a:extLst>
          </p:cNvPr>
          <p:cNvGrpSpPr/>
          <p:nvPr/>
        </p:nvGrpSpPr>
        <p:grpSpPr>
          <a:xfrm>
            <a:off x="94785" y="962979"/>
            <a:ext cx="2005539" cy="5593700"/>
            <a:chOff x="14141" y="967048"/>
            <a:chExt cx="1503414" cy="4193211"/>
          </a:xfrm>
        </p:grpSpPr>
        <p:pic>
          <p:nvPicPr>
            <p:cNvPr id="21" name="Google Shape;409;p46">
              <a:extLst>
                <a:ext uri="{FF2B5EF4-FFF2-40B4-BE49-F238E27FC236}">
                  <a16:creationId xmlns:a16="http://schemas.microsoft.com/office/drawing/2014/main" id="{FD721BE4-CBE0-48B4-81C3-361AB317B0C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8410634">
              <a:off x="-152752" y="3489952"/>
              <a:ext cx="1959737" cy="138087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22" name="Google Shape;410;p46">
              <a:extLst>
                <a:ext uri="{FF2B5EF4-FFF2-40B4-BE49-F238E27FC236}">
                  <a16:creationId xmlns:a16="http://schemas.microsoft.com/office/drawing/2014/main" id="{FF3AA4A2-321D-45E5-8F36-00C9A0B860C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569" y="2798625"/>
              <a:ext cx="421275" cy="4268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23" name="Google Shape;411;p46">
              <a:extLst>
                <a:ext uri="{FF2B5EF4-FFF2-40B4-BE49-F238E27FC236}">
                  <a16:creationId xmlns:a16="http://schemas.microsoft.com/office/drawing/2014/main" id="{C914FC9D-4B71-4863-9FFC-DD545E3224E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56211" y="1916048"/>
              <a:ext cx="421262" cy="475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24" name="Google Shape;412;p46">
              <a:extLst>
                <a:ext uri="{FF2B5EF4-FFF2-40B4-BE49-F238E27FC236}">
                  <a16:creationId xmlns:a16="http://schemas.microsoft.com/office/drawing/2014/main" id="{C8B9CE00-7BB5-44D3-9F95-0EC9B4F3CBED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6200000">
              <a:off x="41266" y="939923"/>
              <a:ext cx="419050" cy="473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  <p:grpSp>
        <p:nvGrpSpPr>
          <p:cNvPr id="25" name="Google Shape;452;p49">
            <a:extLst>
              <a:ext uri="{FF2B5EF4-FFF2-40B4-BE49-F238E27FC236}">
                <a16:creationId xmlns:a16="http://schemas.microsoft.com/office/drawing/2014/main" id="{607BB099-C036-4A3A-9AFC-4A54D2C0B1F7}"/>
              </a:ext>
            </a:extLst>
          </p:cNvPr>
          <p:cNvGrpSpPr/>
          <p:nvPr/>
        </p:nvGrpSpPr>
        <p:grpSpPr>
          <a:xfrm>
            <a:off x="8911244" y="1032200"/>
            <a:ext cx="3280756" cy="5815696"/>
            <a:chOff x="6230275" y="-21400"/>
            <a:chExt cx="2913600" cy="5164850"/>
          </a:xfrm>
        </p:grpSpPr>
        <p:sp>
          <p:nvSpPr>
            <p:cNvPr id="26" name="Google Shape;453;p49">
              <a:extLst>
                <a:ext uri="{FF2B5EF4-FFF2-40B4-BE49-F238E27FC236}">
                  <a16:creationId xmlns:a16="http://schemas.microsoft.com/office/drawing/2014/main" id="{F7421C55-DFA8-419E-8245-D0AA55FDABD1}"/>
                </a:ext>
              </a:extLst>
            </p:cNvPr>
            <p:cNvSpPr/>
            <p:nvPr/>
          </p:nvSpPr>
          <p:spPr>
            <a:xfrm>
              <a:off x="6230275" y="-21400"/>
              <a:ext cx="2913600" cy="1754700"/>
            </a:xfrm>
            <a:prstGeom prst="rect">
              <a:avLst/>
            </a:prstGeom>
            <a:solidFill>
              <a:srgbClr val="202C4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4;p49">
              <a:extLst>
                <a:ext uri="{FF2B5EF4-FFF2-40B4-BE49-F238E27FC236}">
                  <a16:creationId xmlns:a16="http://schemas.microsoft.com/office/drawing/2014/main" id="{4C46E6C6-A30A-4688-8698-E330842D9456}"/>
                </a:ext>
              </a:extLst>
            </p:cNvPr>
            <p:cNvSpPr/>
            <p:nvPr/>
          </p:nvSpPr>
          <p:spPr>
            <a:xfrm>
              <a:off x="6230275" y="1733350"/>
              <a:ext cx="2913600" cy="341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455;p49">
            <a:extLst>
              <a:ext uri="{FF2B5EF4-FFF2-40B4-BE49-F238E27FC236}">
                <a16:creationId xmlns:a16="http://schemas.microsoft.com/office/drawing/2014/main" id="{6F7386DF-71A7-4486-A1AF-0F8E68C84E85}"/>
              </a:ext>
            </a:extLst>
          </p:cNvPr>
          <p:cNvGrpSpPr/>
          <p:nvPr/>
        </p:nvGrpSpPr>
        <p:grpSpPr>
          <a:xfrm>
            <a:off x="7990007" y="1191185"/>
            <a:ext cx="4047582" cy="5339880"/>
            <a:chOff x="5394854" y="84335"/>
            <a:chExt cx="3594609" cy="4742283"/>
          </a:xfrm>
        </p:grpSpPr>
        <p:pic>
          <p:nvPicPr>
            <p:cNvPr id="29" name="Google Shape;456;p49">
              <a:extLst>
                <a:ext uri="{FF2B5EF4-FFF2-40B4-BE49-F238E27FC236}">
                  <a16:creationId xmlns:a16="http://schemas.microsoft.com/office/drawing/2014/main" id="{B41C4E4E-343E-4BD9-8D71-0FCB92DBB66F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0575549">
              <a:off x="6973459" y="3012874"/>
              <a:ext cx="1865311" cy="1754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0" name="Google Shape;457;p49">
              <a:extLst>
                <a:ext uri="{FF2B5EF4-FFF2-40B4-BE49-F238E27FC236}">
                  <a16:creationId xmlns:a16="http://schemas.microsoft.com/office/drawing/2014/main" id="{36C92345-7B97-479A-84BC-E878298C8D19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864086">
              <a:off x="7575615" y="225622"/>
              <a:ext cx="1035326" cy="17547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1" name="Google Shape;458;p49">
              <a:extLst>
                <a:ext uri="{FF2B5EF4-FFF2-40B4-BE49-F238E27FC236}">
                  <a16:creationId xmlns:a16="http://schemas.microsoft.com/office/drawing/2014/main" id="{AD3756F2-D797-4957-BAE5-D1C4489DB939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 rot="-1468978">
              <a:off x="5692464" y="1441674"/>
              <a:ext cx="1467972" cy="1754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2" name="Google Shape;459;p49">
              <a:extLst>
                <a:ext uri="{FF2B5EF4-FFF2-40B4-BE49-F238E27FC236}">
                  <a16:creationId xmlns:a16="http://schemas.microsoft.com/office/drawing/2014/main" id="{80DEA414-F3E2-4239-93C4-91344E6BF91E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4212119">
              <a:off x="8130777" y="2443638"/>
              <a:ext cx="490873" cy="5544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3" name="Google Shape;460;p49">
              <a:extLst>
                <a:ext uri="{FF2B5EF4-FFF2-40B4-BE49-F238E27FC236}">
                  <a16:creationId xmlns:a16="http://schemas.microsoft.com/office/drawing/2014/main" id="{8CC022F9-E6E1-4E77-B543-A4078F620AE3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50875" y="4231249"/>
              <a:ext cx="469561" cy="475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4" name="Google Shape;461;p49">
              <a:extLst>
                <a:ext uri="{FF2B5EF4-FFF2-40B4-BE49-F238E27FC236}">
                  <a16:creationId xmlns:a16="http://schemas.microsoft.com/office/drawing/2014/main" id="{BEE0E47A-556E-4C44-977C-F6615ADB72EE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766400" y="380674"/>
              <a:ext cx="469561" cy="475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35" name="Google Shape;462;p49">
              <a:extLst>
                <a:ext uri="{FF2B5EF4-FFF2-40B4-BE49-F238E27FC236}">
                  <a16:creationId xmlns:a16="http://schemas.microsoft.com/office/drawing/2014/main" id="{7F86C39B-756A-493D-9725-08D23B3C8D79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854140">
              <a:off x="7072102" y="1908363"/>
              <a:ext cx="490872" cy="5544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80716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16572"/>
            <a:ext cx="9568010" cy="10202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  </a:t>
            </a:r>
            <a:r>
              <a:rPr lang="en-US" sz="28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accès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Beluga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50608" y="173680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1917675"/>
            <a:ext cx="10315375" cy="38241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buClr>
                <a:srgbClr val="0066A1"/>
              </a:buClr>
              <a:buSzPct val="100000"/>
            </a:pPr>
            <a:r>
              <a:rPr lang="fr-FR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Autre bases de données utiles</a:t>
            </a:r>
          </a:p>
          <a:p>
            <a:pPr marL="285750" indent="-285750" algn="just"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Cochrane Library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Compatible avec les termes MeSH </a:t>
            </a:r>
          </a:p>
          <a:p>
            <a:pPr marL="285750" indent="-285750" algn="just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Greenfile</a:t>
            </a:r>
            <a:r>
              <a:rPr lang="fr-F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lien santé - environnement </a:t>
            </a:r>
          </a:p>
          <a:p>
            <a:pPr algn="just">
              <a:spcBef>
                <a:spcPct val="50000"/>
              </a:spcBef>
              <a:buClr>
                <a:srgbClr val="0066A1"/>
              </a:buClr>
            </a:pP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Ressources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utiles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24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droit :</a:t>
            </a:r>
            <a:endParaRPr 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Lexis 360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Intelligence</a:t>
            </a:r>
          </a:p>
          <a:p>
            <a:pPr marL="485775" lvl="1" indent="-285750">
              <a:spcBef>
                <a:spcPts val="300"/>
              </a:spcBef>
              <a:buClr>
                <a:srgbClr val="0066A1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Contient le Traité de référence « Droit pharmaceutique » (éd°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Litec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LexisNexis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)</a:t>
            </a:r>
          </a:p>
          <a:p>
            <a:pPr marL="485775" lvl="1" indent="-285750">
              <a:spcBef>
                <a:spcPts val="300"/>
              </a:spcBef>
              <a:buClr>
                <a:srgbClr val="0066A1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Création de compte obligatoire </a:t>
            </a:r>
            <a:r>
              <a:rPr lang="fr-FR" dirty="0">
                <a:solidFill>
                  <a:srgbClr val="FF0000"/>
                </a:solidFill>
                <a:hlinkClick r:id="rId6"/>
              </a:rPr>
              <a:t>lien vers fichier PDF</a:t>
            </a:r>
            <a:endParaRPr lang="fr-FR" dirty="0">
              <a:solidFill>
                <a:srgbClr val="FF0000"/>
              </a:solidFill>
            </a:endParaRPr>
          </a:p>
          <a:p>
            <a:pPr marL="485775" lvl="1" indent="-285750">
              <a:spcBef>
                <a:spcPts val="300"/>
              </a:spcBef>
              <a:buClr>
                <a:srgbClr val="0066A1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Aide en ligne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site Lexis 360 + BUDL</a:t>
            </a:r>
          </a:p>
          <a:p>
            <a:pPr marL="285750" indent="-285750">
              <a:spcBef>
                <a:spcPts val="300"/>
              </a:spcBef>
              <a:buClr>
                <a:srgbClr val="0066A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8"/>
              </a:rPr>
              <a:t>Légifrance</a:t>
            </a:r>
            <a:endParaRPr lang="fr-FR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300"/>
              </a:spcBef>
              <a:buClr>
                <a:srgbClr val="0066A1"/>
              </a:buClr>
              <a:buSzPct val="100000"/>
              <a:buFont typeface="Wingdings" panose="05000000000000000000" pitchFamily="2" charset="2"/>
              <a:buChar char="Ø"/>
            </a:pPr>
            <a:r>
              <a:rPr lang="fr-F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EUR-Lex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oogle Shape;597;p56">
            <a:extLst>
              <a:ext uri="{FF2B5EF4-FFF2-40B4-BE49-F238E27FC236}">
                <a16:creationId xmlns:a16="http://schemas.microsoft.com/office/drawing/2014/main" id="{CAB7D444-4EAF-4CCE-A2AA-CFC1770A7325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653710" y="5151335"/>
            <a:ext cx="2017359" cy="157466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7" name="Google Shape;590;p56">
            <a:extLst>
              <a:ext uri="{FF2B5EF4-FFF2-40B4-BE49-F238E27FC236}">
                <a16:creationId xmlns:a16="http://schemas.microsoft.com/office/drawing/2014/main" id="{25AF3EBB-A2CA-41AA-97C1-21B5A424C5A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4212115">
            <a:off x="9723082" y="1770326"/>
            <a:ext cx="345631" cy="3903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" name="Google Shape;590;p56">
            <a:extLst>
              <a:ext uri="{FF2B5EF4-FFF2-40B4-BE49-F238E27FC236}">
                <a16:creationId xmlns:a16="http://schemas.microsoft.com/office/drawing/2014/main" id="{33EDF4B3-3E53-4BE5-AD98-A81BC621B8C2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2141330">
            <a:off x="10255506" y="2561849"/>
            <a:ext cx="345631" cy="3903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9" name="Google Shape;590;p56">
            <a:extLst>
              <a:ext uri="{FF2B5EF4-FFF2-40B4-BE49-F238E27FC236}">
                <a16:creationId xmlns:a16="http://schemas.microsoft.com/office/drawing/2014/main" id="{4B5E3351-CAAE-43D0-835C-B884606CD82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21136874">
            <a:off x="10626010" y="3510160"/>
            <a:ext cx="345631" cy="39038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80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16571"/>
            <a:ext cx="9568010" cy="1252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Citer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références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50608" y="173680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123173"/>
            <a:ext cx="10315375" cy="46474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un logiciel de gestion de références bibliographiques</a:t>
            </a:r>
          </a:p>
          <a:p>
            <a:pPr>
              <a:spcBef>
                <a:spcPct val="50000"/>
              </a:spcBef>
              <a:buClr>
                <a:srgbClr val="0066A1"/>
              </a:buClr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Zotero : </a:t>
            </a:r>
          </a:p>
          <a:p>
            <a:pPr lvl="1">
              <a:spcBef>
                <a:spcPct val="50000"/>
              </a:spcBef>
              <a:buClr>
                <a:srgbClr val="0066A1"/>
              </a:buClr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se former à l’outil grâce aux ateliers des BU (logiciel gratuit)</a:t>
            </a:r>
          </a:p>
          <a:p>
            <a:pPr lvl="1">
              <a:spcBef>
                <a:spcPct val="50000"/>
              </a:spcBef>
              <a:buClr>
                <a:srgbClr val="0066A1"/>
              </a:buClr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Sur le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site des BU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-&gt; Onglet Se former &gt; les ateliers de la BU &gt; 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Zotero</a:t>
            </a: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Respecter un style (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Vancouver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pour les thèses d’exercice)</a:t>
            </a: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Conseils pour la bibliographie :</a:t>
            </a:r>
          </a:p>
          <a:p>
            <a:pPr marL="720000" indent="-288000"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Prévoir du temps</a:t>
            </a:r>
          </a:p>
          <a:p>
            <a:pPr marL="720000" indent="-288000"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des références complètes (pagination)</a:t>
            </a:r>
          </a:p>
          <a:p>
            <a:pPr marL="720000" indent="-288000"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Relever les identifiants des notices (DOI / ISSN / ISBN / </a:t>
            </a:r>
            <a:r>
              <a:rPr lang="fr-F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PMid</a:t>
            </a:r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…)</a:t>
            </a: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Google Shape;384;p45">
            <a:extLst>
              <a:ext uri="{FF2B5EF4-FFF2-40B4-BE49-F238E27FC236}">
                <a16:creationId xmlns:a16="http://schemas.microsoft.com/office/drawing/2014/main" id="{679FA341-AC06-4D23-8531-77481B9D9238}"/>
              </a:ext>
            </a:extLst>
          </p:cNvPr>
          <p:cNvGrpSpPr/>
          <p:nvPr/>
        </p:nvGrpSpPr>
        <p:grpSpPr>
          <a:xfrm>
            <a:off x="10773295" y="1020366"/>
            <a:ext cx="1418705" cy="5837634"/>
            <a:chOff x="7888575" y="-21400"/>
            <a:chExt cx="1255200" cy="5164850"/>
          </a:xfrm>
        </p:grpSpPr>
        <p:sp>
          <p:nvSpPr>
            <p:cNvPr id="7" name="Google Shape;385;p45">
              <a:extLst>
                <a:ext uri="{FF2B5EF4-FFF2-40B4-BE49-F238E27FC236}">
                  <a16:creationId xmlns:a16="http://schemas.microsoft.com/office/drawing/2014/main" id="{A708D3A5-9A35-47C2-87D6-8EF608F438BC}"/>
                </a:ext>
              </a:extLst>
            </p:cNvPr>
            <p:cNvSpPr/>
            <p:nvPr/>
          </p:nvSpPr>
          <p:spPr>
            <a:xfrm>
              <a:off x="7888575" y="-21400"/>
              <a:ext cx="1255200" cy="1754700"/>
            </a:xfrm>
            <a:prstGeom prst="rect">
              <a:avLst/>
            </a:prstGeom>
            <a:solidFill>
              <a:srgbClr val="202C4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386;p45">
              <a:extLst>
                <a:ext uri="{FF2B5EF4-FFF2-40B4-BE49-F238E27FC236}">
                  <a16:creationId xmlns:a16="http://schemas.microsoft.com/office/drawing/2014/main" id="{B04BED3D-4AD7-47D3-9B07-0DBBC54306DD}"/>
                </a:ext>
              </a:extLst>
            </p:cNvPr>
            <p:cNvSpPr/>
            <p:nvPr/>
          </p:nvSpPr>
          <p:spPr>
            <a:xfrm>
              <a:off x="7888575" y="1733350"/>
              <a:ext cx="1255200" cy="341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87;p45">
            <a:extLst>
              <a:ext uri="{FF2B5EF4-FFF2-40B4-BE49-F238E27FC236}">
                <a16:creationId xmlns:a16="http://schemas.microsoft.com/office/drawing/2014/main" id="{ACEEE757-70D3-4B7E-846A-E021C0556425}"/>
              </a:ext>
            </a:extLst>
          </p:cNvPr>
          <p:cNvGrpSpPr/>
          <p:nvPr/>
        </p:nvGrpSpPr>
        <p:grpSpPr>
          <a:xfrm>
            <a:off x="10419231" y="2535328"/>
            <a:ext cx="1101429" cy="3983272"/>
            <a:chOff x="7494839" y="1366078"/>
            <a:chExt cx="950646" cy="3437971"/>
          </a:xfrm>
        </p:grpSpPr>
        <p:pic>
          <p:nvPicPr>
            <p:cNvPr id="10" name="Google Shape;388;p45">
              <a:extLst>
                <a:ext uri="{FF2B5EF4-FFF2-40B4-BE49-F238E27FC236}">
                  <a16:creationId xmlns:a16="http://schemas.microsoft.com/office/drawing/2014/main" id="{AD2C1B7D-EB5D-4CA7-94DB-9A171AF61C7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94839" y="2346600"/>
              <a:ext cx="773000" cy="165077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1" name="Google Shape;389;p45">
              <a:extLst>
                <a:ext uri="{FF2B5EF4-FFF2-40B4-BE49-F238E27FC236}">
                  <a16:creationId xmlns:a16="http://schemas.microsoft.com/office/drawing/2014/main" id="{DFC56109-5B42-4CF3-815E-C203C7D986A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212119">
              <a:off x="7856090" y="1413688"/>
              <a:ext cx="490873" cy="55442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2" name="Google Shape;390;p45">
              <a:extLst>
                <a:ext uri="{FF2B5EF4-FFF2-40B4-BE49-F238E27FC236}">
                  <a16:creationId xmlns:a16="http://schemas.microsoft.com/office/drawing/2014/main" id="{1F1D8271-A43B-4C75-8103-B7C8AD862B02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585750" y="4328249"/>
              <a:ext cx="469561" cy="4758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  <p:pic>
        <p:nvPicPr>
          <p:cNvPr id="13" name="Google Shape;389;p45">
            <a:extLst>
              <a:ext uri="{FF2B5EF4-FFF2-40B4-BE49-F238E27FC236}">
                <a16:creationId xmlns:a16="http://schemas.microsoft.com/office/drawing/2014/main" id="{92A85626-D191-48D0-8633-215A0FBF1B0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1436979">
            <a:off x="11256157" y="1440047"/>
            <a:ext cx="568731" cy="64236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097F2B2-1C6B-46A1-AC29-D45F39EE5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7" y="2538826"/>
            <a:ext cx="1132546" cy="113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77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16571"/>
            <a:ext cx="9568010" cy="12520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Rédiger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puis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déposer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d’exercice</a:t>
            </a:r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la BUMP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50608" y="1919686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154011"/>
            <a:ext cx="10315375" cy="54707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50000"/>
              </a:spcBef>
              <a:buClr>
                <a:srgbClr val="E74610"/>
              </a:buClr>
              <a:buSzPct val="80000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Toutes les infos sur la thèse d’exercice :</a:t>
            </a:r>
          </a:p>
          <a:p>
            <a:pPr algn="just">
              <a:spcBef>
                <a:spcPct val="50000"/>
              </a:spcBef>
              <a:buClr>
                <a:srgbClr val="E74610"/>
              </a:buClr>
              <a:buSzPct val="80000"/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3" algn="just">
              <a:spcBef>
                <a:spcPct val="50000"/>
              </a:spcBef>
              <a:buClr>
                <a:srgbClr val="E74610"/>
              </a:buClr>
              <a:buSzPct val="80000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				</a:t>
            </a:r>
          </a:p>
          <a:p>
            <a:pPr lvl="3" algn="just">
              <a:spcBef>
                <a:spcPct val="50000"/>
              </a:spcBef>
              <a:buClr>
                <a:srgbClr val="E74610"/>
              </a:buClr>
              <a:buSzPct val="80000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			      </a:t>
            </a:r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E74610"/>
              </a:buClr>
              <a:buSzPct val="80000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ct val="50000"/>
              </a:spcBef>
              <a:buClr>
                <a:srgbClr val="E74610"/>
              </a:buClr>
              <a:buSzPct val="80000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0"/>
              </a:spcBef>
              <a:buClr>
                <a:srgbClr val="E74610"/>
              </a:buClr>
              <a:buSzPct val="80000"/>
            </a:pPr>
            <a:r>
              <a:rPr lang="fr-FR" sz="2400" b="1" spc="3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 algn="just">
              <a:spcBef>
                <a:spcPts val="300"/>
              </a:spcBef>
              <a:buClr>
                <a:srgbClr val="E74610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Jean-Hugues Morneau (tél. 04.76.63.71.96) </a:t>
            </a:r>
          </a:p>
          <a:p>
            <a:pPr marL="285750" indent="-285750" algn="just">
              <a:spcBef>
                <a:spcPts val="300"/>
              </a:spcBef>
              <a:buClr>
                <a:srgbClr val="E74610"/>
              </a:buClr>
              <a:buSzPct val="80000"/>
              <a:buFont typeface="Arial" panose="020B0604020202020204" pitchFamily="34" charset="0"/>
              <a:buChar char="•"/>
            </a:pP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bump-theses@univ-grenoble-alpes.fr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endParaRPr lang="fr-F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oogle Shape;314;p40">
            <a:extLst>
              <a:ext uri="{FF2B5EF4-FFF2-40B4-BE49-F238E27FC236}">
                <a16:creationId xmlns:a16="http://schemas.microsoft.com/office/drawing/2014/main" id="{B3951C68-058C-4E08-B213-B7A08849ED1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500000">
            <a:off x="9135405" y="3260803"/>
            <a:ext cx="2176295" cy="257517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82E835CB-8D35-416E-842E-1577CB44B98C}"/>
              </a:ext>
            </a:extLst>
          </p:cNvPr>
          <p:cNvSpPr/>
          <p:nvPr/>
        </p:nvSpPr>
        <p:spPr>
          <a:xfrm rot="12670751">
            <a:off x="6710898" y="4895436"/>
            <a:ext cx="1123122" cy="4174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hlinkClick r:id="rId3"/>
            <a:extLst>
              <a:ext uri="{FF2B5EF4-FFF2-40B4-BE49-F238E27FC236}">
                <a16:creationId xmlns:a16="http://schemas.microsoft.com/office/drawing/2014/main" id="{257E23AD-E503-4624-B405-A09DEA753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608" y="2562459"/>
            <a:ext cx="4339384" cy="3011001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DBEAE662-5803-4989-80B3-0B2E3C2E52B2}"/>
              </a:ext>
            </a:extLst>
          </p:cNvPr>
          <p:cNvSpPr/>
          <p:nvPr/>
        </p:nvSpPr>
        <p:spPr>
          <a:xfrm rot="8173051">
            <a:off x="6541016" y="3220278"/>
            <a:ext cx="1123122" cy="41744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57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E9FEF-E628-E54E-A88C-C7B7C2F89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74" y="2374900"/>
            <a:ext cx="4426219" cy="1917700"/>
          </a:xfrm>
        </p:spPr>
        <p:txBody>
          <a:bodyPr>
            <a:normAutofit/>
          </a:bodyPr>
          <a:lstStyle/>
          <a:p>
            <a:r>
              <a:rPr lang="fr-FR" sz="4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 questions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63A0E-9B91-4D6E-A9A1-2903596F349B}"/>
              </a:ext>
            </a:extLst>
          </p:cNvPr>
          <p:cNvSpPr/>
          <p:nvPr/>
        </p:nvSpPr>
        <p:spPr>
          <a:xfrm>
            <a:off x="7136296" y="1411357"/>
            <a:ext cx="3806687" cy="3468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Pusheen - Choqué">
            <a:extLst>
              <a:ext uri="{FF2B5EF4-FFF2-40B4-BE49-F238E27FC236}">
                <a16:creationId xmlns:a16="http://schemas.microsoft.com/office/drawing/2014/main" id="{29D41010-3CAF-424F-99A1-62E6B114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93" y="1220031"/>
            <a:ext cx="3810000" cy="381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758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663" y="714477"/>
            <a:ext cx="4314664" cy="2009320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!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bientôt !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5728602" y="2753219"/>
            <a:ext cx="734787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Espace réservé pour une image 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r="17376"/>
          <a:stretch>
            <a:fillRect/>
          </a:stretch>
        </p:blipFill>
        <p:spPr>
          <a:xfrm>
            <a:off x="7938" y="1117600"/>
            <a:ext cx="3016250" cy="4622800"/>
          </a:xfrm>
        </p:spPr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r="16949"/>
          <a:stretch>
            <a:fillRect/>
          </a:stretch>
        </p:blipFill>
        <p:spPr/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B0AD93A-25E3-446A-8F71-8C388DB3FB9A}"/>
              </a:ext>
            </a:extLst>
          </p:cNvPr>
          <p:cNvSpPr txBox="1"/>
          <p:nvPr/>
        </p:nvSpPr>
        <p:spPr>
          <a:xfrm>
            <a:off x="3364364" y="3429000"/>
            <a:ext cx="5472113" cy="132273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hlinkClick r:id="rId5"/>
              </a:rPr>
              <a:t>Formulaire de rdv </a:t>
            </a:r>
            <a:r>
              <a:rPr lang="fr-FR" sz="2400" b="1" dirty="0">
                <a:solidFill>
                  <a:schemeClr val="bg1"/>
                </a:solidFill>
              </a:rPr>
              <a:t>depuis </a:t>
            </a:r>
            <a:r>
              <a:rPr lang="fr-FR" sz="2400" b="1" dirty="0">
                <a:solidFill>
                  <a:srgbClr val="EE5F2C"/>
                </a:solidFill>
              </a:rPr>
              <a:t>Beluga</a:t>
            </a:r>
            <a:endParaRPr lang="fr-FR" sz="2400" b="1" dirty="0">
              <a:solidFill>
                <a:srgbClr val="EE5F2C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bapso-rensbump@univ-grenoble-alpes.fr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04-76-63-74-70</a:t>
            </a:r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37E06A-6BD4-4C82-8736-DBEAFDDF3A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1154" y="6260126"/>
            <a:ext cx="1670898" cy="57838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A0D851-AD3F-4605-B8D3-4AD1CAE33BE6}"/>
              </a:ext>
            </a:extLst>
          </p:cNvPr>
          <p:cNvSpPr/>
          <p:nvPr/>
        </p:nvSpPr>
        <p:spPr>
          <a:xfrm>
            <a:off x="8832052" y="6226155"/>
            <a:ext cx="3359948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bg1"/>
                </a:solidFill>
              </a:rPr>
              <a:t>Sont autorisées la diffusion et la réutilisation de ce support sous réserve d’en citer les auteurs et uniquement à des fins non commerciales.</a:t>
            </a:r>
          </a:p>
        </p:txBody>
      </p:sp>
    </p:spTree>
    <p:extLst>
      <p:ext uri="{BB962C8B-B14F-4D97-AF65-F5344CB8AC3E}">
        <p14:creationId xmlns:p14="http://schemas.microsoft.com/office/powerpoint/2010/main" val="108583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435;p48">
            <a:extLst>
              <a:ext uri="{FF2B5EF4-FFF2-40B4-BE49-F238E27FC236}">
                <a16:creationId xmlns:a16="http://schemas.microsoft.com/office/drawing/2014/main" id="{45612E35-0D1F-4896-B655-B48F9FDAD029}"/>
              </a:ext>
            </a:extLst>
          </p:cNvPr>
          <p:cNvGrpSpPr/>
          <p:nvPr/>
        </p:nvGrpSpPr>
        <p:grpSpPr>
          <a:xfrm>
            <a:off x="-1" y="-26"/>
            <a:ext cx="3859977" cy="6858025"/>
            <a:chOff x="0" y="-25"/>
            <a:chExt cx="2895000" cy="5143550"/>
          </a:xfrm>
        </p:grpSpPr>
        <p:sp>
          <p:nvSpPr>
            <p:cNvPr id="18" name="Google Shape;436;p48">
              <a:extLst>
                <a:ext uri="{FF2B5EF4-FFF2-40B4-BE49-F238E27FC236}">
                  <a16:creationId xmlns:a16="http://schemas.microsoft.com/office/drawing/2014/main" id="{12A2E6FA-7A79-4F16-A54B-9BEFA4BAC1DF}"/>
                </a:ext>
              </a:extLst>
            </p:cNvPr>
            <p:cNvSpPr/>
            <p:nvPr/>
          </p:nvSpPr>
          <p:spPr>
            <a:xfrm>
              <a:off x="0" y="3060925"/>
              <a:ext cx="2895000" cy="2082600"/>
            </a:xfrm>
            <a:prstGeom prst="rect">
              <a:avLst/>
            </a:prstGeom>
            <a:solidFill>
              <a:srgbClr val="202C4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37;p48">
              <a:extLst>
                <a:ext uri="{FF2B5EF4-FFF2-40B4-BE49-F238E27FC236}">
                  <a16:creationId xmlns:a16="http://schemas.microsoft.com/office/drawing/2014/main" id="{D20B1C11-09DC-4ED8-9E5F-6F8E6D284B85}"/>
                </a:ext>
              </a:extLst>
            </p:cNvPr>
            <p:cNvSpPr/>
            <p:nvPr/>
          </p:nvSpPr>
          <p:spPr>
            <a:xfrm>
              <a:off x="0" y="-25"/>
              <a:ext cx="2895000" cy="1189800"/>
            </a:xfrm>
            <a:prstGeom prst="rect">
              <a:avLst/>
            </a:prstGeom>
            <a:solidFill>
              <a:srgbClr val="202C4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8;p48">
              <a:extLst>
                <a:ext uri="{FF2B5EF4-FFF2-40B4-BE49-F238E27FC236}">
                  <a16:creationId xmlns:a16="http://schemas.microsoft.com/office/drawing/2014/main" id="{522D0F43-977D-4922-B8EA-0C6B2DFDAE3B}"/>
                </a:ext>
              </a:extLst>
            </p:cNvPr>
            <p:cNvSpPr/>
            <p:nvPr/>
          </p:nvSpPr>
          <p:spPr>
            <a:xfrm>
              <a:off x="0" y="1189825"/>
              <a:ext cx="2895000" cy="1871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221888" y="944563"/>
            <a:ext cx="6654229" cy="1733550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Séance 2. Objectif :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initiation aux bases de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spécialisées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7894" y="3429000"/>
            <a:ext cx="5044225" cy="196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en-US" dirty="0" err="1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Chercher</a:t>
            </a: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les bases de </a:t>
            </a:r>
            <a:r>
              <a:rPr lang="en-US" dirty="0" err="1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endParaRPr lang="en-US" dirty="0">
              <a:solidFill>
                <a:srgbClr val="0D11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400"/>
              </a:spcAft>
            </a:pPr>
            <a:endParaRPr lang="en-US" dirty="0">
              <a:solidFill>
                <a:srgbClr val="0D11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en-US" dirty="0" err="1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Trouver</a:t>
            </a: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les documents</a:t>
            </a:r>
          </a:p>
          <a:p>
            <a:pPr algn="just">
              <a:spcAft>
                <a:spcPts val="400"/>
              </a:spcAft>
            </a:pPr>
            <a:endParaRPr lang="en-US" dirty="0">
              <a:solidFill>
                <a:srgbClr val="0D112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Aft>
                <a:spcPts val="400"/>
              </a:spcAft>
            </a:pP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-&gt; </a:t>
            </a:r>
            <a:r>
              <a:rPr lang="en-US" dirty="0" err="1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Sauvegarder</a:t>
            </a: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ses</a:t>
            </a:r>
            <a:r>
              <a:rPr lang="en-US" dirty="0">
                <a:solidFill>
                  <a:srgbClr val="0D11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références</a:t>
            </a:r>
          </a:p>
          <a:p>
            <a:pPr algn="just">
              <a:spcAft>
                <a:spcPts val="400"/>
              </a:spcAft>
            </a:pPr>
            <a:endParaRPr lang="en-US" sz="1500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>
            <a:off x="4071257" y="1415144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oogle Shape;439;p48">
            <a:extLst>
              <a:ext uri="{FF2B5EF4-FFF2-40B4-BE49-F238E27FC236}">
                <a16:creationId xmlns:a16="http://schemas.microsoft.com/office/drawing/2014/main" id="{4B7D8E2D-DD7A-424D-A439-1EABECF9D1FD}"/>
              </a:ext>
            </a:extLst>
          </p:cNvPr>
          <p:cNvGrpSpPr/>
          <p:nvPr/>
        </p:nvGrpSpPr>
        <p:grpSpPr>
          <a:xfrm>
            <a:off x="-16925" y="-67100"/>
            <a:ext cx="4636976" cy="6650780"/>
            <a:chOff x="-16925" y="-67100"/>
            <a:chExt cx="3368874" cy="4831951"/>
          </a:xfrm>
        </p:grpSpPr>
        <p:pic>
          <p:nvPicPr>
            <p:cNvPr id="11" name="Google Shape;440;p48">
              <a:extLst>
                <a:ext uri="{FF2B5EF4-FFF2-40B4-BE49-F238E27FC236}">
                  <a16:creationId xmlns:a16="http://schemas.microsoft.com/office/drawing/2014/main" id="{E54A498D-E04E-46E6-AAC8-3791FA01867D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654100" y="3439600"/>
              <a:ext cx="1697849" cy="13252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2" name="Google Shape;441;p48">
              <a:extLst>
                <a:ext uri="{FF2B5EF4-FFF2-40B4-BE49-F238E27FC236}">
                  <a16:creationId xmlns:a16="http://schemas.microsoft.com/office/drawing/2014/main" id="{6F23DD1E-763A-4A9D-8952-EBCAECE77B7F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6796949">
              <a:off x="379024" y="252657"/>
              <a:ext cx="1937500" cy="188546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3" name="Google Shape;442;p48">
              <a:extLst>
                <a:ext uri="{FF2B5EF4-FFF2-40B4-BE49-F238E27FC236}">
                  <a16:creationId xmlns:a16="http://schemas.microsoft.com/office/drawing/2014/main" id="{4888CB73-391D-49E6-8A5C-DDF6F9BB9D45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487761">
              <a:off x="239630" y="2810608"/>
              <a:ext cx="1669990" cy="153235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4" name="Google Shape;443;p48">
              <a:extLst>
                <a:ext uri="{FF2B5EF4-FFF2-40B4-BE49-F238E27FC236}">
                  <a16:creationId xmlns:a16="http://schemas.microsoft.com/office/drawing/2014/main" id="{851BDDA4-58A2-4313-A4C1-D13DBB2DCB3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3383" y="2206101"/>
              <a:ext cx="339700" cy="344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5" name="Google Shape;444;p48">
              <a:extLst>
                <a:ext uri="{FF2B5EF4-FFF2-40B4-BE49-F238E27FC236}">
                  <a16:creationId xmlns:a16="http://schemas.microsoft.com/office/drawing/2014/main" id="{0ABBADC7-60AC-44EC-9153-B4A3F344E562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72575" y="2678270"/>
              <a:ext cx="421575" cy="4761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  <p:pic>
          <p:nvPicPr>
            <p:cNvPr id="16" name="Google Shape;445;p48">
              <a:extLst>
                <a:ext uri="{FF2B5EF4-FFF2-40B4-BE49-F238E27FC236}">
                  <a16:creationId xmlns:a16="http://schemas.microsoft.com/office/drawing/2014/main" id="{83E0779F-D169-4BFE-BE69-62FCFA7F1F8E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333176" y="1953250"/>
              <a:ext cx="339700" cy="344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0712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/>
          </p:cNvCxnSpPr>
          <p:nvPr/>
        </p:nvCxnSpPr>
        <p:spPr>
          <a:xfrm>
            <a:off x="960121" y="1273271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31E6C78-58E8-4037-A23C-62463DAA416F}"/>
              </a:ext>
            </a:extLst>
          </p:cNvPr>
          <p:cNvSpPr/>
          <p:nvPr/>
        </p:nvSpPr>
        <p:spPr>
          <a:xfrm>
            <a:off x="414170" y="2268234"/>
            <a:ext cx="11363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Chercher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dans les bases de </a:t>
            </a:r>
            <a:r>
              <a:rPr lang="en-US" sz="28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u="sng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bibliographiques</a:t>
            </a:r>
            <a:r>
              <a:rPr lang="en-US" sz="28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8DE75F-0C1A-49FA-A51D-2A1E9057712E}"/>
              </a:ext>
            </a:extLst>
          </p:cNvPr>
          <p:cNvSpPr txBox="1">
            <a:spLocks/>
          </p:cNvSpPr>
          <p:nvPr/>
        </p:nvSpPr>
        <p:spPr>
          <a:xfrm>
            <a:off x="939800" y="475946"/>
            <a:ext cx="9230359" cy="17922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de la séance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B24CF66C-B628-44FB-A93D-330BEE60F41E}"/>
              </a:ext>
            </a:extLst>
          </p:cNvPr>
          <p:cNvSpPr txBox="1"/>
          <p:nvPr/>
        </p:nvSpPr>
        <p:spPr>
          <a:xfrm>
            <a:off x="1126363" y="3112199"/>
            <a:ext cx="9939274" cy="33393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1" indent="-285750" algn="just">
              <a:buClr>
                <a:srgbClr val="0066A1"/>
              </a:buClr>
              <a:buSzPct val="80000"/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SciFinder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ⁿ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just">
              <a:buClr>
                <a:srgbClr val="0066A1"/>
              </a:buClr>
              <a:buSzPct val="80000"/>
              <a:buFont typeface="Wingdings" panose="05000000000000000000" pitchFamily="2" charset="2"/>
              <a:buChar char="Ø"/>
            </a:pP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2" indent="-342900" algn="just">
              <a:buClr>
                <a:srgbClr val="0066A1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abstracts : incontournable dans le domaine de la Chimie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hlinkClick r:id="rId3"/>
            </a:endParaRPr>
          </a:p>
          <a:p>
            <a:pPr marL="285750" indent="-285750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Pubmed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Medline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800100" lvl="1" indent="-342900">
              <a:spcBef>
                <a:spcPct val="50000"/>
              </a:spcBef>
              <a:buClr>
                <a:srgbClr val="0066A1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Base de données bibliographique de la National Library of 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Medicine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36 millions de références d’articles scientifiques</a:t>
            </a:r>
          </a:p>
          <a:p>
            <a:pPr marL="285750" indent="-285750" algn="just">
              <a:spcBef>
                <a:spcPct val="50000"/>
              </a:spcBef>
              <a:buClr>
                <a:srgbClr val="0066A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WOS (Web of Science)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OpenAlex</a:t>
            </a:r>
            <a:endParaRPr lang="fr-F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00000" lvl="1" indent="-216000" algn="just">
              <a:spcBef>
                <a:spcPts val="300"/>
              </a:spcBef>
              <a:buClr>
                <a:srgbClr val="0066A1"/>
              </a:buClr>
              <a:buSzPct val="80000"/>
              <a:buFont typeface="Wingdings" panose="05000000000000000000" pitchFamily="2" charset="2"/>
              <a:buChar char="§"/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Données bibliographiques et bibliométriques</a:t>
            </a:r>
          </a:p>
          <a:p>
            <a:pPr marL="684000" lvl="1" algn="just">
              <a:spcBef>
                <a:spcPts val="300"/>
              </a:spcBef>
              <a:buClr>
                <a:srgbClr val="0066A1"/>
              </a:buClr>
              <a:buSzPct val="80000"/>
            </a:pPr>
            <a:endParaRPr lang="fr-F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Google Shape;510;p52">
            <a:extLst>
              <a:ext uri="{FF2B5EF4-FFF2-40B4-BE49-F238E27FC236}">
                <a16:creationId xmlns:a16="http://schemas.microsoft.com/office/drawing/2014/main" id="{258F9C1A-2E74-4F30-B7A6-7A2733DE22A2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20253">
            <a:off x="8284422" y="710445"/>
            <a:ext cx="996627" cy="11256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" name="Google Shape;511;p52">
            <a:extLst>
              <a:ext uri="{FF2B5EF4-FFF2-40B4-BE49-F238E27FC236}">
                <a16:creationId xmlns:a16="http://schemas.microsoft.com/office/drawing/2014/main" id="{BF6ED26C-DB1D-45A4-AABE-62A251934DC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57322" y="368253"/>
            <a:ext cx="893180" cy="9050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10" name="Google Shape;511;p52">
            <a:extLst>
              <a:ext uri="{FF2B5EF4-FFF2-40B4-BE49-F238E27FC236}">
                <a16:creationId xmlns:a16="http://schemas.microsoft.com/office/drawing/2014/main" id="{2B044292-6777-46F9-BE64-F139D9E95DD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019223">
            <a:off x="6948722" y="1071080"/>
            <a:ext cx="893180" cy="9050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67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7" y="505226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Chemical Abstracts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345" y="1061758"/>
            <a:ext cx="74046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Chaque substance se voit attribuer un numéro unique de référence : le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CAS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Registry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endParaRPr lang="fr-FR" sz="2400" b="1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800" y="2004517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EBD9CBB-9147-4CA4-9D87-151EB9A1E703}"/>
              </a:ext>
            </a:extLst>
          </p:cNvPr>
          <p:cNvSpPr/>
          <p:nvPr/>
        </p:nvSpPr>
        <p:spPr>
          <a:xfrm>
            <a:off x="1179286" y="2744146"/>
            <a:ext cx="108275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Le CAS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Registry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Number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vers Common Chemistry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E96178BD-C97E-4844-A230-8B06DF4BEBE5}"/>
              </a:ext>
            </a:extLst>
          </p:cNvPr>
          <p:cNvSpPr/>
          <p:nvPr/>
        </p:nvSpPr>
        <p:spPr>
          <a:xfrm rot="16200000">
            <a:off x="2789005" y="5001490"/>
            <a:ext cx="490064" cy="1254343"/>
          </a:xfrm>
          <a:prstGeom prst="leftBrace">
            <a:avLst>
              <a:gd name="adj1" fmla="val 365"/>
              <a:gd name="adj2" fmla="val 4994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703A38-16BA-414B-9015-AAB818BDA029}"/>
              </a:ext>
            </a:extLst>
          </p:cNvPr>
          <p:cNvSpPr txBox="1"/>
          <p:nvPr/>
        </p:nvSpPr>
        <p:spPr>
          <a:xfrm>
            <a:off x="1570336" y="5963641"/>
            <a:ext cx="2434172" cy="47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 2 à 6 chiffres</a:t>
            </a: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EE84D4B0-CB7F-4859-8BEA-64C8A248102D}"/>
              </a:ext>
            </a:extLst>
          </p:cNvPr>
          <p:cNvSpPr/>
          <p:nvPr/>
        </p:nvSpPr>
        <p:spPr>
          <a:xfrm rot="16200000">
            <a:off x="4633783" y="5491581"/>
            <a:ext cx="490064" cy="274160"/>
          </a:xfrm>
          <a:prstGeom prst="leftBrace">
            <a:avLst>
              <a:gd name="adj1" fmla="val 365"/>
              <a:gd name="adj2" fmla="val 4994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1CF0770-93B7-44CA-864E-B96A03802846}"/>
              </a:ext>
            </a:extLst>
          </p:cNvPr>
          <p:cNvSpPr txBox="1"/>
          <p:nvPr/>
        </p:nvSpPr>
        <p:spPr>
          <a:xfrm>
            <a:off x="4567373" y="5973285"/>
            <a:ext cx="1348662" cy="47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chiffre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659307AD-4EB7-4530-80D5-470DA536FCD7}"/>
              </a:ext>
            </a:extLst>
          </p:cNvPr>
          <p:cNvSpPr/>
          <p:nvPr/>
        </p:nvSpPr>
        <p:spPr>
          <a:xfrm rot="5400000">
            <a:off x="3956439" y="4996498"/>
            <a:ext cx="490064" cy="393923"/>
          </a:xfrm>
          <a:prstGeom prst="leftBrace">
            <a:avLst>
              <a:gd name="adj1" fmla="val 0"/>
              <a:gd name="adj2" fmla="val 4994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A10826C-58A1-46EE-BEDA-EF8E90D99D39}"/>
              </a:ext>
            </a:extLst>
          </p:cNvPr>
          <p:cNvSpPr txBox="1"/>
          <p:nvPr/>
        </p:nvSpPr>
        <p:spPr>
          <a:xfrm>
            <a:off x="3674463" y="4315173"/>
            <a:ext cx="1513456" cy="47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chiffres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2F241E-F49B-48B9-B068-1CE5B4091402}"/>
              </a:ext>
            </a:extLst>
          </p:cNvPr>
          <p:cNvSpPr/>
          <p:nvPr/>
        </p:nvSpPr>
        <p:spPr>
          <a:xfrm>
            <a:off x="6275967" y="4039297"/>
            <a:ext cx="52800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56-81-5 = Glycérine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10043-52-4 = Chlorure de calcium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1310-58-3 = Hydroxyde de potassium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73590-58-6 =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Omeprazole</a:t>
            </a: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8" name="Google Shape;441;p48">
            <a:extLst>
              <a:ext uri="{FF2B5EF4-FFF2-40B4-BE49-F238E27FC236}">
                <a16:creationId xmlns:a16="http://schemas.microsoft.com/office/drawing/2014/main" id="{2EA951A8-6A3C-4C7B-940E-BCEAC714866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346008">
            <a:off x="225450" y="3602070"/>
            <a:ext cx="1393368" cy="135594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83A327-80D4-4719-BB01-DC628A9E97A8}"/>
              </a:ext>
            </a:extLst>
          </p:cNvPr>
          <p:cNvSpPr/>
          <p:nvPr/>
        </p:nvSpPr>
        <p:spPr>
          <a:xfrm>
            <a:off x="2510674" y="5240405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111111</a:t>
            </a:r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BD8E7-37D7-4CC8-862E-908B76F624BF}"/>
              </a:ext>
            </a:extLst>
          </p:cNvPr>
          <p:cNvSpPr/>
          <p:nvPr/>
        </p:nvSpPr>
        <p:spPr>
          <a:xfrm>
            <a:off x="3970424" y="525382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F82D7A-0BE9-49CA-A885-0A2DDD317363}"/>
              </a:ext>
            </a:extLst>
          </p:cNvPr>
          <p:cNvSpPr/>
          <p:nvPr/>
        </p:nvSpPr>
        <p:spPr>
          <a:xfrm>
            <a:off x="4715870" y="5238405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0173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2D7E202C-BB18-4E9C-9EAC-1B216EEBAF54}"/>
              </a:ext>
            </a:extLst>
          </p:cNvPr>
          <p:cNvGrpSpPr/>
          <p:nvPr/>
        </p:nvGrpSpPr>
        <p:grpSpPr>
          <a:xfrm>
            <a:off x="211428" y="1311260"/>
            <a:ext cx="8366041" cy="3406863"/>
            <a:chOff x="211428" y="1914692"/>
            <a:chExt cx="8366041" cy="340686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68FBD8B-7EA2-41B3-B2E4-DAAAD177A3CE}"/>
                </a:ext>
              </a:extLst>
            </p:cNvPr>
            <p:cNvGrpSpPr/>
            <p:nvPr/>
          </p:nvGrpSpPr>
          <p:grpSpPr>
            <a:xfrm>
              <a:off x="211428" y="2781454"/>
              <a:ext cx="8076895" cy="1969002"/>
              <a:chOff x="211428" y="2152280"/>
              <a:chExt cx="8076895" cy="1969002"/>
            </a:xfrm>
          </p:grpSpPr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77BD6F83-828C-45A9-B058-8E663B7A0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428" y="2185836"/>
                <a:ext cx="8076895" cy="1935446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CA2D6D5-516A-4147-9C04-2929315955FD}"/>
                  </a:ext>
                </a:extLst>
              </p:cNvPr>
              <p:cNvSpPr/>
              <p:nvPr/>
            </p:nvSpPr>
            <p:spPr>
              <a:xfrm>
                <a:off x="2465628" y="2152280"/>
                <a:ext cx="873190" cy="3895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2C82F286-F842-4AC0-96EB-EC73147FC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9760" y="2640211"/>
              <a:ext cx="1235246" cy="8965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AF5B30E-6A6F-40E6-A780-DFC898F8FB66}"/>
                </a:ext>
              </a:extLst>
            </p:cNvPr>
            <p:cNvSpPr txBox="1"/>
            <p:nvPr/>
          </p:nvSpPr>
          <p:spPr>
            <a:xfrm>
              <a:off x="5025006" y="1914692"/>
              <a:ext cx="3463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Barre de recherche simple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5E6A55-1324-4AA6-A104-66D05BC7A16C}"/>
                </a:ext>
              </a:extLst>
            </p:cNvPr>
            <p:cNvSpPr/>
            <p:nvPr/>
          </p:nvSpPr>
          <p:spPr>
            <a:xfrm>
              <a:off x="346900" y="3782733"/>
              <a:ext cx="5808987" cy="106610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91C016E-E2CD-4AC5-B51A-58692B10BB44}"/>
                </a:ext>
              </a:extLst>
            </p:cNvPr>
            <p:cNvSpPr txBox="1"/>
            <p:nvPr/>
          </p:nvSpPr>
          <p:spPr>
            <a:xfrm>
              <a:off x="2079926" y="4859890"/>
              <a:ext cx="649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spc="300" dirty="0">
                  <a:latin typeface="Verdana" panose="020B0604030504040204" pitchFamily="34" charset="0"/>
                  <a:ea typeface="Verdana" panose="020B0604030504040204" pitchFamily="34" charset="0"/>
                </a:rPr>
                <a:t>Options de recherche avancée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C7373636-8B0C-4CA4-9B4A-441565A3E86A}"/>
              </a:ext>
            </a:extLst>
          </p:cNvPr>
          <p:cNvSpPr txBox="1"/>
          <p:nvPr/>
        </p:nvSpPr>
        <p:spPr>
          <a:xfrm>
            <a:off x="211428" y="5330962"/>
            <a:ext cx="11533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La troncature fonctionne en fin d’expression (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*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 et au milieu des termes (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65FF21F-390F-4754-BE50-CC963F171818}"/>
              </a:ext>
            </a:extLst>
          </p:cNvPr>
          <p:cNvCxnSpPr/>
          <p:nvPr/>
        </p:nvCxnSpPr>
        <p:spPr>
          <a:xfrm>
            <a:off x="2961314" y="4805139"/>
            <a:ext cx="44209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5F35344A-4091-49F2-8AB7-5B32F2503A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0128"/>
          <a:stretch/>
        </p:blipFill>
        <p:spPr>
          <a:xfrm>
            <a:off x="8654227" y="1031974"/>
            <a:ext cx="3269658" cy="3757437"/>
          </a:xfrm>
          <a:prstGeom prst="rect">
            <a:avLst/>
          </a:prstGeom>
        </p:spPr>
      </p:pic>
      <p:pic>
        <p:nvPicPr>
          <p:cNvPr id="17" name="Google Shape;440;p48">
            <a:extLst>
              <a:ext uri="{FF2B5EF4-FFF2-40B4-BE49-F238E27FC236}">
                <a16:creationId xmlns:a16="http://schemas.microsoft.com/office/drawing/2014/main" id="{C42521AE-B63A-4ADF-8428-0EEF65A7D09B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4645" y="224357"/>
            <a:ext cx="1303678" cy="10175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20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8527" y="127883"/>
            <a:ext cx="5372392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</a:t>
            </a:r>
            <a:r>
              <a:rPr lang="en-US" sz="4000" b="1" dirty="0" err="1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références</a:t>
            </a:r>
            <a:endParaRPr lang="en-US" sz="4000" b="1" dirty="0">
              <a:solidFill>
                <a:srgbClr val="202C4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25CA66B-FF75-444B-95EA-30497D2DA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1" y="2705777"/>
            <a:ext cx="1719070" cy="39395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AD71B3E-B75C-46C6-B219-C495C88A24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145"/>
          <a:stretch/>
        </p:blipFill>
        <p:spPr>
          <a:xfrm>
            <a:off x="3176078" y="2103634"/>
            <a:ext cx="6809195" cy="76698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5EC6AF-267A-4182-881D-1F166A8F7A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56"/>
          <a:stretch/>
        </p:blipFill>
        <p:spPr>
          <a:xfrm>
            <a:off x="6406768" y="5334644"/>
            <a:ext cx="4550981" cy="992093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E5588B3-A028-4FF5-A4A5-61D728214302}"/>
              </a:ext>
            </a:extLst>
          </p:cNvPr>
          <p:cNvCxnSpPr/>
          <p:nvPr/>
        </p:nvCxnSpPr>
        <p:spPr>
          <a:xfrm>
            <a:off x="3976382" y="2801924"/>
            <a:ext cx="0" cy="442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87C156B4-C1ED-4897-938A-FAE1A2A5D8CB}"/>
              </a:ext>
            </a:extLst>
          </p:cNvPr>
          <p:cNvCxnSpPr>
            <a:cxnSpLocks/>
          </p:cNvCxnSpPr>
          <p:nvPr/>
        </p:nvCxnSpPr>
        <p:spPr>
          <a:xfrm flipV="1">
            <a:off x="8835005" y="1653938"/>
            <a:ext cx="0" cy="359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4AFC27A7-DE4E-4ABA-84A3-8F051757F611}"/>
              </a:ext>
            </a:extLst>
          </p:cNvPr>
          <p:cNvCxnSpPr>
            <a:cxnSpLocks/>
          </p:cNvCxnSpPr>
          <p:nvPr/>
        </p:nvCxnSpPr>
        <p:spPr>
          <a:xfrm flipV="1">
            <a:off x="5749254" y="1744910"/>
            <a:ext cx="0" cy="358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1ACB8E5-806F-4F40-B742-D4E8C150F4D7}"/>
              </a:ext>
            </a:extLst>
          </p:cNvPr>
          <p:cNvCxnSpPr/>
          <p:nvPr/>
        </p:nvCxnSpPr>
        <p:spPr>
          <a:xfrm>
            <a:off x="7173985" y="2870622"/>
            <a:ext cx="0" cy="4425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BDA733-A7BD-423C-8EFC-F3BA3E7F1720}"/>
              </a:ext>
            </a:extLst>
          </p:cNvPr>
          <p:cNvSpPr txBox="1"/>
          <p:nvPr/>
        </p:nvSpPr>
        <p:spPr>
          <a:xfrm>
            <a:off x="2594317" y="3244443"/>
            <a:ext cx="298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Index des substances présentes dans les résultats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66E85-1B81-48F6-9234-E9C30E8E9319}"/>
              </a:ext>
            </a:extLst>
          </p:cNvPr>
          <p:cNvSpPr/>
          <p:nvPr/>
        </p:nvSpPr>
        <p:spPr>
          <a:xfrm>
            <a:off x="6184207" y="3244443"/>
            <a:ext cx="3219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Références citant les résultats ou citées par les résultats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F36055-1D26-427B-8446-15A559CAF446}"/>
              </a:ext>
            </a:extLst>
          </p:cNvPr>
          <p:cNvSpPr txBox="1"/>
          <p:nvPr/>
        </p:nvSpPr>
        <p:spPr>
          <a:xfrm>
            <a:off x="4524218" y="1150739"/>
            <a:ext cx="2980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Index des réactions présentes dans les résultats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FF31545-C829-4115-9F1D-756F66C56CAD}"/>
              </a:ext>
            </a:extLst>
          </p:cNvPr>
          <p:cNvSpPr txBox="1"/>
          <p:nvPr/>
        </p:nvSpPr>
        <p:spPr>
          <a:xfrm>
            <a:off x="7703794" y="423695"/>
            <a:ext cx="3336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Visualiser les relations entre les publications, les auteurs, les substances et les mots-clefs indexés dans les résultats</a:t>
            </a:r>
          </a:p>
        </p:txBody>
      </p: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B4FE7470-B581-466C-992D-CF6505B2C665}"/>
              </a:ext>
            </a:extLst>
          </p:cNvPr>
          <p:cNvCxnSpPr>
            <a:cxnSpLocks/>
          </p:cNvCxnSpPr>
          <p:nvPr/>
        </p:nvCxnSpPr>
        <p:spPr>
          <a:xfrm>
            <a:off x="7515020" y="5134062"/>
            <a:ext cx="0" cy="200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FC8C5EDB-B8D6-4CC7-8930-696F8778E9DC}"/>
              </a:ext>
            </a:extLst>
          </p:cNvPr>
          <p:cNvCxnSpPr>
            <a:cxnSpLocks/>
          </p:cNvCxnSpPr>
          <p:nvPr/>
        </p:nvCxnSpPr>
        <p:spPr>
          <a:xfrm>
            <a:off x="9714333" y="5134062"/>
            <a:ext cx="0" cy="2005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9D1FD90-EEAB-413D-9F90-486E8B987B95}"/>
              </a:ext>
            </a:extLst>
          </p:cNvPr>
          <p:cNvCxnSpPr>
            <a:cxnSpLocks/>
          </p:cNvCxnSpPr>
          <p:nvPr/>
        </p:nvCxnSpPr>
        <p:spPr>
          <a:xfrm flipV="1">
            <a:off x="5765560" y="5804033"/>
            <a:ext cx="675547" cy="2338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7A37D15-18B1-4271-BB0D-191C07BAA418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330268" y="6266576"/>
            <a:ext cx="351990" cy="2572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574921B-B261-49E4-94A9-34E79EB0FFAD}"/>
              </a:ext>
            </a:extLst>
          </p:cNvPr>
          <p:cNvSpPr/>
          <p:nvPr/>
        </p:nvSpPr>
        <p:spPr>
          <a:xfrm>
            <a:off x="9018181" y="4213881"/>
            <a:ext cx="3021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Sauvegarder les résultats/la requête de recherche et régler les alertes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F258F14-0326-404B-8FCB-0A842C930D8D}"/>
              </a:ext>
            </a:extLst>
          </p:cNvPr>
          <p:cNvSpPr/>
          <p:nvPr/>
        </p:nvSpPr>
        <p:spPr>
          <a:xfrm>
            <a:off x="4630724" y="4749295"/>
            <a:ext cx="3635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Enregister</a:t>
            </a:r>
            <a:r>
              <a:rPr lang="fr-FR" dirty="0"/>
              <a:t> les résultats (PDF, RIS…)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5089D8-BB64-4BBB-B984-7DFE1E79C961}"/>
              </a:ext>
            </a:extLst>
          </p:cNvPr>
          <p:cNvSpPr/>
          <p:nvPr/>
        </p:nvSpPr>
        <p:spPr>
          <a:xfrm>
            <a:off x="2555045" y="5818488"/>
            <a:ext cx="3575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Permet de combiner avec des résultats déjà enregistrés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B7AAE9-3891-421C-BB62-4A89BDE5C4DF}"/>
              </a:ext>
            </a:extLst>
          </p:cNvPr>
          <p:cNvSpPr/>
          <p:nvPr/>
        </p:nvSpPr>
        <p:spPr>
          <a:xfrm>
            <a:off x="8682258" y="6339192"/>
            <a:ext cx="3295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Partager les résultats par email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F23C5F2-5B7C-4417-B94E-0101153B7424}"/>
              </a:ext>
            </a:extLst>
          </p:cNvPr>
          <p:cNvSpPr/>
          <p:nvPr/>
        </p:nvSpPr>
        <p:spPr>
          <a:xfrm>
            <a:off x="197321" y="2237369"/>
            <a:ext cx="1852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Utiliser les filtres </a:t>
            </a:r>
          </a:p>
        </p:txBody>
      </p:sp>
      <p:pic>
        <p:nvPicPr>
          <p:cNvPr id="30" name="Google Shape;607;p57">
            <a:extLst>
              <a:ext uri="{FF2B5EF4-FFF2-40B4-BE49-F238E27FC236}">
                <a16:creationId xmlns:a16="http://schemas.microsoft.com/office/drawing/2014/main" id="{D5EAA1E2-E422-4727-9C41-8FD5D5F9763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8900000">
            <a:off x="10374371" y="2223929"/>
            <a:ext cx="1802245" cy="13900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681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39CB3B-0025-41C4-86A8-C994AD04F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8" y="2759055"/>
            <a:ext cx="6494545" cy="37493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0D5AA3-EDD7-4613-91D6-CE81BDF1A6CE}"/>
              </a:ext>
            </a:extLst>
          </p:cNvPr>
          <p:cNvSpPr/>
          <p:nvPr/>
        </p:nvSpPr>
        <p:spPr>
          <a:xfrm>
            <a:off x="6139228" y="2625754"/>
            <a:ext cx="856963" cy="693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3496" y="393181"/>
            <a:ext cx="6816930" cy="179265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202C4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recherche de substances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FB62E987-AC1B-4CB7-B08D-68DF361F1EBF}"/>
              </a:ext>
            </a:extLst>
          </p:cNvPr>
          <p:cNvCxnSpPr>
            <a:cxnSpLocks/>
          </p:cNvCxnSpPr>
          <p:nvPr/>
        </p:nvCxnSpPr>
        <p:spPr>
          <a:xfrm>
            <a:off x="872689" y="1892472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64940F5F-9459-48D2-AD4B-9D63FEFB5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55" y="1713078"/>
            <a:ext cx="5509645" cy="1270743"/>
          </a:xfrm>
          <a:prstGeom prst="rect">
            <a:avLst/>
          </a:prstGeo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E0C2572-0591-4CFE-A7DB-05766283526B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5887653" y="2344634"/>
            <a:ext cx="1276178" cy="1390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AB3C774-A2C2-4B41-A791-F81F055043C6}"/>
              </a:ext>
            </a:extLst>
          </p:cNvPr>
          <p:cNvSpPr txBox="1"/>
          <p:nvPr/>
        </p:nvSpPr>
        <p:spPr>
          <a:xfrm>
            <a:off x="3780473" y="1934375"/>
            <a:ext cx="26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Recherche à partir d’une formule moléculaire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056B314-D736-4FFB-956A-87A1C3186B0F}"/>
              </a:ext>
            </a:extLst>
          </p:cNvPr>
          <p:cNvCxnSpPr>
            <a:cxnSpLocks/>
          </p:cNvCxnSpPr>
          <p:nvPr/>
        </p:nvCxnSpPr>
        <p:spPr>
          <a:xfrm flipH="1">
            <a:off x="11073468" y="2348449"/>
            <a:ext cx="493021" cy="821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4095021-B9C8-44B5-839F-416BDB272D73}"/>
              </a:ext>
            </a:extLst>
          </p:cNvPr>
          <p:cNvSpPr/>
          <p:nvPr/>
        </p:nvSpPr>
        <p:spPr>
          <a:xfrm>
            <a:off x="7163831" y="2341638"/>
            <a:ext cx="738598" cy="284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41CCC8-E0B3-49EF-80B1-E695FC1DC867}"/>
              </a:ext>
            </a:extLst>
          </p:cNvPr>
          <p:cNvSpPr/>
          <p:nvPr/>
        </p:nvSpPr>
        <p:spPr>
          <a:xfrm>
            <a:off x="11325137" y="2043778"/>
            <a:ext cx="521515" cy="284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75532F-38A2-4920-AAB3-95F87866AF48}"/>
              </a:ext>
            </a:extLst>
          </p:cNvPr>
          <p:cNvSpPr txBox="1"/>
          <p:nvPr/>
        </p:nvSpPr>
        <p:spPr>
          <a:xfrm>
            <a:off x="8952778" y="3051017"/>
            <a:ext cx="3066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Recherche à partir du dessin de la structure chimique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FCA4C32-E5B1-4367-A5EA-2720996ACF2D}"/>
              </a:ext>
            </a:extLst>
          </p:cNvPr>
          <p:cNvSpPr txBox="1"/>
          <p:nvPr/>
        </p:nvSpPr>
        <p:spPr>
          <a:xfrm>
            <a:off x="813491" y="2764807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A8262BD-2EBF-453A-A969-4A06CB7C14F4}"/>
              </a:ext>
            </a:extLst>
          </p:cNvPr>
          <p:cNvSpPr txBox="1"/>
          <p:nvPr/>
        </p:nvSpPr>
        <p:spPr>
          <a:xfrm>
            <a:off x="1228360" y="3155184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9726D34F-ACAC-4CA9-8953-5A474E33D52C}"/>
              </a:ext>
            </a:extLst>
          </p:cNvPr>
          <p:cNvGrpSpPr/>
          <p:nvPr/>
        </p:nvGrpSpPr>
        <p:grpSpPr>
          <a:xfrm>
            <a:off x="7001342" y="3874180"/>
            <a:ext cx="5254672" cy="2342355"/>
            <a:chOff x="6959699" y="4099498"/>
            <a:chExt cx="5254672" cy="2342355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3AC0F43-6C19-4140-BDFC-0EA8462DA8D4}"/>
                </a:ext>
              </a:extLst>
            </p:cNvPr>
            <p:cNvSpPr txBox="1"/>
            <p:nvPr/>
          </p:nvSpPr>
          <p:spPr>
            <a:xfrm>
              <a:off x="6959699" y="4099498"/>
              <a:ext cx="47345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Choix de l’outil : CAS </a:t>
              </a:r>
              <a:r>
                <a:rPr lang="fr-FR" sz="1400" dirty="0" err="1"/>
                <a:t>Draw</a:t>
              </a:r>
              <a:r>
                <a:rPr lang="fr-FR" sz="1400" dirty="0"/>
                <a:t> ou </a:t>
              </a:r>
              <a:r>
                <a:rPr lang="fr-FR" sz="1400" dirty="0" err="1"/>
                <a:t>ChemDoodle</a:t>
              </a:r>
              <a:endParaRPr lang="fr-FR" sz="14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88EB33-7AC8-4197-BD15-4D38B31143CA}"/>
                </a:ext>
              </a:extLst>
            </p:cNvPr>
            <p:cNvSpPr/>
            <p:nvPr/>
          </p:nvSpPr>
          <p:spPr>
            <a:xfrm>
              <a:off x="6959699" y="4841415"/>
              <a:ext cx="525467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Lien vers le tableau périodique des éléments</a:t>
              </a:r>
            </a:p>
            <a:p>
              <a:endParaRPr lang="fr-FR" sz="1400" dirty="0"/>
            </a:p>
            <a:p>
              <a:r>
                <a:rPr lang="fr-FR" sz="1400" dirty="0"/>
                <a:t>Lien vers les raccourcis chimiques</a:t>
              </a:r>
            </a:p>
            <a:p>
              <a:endParaRPr lang="fr-FR" sz="1400" dirty="0"/>
            </a:p>
            <a:p>
              <a:r>
                <a:rPr lang="fr-FR" sz="1400" dirty="0"/>
                <a:t>Lien vers les variables</a:t>
              </a:r>
            </a:p>
            <a:p>
              <a:endParaRPr lang="fr-FR" sz="1400" dirty="0"/>
            </a:p>
            <a:p>
              <a:r>
                <a:rPr lang="fr-FR" sz="1400" dirty="0"/>
                <a:t>Lancer la recherche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058575-E2A0-46EF-BA16-F3AA23727094}"/>
                </a:ext>
              </a:extLst>
            </p:cNvPr>
            <p:cNvSpPr/>
            <p:nvPr/>
          </p:nvSpPr>
          <p:spPr>
            <a:xfrm>
              <a:off x="6959699" y="4468830"/>
              <a:ext cx="52546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/>
                <a:t>Il est possible d’importer ou d’exporter des structures chimiques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45059ECC-71F7-49B3-B028-8457D35287D3}"/>
              </a:ext>
            </a:extLst>
          </p:cNvPr>
          <p:cNvSpPr txBox="1"/>
          <p:nvPr/>
        </p:nvSpPr>
        <p:spPr>
          <a:xfrm>
            <a:off x="-8389" y="3865791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0910D14-E988-482F-82BD-5D1AE8CCA55D}"/>
              </a:ext>
            </a:extLst>
          </p:cNvPr>
          <p:cNvGrpSpPr/>
          <p:nvPr/>
        </p:nvGrpSpPr>
        <p:grpSpPr>
          <a:xfrm>
            <a:off x="6723392" y="3812625"/>
            <a:ext cx="313714" cy="1169549"/>
            <a:chOff x="6664646" y="4070348"/>
            <a:chExt cx="313714" cy="1169549"/>
          </a:xfrm>
        </p:grpSpPr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FB53551-A619-4196-A45A-0909396E7499}"/>
                </a:ext>
              </a:extLst>
            </p:cNvPr>
            <p:cNvSpPr txBox="1"/>
            <p:nvPr/>
          </p:nvSpPr>
          <p:spPr>
            <a:xfrm>
              <a:off x="6664647" y="4070348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A7C5252-B411-4BE5-BA4D-E84CD3563FA4}"/>
                </a:ext>
              </a:extLst>
            </p:cNvPr>
            <p:cNvSpPr txBox="1"/>
            <p:nvPr/>
          </p:nvSpPr>
          <p:spPr>
            <a:xfrm>
              <a:off x="6664646" y="4471270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EFFBA191-BB3D-4A82-8904-08C4FCF0FBF4}"/>
                </a:ext>
              </a:extLst>
            </p:cNvPr>
            <p:cNvSpPr txBox="1"/>
            <p:nvPr/>
          </p:nvSpPr>
          <p:spPr>
            <a:xfrm>
              <a:off x="6664646" y="4870565"/>
              <a:ext cx="3137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7D3A1BCE-4DD5-4588-8CBA-0826373B699D}"/>
              </a:ext>
            </a:extLst>
          </p:cNvPr>
          <p:cNvSpPr txBox="1"/>
          <p:nvPr/>
        </p:nvSpPr>
        <p:spPr>
          <a:xfrm>
            <a:off x="775107" y="3882569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1DBFD1-3F01-4E03-9C30-4EE6F1BC0732}"/>
              </a:ext>
            </a:extLst>
          </p:cNvPr>
          <p:cNvSpPr txBox="1"/>
          <p:nvPr/>
        </p:nvSpPr>
        <p:spPr>
          <a:xfrm>
            <a:off x="-16314" y="4141149"/>
            <a:ext cx="31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48AFE4B-5C4F-40AC-B05B-7BACD1156FC6}"/>
              </a:ext>
            </a:extLst>
          </p:cNvPr>
          <p:cNvSpPr txBox="1"/>
          <p:nvPr/>
        </p:nvSpPr>
        <p:spPr>
          <a:xfrm>
            <a:off x="6708153" y="5017760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B11DFB4-275F-4EAC-84F4-1F016DB2D330}"/>
              </a:ext>
            </a:extLst>
          </p:cNvPr>
          <p:cNvSpPr txBox="1"/>
          <p:nvPr/>
        </p:nvSpPr>
        <p:spPr>
          <a:xfrm>
            <a:off x="6708152" y="5429701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BCFC182-C031-46A5-96BD-81953CADD66D}"/>
              </a:ext>
            </a:extLst>
          </p:cNvPr>
          <p:cNvSpPr txBox="1"/>
          <p:nvPr/>
        </p:nvSpPr>
        <p:spPr>
          <a:xfrm>
            <a:off x="6708152" y="5853563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5D4E1A5-BD7F-402A-ABAB-D9FF82560BC4}"/>
              </a:ext>
            </a:extLst>
          </p:cNvPr>
          <p:cNvSpPr txBox="1"/>
          <p:nvPr/>
        </p:nvSpPr>
        <p:spPr>
          <a:xfrm>
            <a:off x="4510097" y="5960740"/>
            <a:ext cx="28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5" name="Google Shape;409;p46">
            <a:extLst>
              <a:ext uri="{FF2B5EF4-FFF2-40B4-BE49-F238E27FC236}">
                <a16:creationId xmlns:a16="http://schemas.microsoft.com/office/drawing/2014/main" id="{06993D59-6629-404A-B822-0C14878B072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634226">
            <a:off x="8247224" y="323996"/>
            <a:ext cx="1250679" cy="8812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522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0608" y="772732"/>
            <a:ext cx="9568010" cy="1493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fr-FR" sz="4000" b="1" spc="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 rapide à </a:t>
            </a:r>
            <a:r>
              <a:rPr lang="fr-FR" sz="4000" b="1" spc="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Pubmed</a:t>
            </a:r>
            <a:endParaRPr lang="fr-FR" sz="4000" b="1" spc="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939908" y="2035378"/>
            <a:ext cx="478972" cy="0"/>
          </a:xfrm>
          <a:prstGeom prst="line">
            <a:avLst/>
          </a:prstGeom>
          <a:ln w="28575">
            <a:solidFill>
              <a:srgbClr val="E746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50608" y="2430772"/>
            <a:ext cx="1116057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  <a:buClr>
                <a:srgbClr val="0066A1"/>
              </a:buClr>
            </a:pPr>
            <a:endParaRPr lang="fr-FR" sz="2400" spc="3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Clr>
                <a:srgbClr val="0066A1"/>
              </a:buClr>
            </a:pPr>
            <a:endParaRPr lang="fr-F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3A0795-FB4C-4842-AABF-FF9627B0F10B}"/>
              </a:ext>
            </a:extLst>
          </p:cNvPr>
          <p:cNvSpPr/>
          <p:nvPr/>
        </p:nvSpPr>
        <p:spPr>
          <a:xfrm>
            <a:off x="0" y="5783868"/>
            <a:ext cx="12256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Une base exclusivement anglophone et qui s’interroge donc en anglais et en langage MeSH -&gt; Utilisation du </a:t>
            </a:r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thésaurus MeSH 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D674F7AA-0A99-49F7-85A1-DD661325B900}"/>
              </a:ext>
            </a:extLst>
          </p:cNvPr>
          <p:cNvSpPr txBox="1"/>
          <p:nvPr/>
        </p:nvSpPr>
        <p:spPr>
          <a:xfrm>
            <a:off x="645725" y="3903245"/>
            <a:ext cx="1105906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b="1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: base de données produite et gérée par la NLM (National Library of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Medicine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</a:p>
          <a:p>
            <a:r>
              <a:rPr lang="fr-FR" sz="2400" b="1" spc="300" dirty="0">
                <a:latin typeface="Verdana" panose="020B0604030504040204" pitchFamily="34" charset="0"/>
                <a:ea typeface="Verdana" panose="020B0604030504040204" pitchFamily="34" charset="0"/>
              </a:rPr>
              <a:t>PubMed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(Public Access to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) : interface qui permet de consulter </a:t>
            </a:r>
            <a:r>
              <a:rPr lang="fr-FR" sz="2400" spc="300" dirty="0" err="1">
                <a:latin typeface="Verdana" panose="020B0604030504040204" pitchFamily="34" charset="0"/>
                <a:ea typeface="Verdana" panose="020B0604030504040204" pitchFamily="34" charset="0"/>
              </a:rPr>
              <a:t>Medline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8E62DE-3E47-4371-80AE-56A8952B38BF}"/>
              </a:ext>
            </a:extLst>
          </p:cNvPr>
          <p:cNvSpPr/>
          <p:nvPr/>
        </p:nvSpPr>
        <p:spPr>
          <a:xfrm>
            <a:off x="1558138" y="2463050"/>
            <a:ext cx="9745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C’est la base de données de </a:t>
            </a:r>
            <a:r>
              <a:rPr lang="fr-FR" sz="2400" b="1" spc="3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référence</a:t>
            </a:r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 pour des recherches en médecine et sciences de la santé.</a:t>
            </a:r>
          </a:p>
          <a:p>
            <a:r>
              <a:rPr lang="fr-FR" sz="2400" spc="300" dirty="0">
                <a:latin typeface="Verdana" panose="020B0604030504040204" pitchFamily="34" charset="0"/>
                <a:ea typeface="Verdana" panose="020B0604030504040204" pitchFamily="34" charset="0"/>
              </a:rPr>
              <a:t>Sa consultation est libre et gratuite.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94AC94D-2EA7-419F-BA9A-D18B54234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296" y="1222447"/>
            <a:ext cx="2431908" cy="96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914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1816</Words>
  <Application>Microsoft Office PowerPoint</Application>
  <PresentationFormat>Grand écran</PresentationFormat>
  <Paragraphs>254</Paragraphs>
  <Slides>24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Lucida Sans</vt:lpstr>
      <vt:lpstr>Montserrat</vt:lpstr>
      <vt:lpstr>Symbol</vt:lpstr>
      <vt:lpstr>Times New Roman</vt:lpstr>
      <vt:lpstr>Verdana</vt:lpstr>
      <vt:lpstr>Wingdings</vt:lpstr>
      <vt:lpstr>Thème Office</vt:lpstr>
      <vt:lpstr>Présentation PowerPoint</vt:lpstr>
      <vt:lpstr>Rappels :   Consulter le site des BU</vt:lpstr>
      <vt:lpstr>Séance 2. Objectif : initiation aux bases de données spécialisées</vt:lpstr>
      <vt:lpstr>Présentation PowerPoint</vt:lpstr>
      <vt:lpstr>Chemical Abstracts</vt:lpstr>
      <vt:lpstr>La recherche de références</vt:lpstr>
      <vt:lpstr>La recherche de références</vt:lpstr>
      <vt:lpstr>La recherche de substances</vt:lpstr>
      <vt:lpstr>Introduction rapide à Pubmed</vt:lpstr>
      <vt:lpstr>Interroger PubMed </vt:lpstr>
      <vt:lpstr>Pharmacological Action TERM - MeSH</vt:lpstr>
      <vt:lpstr>Supplementary Concept</vt:lpstr>
      <vt:lpstr>Pharmacological Actions Category</vt:lpstr>
      <vt:lpstr>En résumé</vt:lpstr>
      <vt:lpstr>Interroger PubMed </vt:lpstr>
      <vt:lpstr>L’équation de recherche et de l’interêt des ateliers à la BUMP</vt:lpstr>
      <vt:lpstr>Présentation PowerPoint</vt:lpstr>
      <vt:lpstr>Pour aller plus loin avec PubMed</vt:lpstr>
      <vt:lpstr>Le Web of Science</vt:lpstr>
      <vt:lpstr>Autres ressources :   accès via Beluga</vt:lpstr>
      <vt:lpstr>Citer ses références</vt:lpstr>
      <vt:lpstr>Rédiger - puis déposer sa thèse d’exercice à la BUMP</vt:lpstr>
      <vt:lpstr>Des questions ?</vt:lpstr>
      <vt:lpstr>Merci !  A bientôt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 TOMASI</dc:creator>
  <cp:lastModifiedBy>LEO TOMASI</cp:lastModifiedBy>
  <cp:revision>25</cp:revision>
  <dcterms:created xsi:type="dcterms:W3CDTF">2024-02-07T07:46:15Z</dcterms:created>
  <dcterms:modified xsi:type="dcterms:W3CDTF">2025-03-18T10:51:44Z</dcterms:modified>
</cp:coreProperties>
</file>