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1"/>
  </p:sldMasterIdLst>
  <p:notesMasterIdLst>
    <p:notesMasterId r:id="rId36"/>
  </p:notesMasterIdLst>
  <p:sldIdLst>
    <p:sldId id="256" r:id="rId2"/>
    <p:sldId id="257" r:id="rId3"/>
    <p:sldId id="28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8" r:id="rId18"/>
    <p:sldId id="279" r:id="rId19"/>
    <p:sldId id="280" r:id="rId20"/>
    <p:sldId id="281" r:id="rId21"/>
    <p:sldId id="271" r:id="rId22"/>
    <p:sldId id="274" r:id="rId23"/>
    <p:sldId id="275" r:id="rId24"/>
    <p:sldId id="272" r:id="rId25"/>
    <p:sldId id="282" r:id="rId26"/>
    <p:sldId id="273" r:id="rId27"/>
    <p:sldId id="283" r:id="rId28"/>
    <p:sldId id="276" r:id="rId29"/>
    <p:sldId id="289" r:id="rId30"/>
    <p:sldId id="284" r:id="rId31"/>
    <p:sldId id="285" r:id="rId32"/>
    <p:sldId id="286" r:id="rId33"/>
    <p:sldId id="287" r:id="rId34"/>
    <p:sldId id="27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9E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96247" autoAdjust="0"/>
  </p:normalViewPr>
  <p:slideViewPr>
    <p:cSldViewPr snapToGrid="0">
      <p:cViewPr varScale="1">
        <p:scale>
          <a:sx n="107" d="100"/>
          <a:sy n="107" d="100"/>
        </p:scale>
        <p:origin x="750" y="114"/>
      </p:cViewPr>
      <p:guideLst/>
    </p:cSldViewPr>
  </p:slideViewPr>
  <p:outlineViewPr>
    <p:cViewPr>
      <p:scale>
        <a:sx n="33" d="100"/>
        <a:sy n="33" d="100"/>
      </p:scale>
      <p:origin x="0" y="-7038"/>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28041-40D4-4196-ACC2-30312A5E333D}" type="datetimeFigureOut">
              <a:rPr lang="fr-FR" smtClean="0"/>
              <a:t>26/03/2026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B7B0A-180E-4620-9C44-EF93077005F5}" type="slidenum">
              <a:rPr lang="fr-FR" smtClean="0"/>
              <a:t>‹N°›</a:t>
            </a:fld>
            <a:endParaRPr lang="fr-FR"/>
          </a:p>
        </p:txBody>
      </p:sp>
    </p:spTree>
    <p:extLst>
      <p:ext uri="{BB962C8B-B14F-4D97-AF65-F5344CB8AC3E}">
        <p14:creationId xmlns:p14="http://schemas.microsoft.com/office/powerpoint/2010/main" val="1174837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2597" y="1485595"/>
            <a:ext cx="8431406" cy="1646302"/>
          </a:xfrm>
        </p:spPr>
        <p:txBody>
          <a:bodyPr anchor="b">
            <a:noAutofit/>
          </a:bodyPr>
          <a:lstStyle>
            <a:lvl1pPr algn="l">
              <a:defRPr sz="5400">
                <a:solidFill>
                  <a:schemeClr val="accent1"/>
                </a:solidFill>
              </a:defRPr>
            </a:lvl1pPr>
          </a:lstStyle>
          <a:p>
            <a:endParaRPr lang="en-US" dirty="0"/>
          </a:p>
        </p:txBody>
      </p:sp>
      <p:sp>
        <p:nvSpPr>
          <p:cNvPr id="3" name="Subtitle 2"/>
          <p:cNvSpPr>
            <a:spLocks noGrp="1"/>
          </p:cNvSpPr>
          <p:nvPr>
            <p:ph type="subTitle" idx="1"/>
          </p:nvPr>
        </p:nvSpPr>
        <p:spPr>
          <a:xfrm>
            <a:off x="845863" y="3131897"/>
            <a:ext cx="8431406" cy="1096899"/>
          </a:xfrm>
        </p:spPr>
        <p:txBody>
          <a:bodyPr anchor="t">
            <a:normAutofit/>
          </a:bodyPr>
          <a:lstStyle>
            <a:lvl1pPr marL="0" indent="0" algn="l">
              <a:buNone/>
              <a:defRPr sz="32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6" name="Slide Number Placeholder 5"/>
          <p:cNvSpPr>
            <a:spLocks noGrp="1"/>
          </p:cNvSpPr>
          <p:nvPr>
            <p:ph type="sldNum" sz="quarter" idx="12"/>
          </p:nvPr>
        </p:nvSpPr>
        <p:spPr/>
        <p:txBody>
          <a:bodyPr/>
          <a:lstStyle/>
          <a:p>
            <a:fld id="{E3F29979-364B-45C4-8C10-6C1C99CD6052}" type="slidenum">
              <a:rPr lang="fr-FR" smtClean="0"/>
              <a:pPr/>
              <a:t>‹N°›</a:t>
            </a:fld>
            <a:r>
              <a:rPr lang="fr-FR"/>
              <a:t>/</a:t>
            </a:r>
            <a:endParaRPr lang="fr-FR" dirty="0"/>
          </a:p>
        </p:txBody>
      </p:sp>
      <p:sp>
        <p:nvSpPr>
          <p:cNvPr id="15" name="Espace réservé du texte 14">
            <a:extLst>
              <a:ext uri="{FF2B5EF4-FFF2-40B4-BE49-F238E27FC236}">
                <a16:creationId xmlns:a16="http://schemas.microsoft.com/office/drawing/2014/main" id="{BE79C405-E395-B4DA-21C3-33D5BD87C2AB}"/>
              </a:ext>
            </a:extLst>
          </p:cNvPr>
          <p:cNvSpPr>
            <a:spLocks noGrp="1"/>
          </p:cNvSpPr>
          <p:nvPr>
            <p:ph type="body" sz="quarter" idx="13" hasCustomPrompt="1"/>
          </p:nvPr>
        </p:nvSpPr>
        <p:spPr>
          <a:xfrm>
            <a:off x="842963" y="4229100"/>
            <a:ext cx="8431212" cy="1063008"/>
          </a:xfrm>
        </p:spPr>
        <p:txBody>
          <a:bodyPr>
            <a:normAutofit/>
          </a:bodyPr>
          <a:lstStyle>
            <a:lvl1pPr marL="0" indent="0">
              <a:buNone/>
              <a:defRPr lang="fr-FR" sz="2000" kern="1200" spc="150" baseline="0" dirty="0" smtClean="0">
                <a:solidFill>
                  <a:schemeClr val="tx1">
                    <a:lumMod val="50000"/>
                    <a:lumOff val="50000"/>
                  </a:schemeClr>
                </a:solidFill>
                <a:latin typeface="Verdana" panose="020B0604030504040204" pitchFamily="34" charset="0"/>
                <a:ea typeface="Verdana" panose="020B0604030504040204" pitchFamily="34" charset="0"/>
                <a:cs typeface="+mn-cs"/>
              </a:defRPr>
            </a:lvl1pPr>
          </a:lstStyle>
          <a:p>
            <a:pPr lvl="0"/>
            <a:r>
              <a:rPr lang="fr-FR" dirty="0"/>
              <a:t>Nom des formateurs – date de la formation</a:t>
            </a:r>
          </a:p>
        </p:txBody>
      </p:sp>
      <p:sp>
        <p:nvSpPr>
          <p:cNvPr id="16" name="ZoneTexte 15">
            <a:extLst>
              <a:ext uri="{FF2B5EF4-FFF2-40B4-BE49-F238E27FC236}">
                <a16:creationId xmlns:a16="http://schemas.microsoft.com/office/drawing/2014/main" id="{BCE24B05-2267-F5E0-0ADE-D7C8115BC70A}"/>
              </a:ext>
            </a:extLst>
          </p:cNvPr>
          <p:cNvSpPr txBox="1"/>
          <p:nvPr userDrawn="1"/>
        </p:nvSpPr>
        <p:spPr>
          <a:xfrm>
            <a:off x="842597" y="5292108"/>
            <a:ext cx="8468090" cy="491738"/>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fr-FR" sz="2000" kern="1200" spc="150" baseline="0" dirty="0">
                <a:solidFill>
                  <a:schemeClr val="tx1">
                    <a:lumMod val="50000"/>
                    <a:lumOff val="50000"/>
                  </a:schemeClr>
                </a:solidFill>
                <a:latin typeface="Verdana" panose="020B0604030504040204" pitchFamily="34" charset="0"/>
                <a:ea typeface="Verdana" panose="020B0604030504040204" pitchFamily="34" charset="0"/>
                <a:cs typeface="+mn-cs"/>
              </a:rPr>
              <a:t>DGD BAPSO - UGA</a:t>
            </a:r>
          </a:p>
        </p:txBody>
      </p:sp>
      <p:pic>
        <p:nvPicPr>
          <p:cNvPr id="17" name="Image 16">
            <a:extLst>
              <a:ext uri="{FF2B5EF4-FFF2-40B4-BE49-F238E27FC236}">
                <a16:creationId xmlns:a16="http://schemas.microsoft.com/office/drawing/2014/main" id="{F674742D-9326-2C02-F050-74FD8CC14D87}"/>
              </a:ext>
            </a:extLst>
          </p:cNvPr>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10766825" y="6127335"/>
            <a:ext cx="1445814" cy="730665"/>
          </a:xfrm>
          <a:prstGeom prst="rect">
            <a:avLst/>
          </a:prstGeom>
          <a:blipFill dpi="0" rotWithShape="1">
            <a:blip r:embed="rId3">
              <a:alphaModFix/>
            </a:blip>
            <a:srcRect/>
            <a:tile tx="0" ty="0" sx="100000" sy="100000" flip="none" algn="tl"/>
          </a:blipFill>
        </p:spPr>
      </p:pic>
    </p:spTree>
    <p:extLst>
      <p:ext uri="{BB962C8B-B14F-4D97-AF65-F5344CB8AC3E}">
        <p14:creationId xmlns:p14="http://schemas.microsoft.com/office/powerpoint/2010/main" val="436187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609600"/>
            <a:ext cx="8596668" cy="3403600"/>
          </a:xfrm>
        </p:spPr>
        <p:txBody>
          <a:bodyPr anchor="ctr">
            <a:normAutofit/>
          </a:bodyPr>
          <a:lstStyle>
            <a:lvl1pPr algn="l">
              <a:defRPr sz="4400" b="0" cap="none"/>
            </a:lvl1pPr>
          </a:lstStyle>
          <a:p>
            <a:r>
              <a:rPr lang="fr-FR" dirty="0"/>
              <a:t>Titre de la diapo</a:t>
            </a:r>
            <a:endParaRPr lang="en-US" dirty="0"/>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203253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1334" y="609600"/>
            <a:ext cx="8094134" cy="3022600"/>
          </a:xfrm>
        </p:spPr>
        <p:txBody>
          <a:bodyPr anchor="ctr">
            <a:normAutofit/>
          </a:bodyPr>
          <a:lstStyle>
            <a:lvl1pPr algn="l">
              <a:defRPr sz="4400" b="0" cap="none"/>
            </a:lvl1pPr>
          </a:lstStyle>
          <a:p>
            <a:r>
              <a:rPr lang="fr-FR" dirty="0"/>
              <a:t>Titre de la diapo (citation)</a:t>
            </a:r>
            <a:endParaRPr lang="en-US" dirty="0"/>
          </a:p>
        </p:txBody>
      </p:sp>
      <p:sp>
        <p:nvSpPr>
          <p:cNvPr id="23" name="Text Placeholder 9"/>
          <p:cNvSpPr>
            <a:spLocks noGrp="1"/>
          </p:cNvSpPr>
          <p:nvPr>
            <p:ph type="body" sz="quarter" idx="13" hasCustomPrompt="1"/>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Référence de la citation</a:t>
            </a:r>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36267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1931988"/>
            <a:ext cx="8596668" cy="2595460"/>
          </a:xfrm>
        </p:spPr>
        <p:txBody>
          <a:bodyPr anchor="b">
            <a:normAutofit/>
          </a:bodyPr>
          <a:lstStyle>
            <a:lvl1pPr algn="l">
              <a:defRPr sz="4400" b="0" cap="none"/>
            </a:lvl1pPr>
          </a:lstStyle>
          <a:p>
            <a:r>
              <a:rPr lang="fr-FR" dirty="0"/>
              <a:t>Titre de la sous-partie</a:t>
            </a:r>
            <a:endParaRPr lang="en-US" dirty="0"/>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4128554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1334" y="609600"/>
            <a:ext cx="8094134" cy="3022600"/>
          </a:xfrm>
        </p:spPr>
        <p:txBody>
          <a:bodyPr anchor="ctr">
            <a:normAutofit/>
          </a:bodyPr>
          <a:lstStyle>
            <a:lvl1pPr algn="l">
              <a:defRPr sz="4400" b="0" cap="none"/>
            </a:lvl1pPr>
          </a:lstStyle>
          <a:p>
            <a:r>
              <a:rPr lang="fr-FR" dirty="0"/>
              <a:t>Titre de la diapo</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Sous-titre</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7910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799" y="609600"/>
            <a:ext cx="8588203" cy="3022600"/>
          </a:xfrm>
        </p:spPr>
        <p:txBody>
          <a:bodyPr anchor="ctr">
            <a:normAutofit/>
          </a:bodyPr>
          <a:lstStyle>
            <a:lvl1pPr algn="l">
              <a:defRPr sz="4400" b="0" cap="none"/>
            </a:lvl1pPr>
          </a:lstStyle>
          <a:p>
            <a:r>
              <a:rPr lang="fr-FR" dirty="0"/>
              <a:t>Titre de la sous-partie</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Sous-titre</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457200" rtl="0" eaLnBrk="1" fontAlgn="auto" latinLnBrk="0" hangingPunct="1">
              <a:lnSpc>
                <a:spcPct val="150000"/>
              </a:lnSpc>
              <a:spcBef>
                <a:spcPts val="1000"/>
              </a:spcBef>
              <a:spcAft>
                <a:spcPts val="0"/>
              </a:spcAft>
              <a:buClr>
                <a:schemeClr val="accent1"/>
              </a:buClr>
              <a:buSzPct val="80000"/>
              <a:buFont typeface="Wingdings 3" charset="2"/>
              <a:buNone/>
              <a:tabLst/>
              <a:defRPr/>
            </a:pPr>
            <a:r>
              <a:rPr lang="fr-FR" dirty="0"/>
              <a:t>Cliquez </a:t>
            </a:r>
            <a:r>
              <a:rPr lang="fr-FR" dirty="0" err="1"/>
              <a:t>pourPolice</a:t>
            </a:r>
            <a:r>
              <a:rPr lang="fr-FR" dirty="0"/>
              <a:t> Verdana, espacement caractère 1,5, interligne 1,5</a:t>
            </a:r>
          </a:p>
          <a:p>
            <a:pPr lvl="0"/>
            <a:r>
              <a:rPr lang="fr-FR" dirty="0"/>
              <a:t> modifier les styles du texte du masque</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078720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r-FR" dirty="0"/>
              <a:t>Titre de la diapo</a:t>
            </a:r>
            <a:endParaRPr lang="en-US" dirty="0"/>
          </a:p>
        </p:txBody>
      </p:sp>
      <p:sp>
        <p:nvSpPr>
          <p:cNvPr id="3" name="Vertical Text Placeholder 2"/>
          <p:cNvSpPr>
            <a:spLocks noGrp="1"/>
          </p:cNvSpPr>
          <p:nvPr>
            <p:ph type="body" orient="vert" idx="1" hasCustomPrompt="1"/>
          </p:nvPr>
        </p:nvSpPr>
        <p:spPr/>
        <p:txBody>
          <a:bodyPr vert="eaVert"/>
          <a:lstStyle>
            <a:lvl2pPr>
              <a:defRPr/>
            </a:lvl2pPr>
          </a:lstStyle>
          <a:p>
            <a:pPr lvl="0"/>
            <a:r>
              <a:rPr lang="fr-FR" dirty="0"/>
              <a:t>Police Verdana, espacement caractère 1,5, interligne 1,5</a:t>
            </a:r>
          </a:p>
          <a:p>
            <a:pPr lvl="1"/>
            <a:r>
              <a:rPr lang="fr-FR" dirty="0"/>
              <a:t>Deuxième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2690243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864821" y="609600"/>
            <a:ext cx="1304743" cy="5251451"/>
          </a:xfrm>
        </p:spPr>
        <p:txBody>
          <a:bodyPr vert="eaVert" anchor="ctr"/>
          <a:lstStyle>
            <a:lvl1pPr>
              <a:defRPr/>
            </a:lvl1pPr>
          </a:lstStyle>
          <a:p>
            <a:r>
              <a:rPr lang="fr-FR" dirty="0"/>
              <a:t>Titre de la diapo</a:t>
            </a:r>
            <a:endParaRPr lang="en-US" dirty="0"/>
          </a:p>
        </p:txBody>
      </p:sp>
      <p:sp>
        <p:nvSpPr>
          <p:cNvPr id="3" name="Vertical Text Placeholder 2"/>
          <p:cNvSpPr>
            <a:spLocks noGrp="1"/>
          </p:cNvSpPr>
          <p:nvPr>
            <p:ph type="body" orient="vert" idx="1" hasCustomPrompt="1"/>
          </p:nvPr>
        </p:nvSpPr>
        <p:spPr>
          <a:xfrm>
            <a:off x="677335" y="609600"/>
            <a:ext cx="8112982" cy="5251450"/>
          </a:xfrm>
        </p:spPr>
        <p:txBody>
          <a:bodyPr vert="eaVert"/>
          <a:lstStyle>
            <a:lvl2pPr>
              <a:defRPr/>
            </a:lvl2pPr>
          </a:lstStyle>
          <a:p>
            <a:pPr lvl="0"/>
            <a:r>
              <a:rPr lang="fr-FR" dirty="0"/>
              <a:t>Police Verdana, espacement caractère 1,5, interligne 1,5</a:t>
            </a:r>
          </a:p>
          <a:p>
            <a:pPr lvl="1"/>
            <a:r>
              <a:rPr lang="fr-FR" dirty="0"/>
              <a:t>Deuxième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08509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fr-FR" dirty="0"/>
              <a:t>Titre de la diapositive</a:t>
            </a:r>
            <a:endParaRPr lang="en-US" dirty="0"/>
          </a:p>
        </p:txBody>
      </p:sp>
      <p:sp>
        <p:nvSpPr>
          <p:cNvPr id="3" name="Content Placeholder 2"/>
          <p:cNvSpPr>
            <a:spLocks noGrp="1"/>
          </p:cNvSpPr>
          <p:nvPr>
            <p:ph idx="1" hasCustomPrompt="1"/>
          </p:nvPr>
        </p:nvSpPr>
        <p:spPr/>
        <p:txBody>
          <a:bodyPr/>
          <a:lstStyle>
            <a:lvl1pPr>
              <a:defRPr kern="1900" baseline="0">
                <a:latin typeface="Calibri" panose="020F0502020204030204" pitchFamily="34" charset="0"/>
                <a:ea typeface="Calibri" panose="020F0502020204030204" pitchFamily="34" charset="0"/>
                <a:cs typeface="Calibri" panose="020F0502020204030204" pitchFamily="34" charset="0"/>
              </a:defRPr>
            </a:lvl1pPr>
            <a:lvl3pPr>
              <a:defRPr/>
            </a:lvl3pPr>
          </a:lstStyle>
          <a:p>
            <a:pPr lvl="0"/>
            <a:r>
              <a:rPr lang="fr-FR" dirty="0"/>
              <a:t>Police Verdana, espacement caractère 1,5, interligne 1,5</a:t>
            </a:r>
          </a:p>
          <a:p>
            <a:pPr lvl="1"/>
            <a:r>
              <a:rPr lang="fr-FR" dirty="0"/>
              <a:t>Deuxième niveau</a:t>
            </a:r>
          </a:p>
          <a:p>
            <a:pPr lvl="2"/>
            <a:r>
              <a:rPr lang="fr-FR" dirty="0"/>
              <a:t>Troisième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75489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2700867"/>
            <a:ext cx="8596668" cy="1826581"/>
          </a:xfrm>
        </p:spPr>
        <p:txBody>
          <a:bodyPr anchor="b"/>
          <a:lstStyle>
            <a:lvl1pPr algn="l">
              <a:defRPr sz="4000" b="0" cap="none"/>
            </a:lvl1pPr>
          </a:lstStyle>
          <a:p>
            <a:r>
              <a:rPr lang="fr-FR" dirty="0"/>
              <a:t>Titre de partie</a:t>
            </a:r>
            <a:endParaRPr lang="en-US" dirty="0"/>
          </a:p>
        </p:txBody>
      </p:sp>
      <p:sp>
        <p:nvSpPr>
          <p:cNvPr id="3" name="Text Placeholder 2"/>
          <p:cNvSpPr>
            <a:spLocks noGrp="1"/>
          </p:cNvSpPr>
          <p:nvPr>
            <p:ph type="body" idx="1" hasCustomPrompt="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Sous-titre de la partie</a:t>
            </a:r>
          </a:p>
        </p:txBody>
      </p:sp>
      <p:sp>
        <p:nvSpPr>
          <p:cNvPr id="6" name="Slide Number Placeholder 5"/>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1474355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Titre de la diapo</a:t>
            </a:r>
            <a:endParaRPr lang="en-US" dirty="0"/>
          </a:p>
        </p:txBody>
      </p:sp>
      <p:sp>
        <p:nvSpPr>
          <p:cNvPr id="5" name="Date Placeholder 4"/>
          <p:cNvSpPr>
            <a:spLocks noGrp="1"/>
          </p:cNvSpPr>
          <p:nvPr>
            <p:ph type="dt" sz="half" idx="10"/>
          </p:nvPr>
        </p:nvSpPr>
        <p:spPr>
          <a:xfrm>
            <a:off x="7205133" y="6041362"/>
            <a:ext cx="911939" cy="365125"/>
          </a:xfrm>
          <a:prstGeom prst="rect">
            <a:avLst/>
          </a:prstGeom>
        </p:spPr>
        <p:txBody>
          <a:bodyPr/>
          <a:lstStyle/>
          <a:p>
            <a:endParaRPr lang="en-US" dirty="0"/>
          </a:p>
        </p:txBody>
      </p:sp>
      <p:sp>
        <p:nvSpPr>
          <p:cNvPr id="6" name="Footer Placeholder 5"/>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058C6AAE-80D1-40D8-9C1C-2E18126A3A25}" type="slidenum">
              <a:rPr lang="fr-FR" smtClean="0"/>
              <a:pPr/>
              <a:t>‹N°›</a:t>
            </a:fld>
            <a:endParaRPr lang="fr-FR" dirty="0"/>
          </a:p>
        </p:txBody>
      </p:sp>
      <p:sp>
        <p:nvSpPr>
          <p:cNvPr id="8" name="Content Placeholder 2">
            <a:extLst>
              <a:ext uri="{FF2B5EF4-FFF2-40B4-BE49-F238E27FC236}">
                <a16:creationId xmlns:a16="http://schemas.microsoft.com/office/drawing/2014/main" id="{DE7BC1FC-BF9C-FA2B-062C-C0B82EB07C14}"/>
              </a:ext>
            </a:extLst>
          </p:cNvPr>
          <p:cNvSpPr>
            <a:spLocks noGrp="1"/>
          </p:cNvSpPr>
          <p:nvPr>
            <p:ph sz="half" idx="13" hasCustomPrompt="1"/>
          </p:nvPr>
        </p:nvSpPr>
        <p:spPr>
          <a:xfrm>
            <a:off x="677334" y="2160589"/>
            <a:ext cx="4734154" cy="3880772"/>
          </a:xfrm>
        </p:spPr>
        <p:txBody>
          <a:bodyPr/>
          <a:lstStyle>
            <a:lvl2pPr>
              <a:defRPr/>
            </a:lvl2pPr>
          </a:lstStyle>
          <a:p>
            <a:pPr lvl="0"/>
            <a:r>
              <a:rPr lang="fr-FR" dirty="0"/>
              <a:t>Police Verdana, espacement caractère 1,5, interligne 1,5</a:t>
            </a:r>
          </a:p>
          <a:p>
            <a:pPr lvl="1"/>
            <a:r>
              <a:rPr lang="fr-FR" dirty="0"/>
              <a:t>Deuxième niveau max</a:t>
            </a:r>
          </a:p>
          <a:p>
            <a:pPr lvl="2"/>
            <a:endParaRPr lang="en-US" dirty="0"/>
          </a:p>
        </p:txBody>
      </p:sp>
      <p:sp>
        <p:nvSpPr>
          <p:cNvPr id="11" name="Content Placeholder 2">
            <a:extLst>
              <a:ext uri="{FF2B5EF4-FFF2-40B4-BE49-F238E27FC236}">
                <a16:creationId xmlns:a16="http://schemas.microsoft.com/office/drawing/2014/main" id="{4A50BC7A-0D78-ABC3-2141-C5653A4D96B9}"/>
              </a:ext>
            </a:extLst>
          </p:cNvPr>
          <p:cNvSpPr>
            <a:spLocks noGrp="1"/>
          </p:cNvSpPr>
          <p:nvPr>
            <p:ph sz="half" idx="14" hasCustomPrompt="1"/>
          </p:nvPr>
        </p:nvSpPr>
        <p:spPr>
          <a:xfrm>
            <a:off x="5651900" y="2160589"/>
            <a:ext cx="4734154" cy="3880772"/>
          </a:xfrm>
        </p:spPr>
        <p:txBody>
          <a:bodyPr/>
          <a:lstStyle>
            <a:lvl2pPr>
              <a:defRPr/>
            </a:lvl2pPr>
          </a:lstStyle>
          <a:p>
            <a:pPr lvl="0"/>
            <a:r>
              <a:rPr lang="fr-FR" dirty="0"/>
              <a:t>Police Verdana, espacement caractère 1,5, interligne 1,5</a:t>
            </a:r>
          </a:p>
          <a:p>
            <a:pPr lvl="1"/>
            <a:r>
              <a:rPr lang="fr-FR" dirty="0"/>
              <a:t>Deuxième niveau max</a:t>
            </a:r>
          </a:p>
          <a:p>
            <a:pPr lvl="2"/>
            <a:endParaRPr lang="en-US" dirty="0"/>
          </a:p>
        </p:txBody>
      </p:sp>
    </p:spTree>
    <p:extLst>
      <p:ext uri="{BB962C8B-B14F-4D97-AF65-F5344CB8AC3E}">
        <p14:creationId xmlns:p14="http://schemas.microsoft.com/office/powerpoint/2010/main" val="334195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r-FR" dirty="0"/>
              <a:t>Titre de la diapo</a:t>
            </a:r>
            <a:endParaRPr lang="en-US" dirty="0"/>
          </a:p>
        </p:txBody>
      </p:sp>
      <p:sp>
        <p:nvSpPr>
          <p:cNvPr id="3" name="Text Placeholder 2"/>
          <p:cNvSpPr>
            <a:spLocks noGrp="1"/>
          </p:cNvSpPr>
          <p:nvPr>
            <p:ph type="body" idx="1" hasCustomPrompt="1"/>
          </p:nvPr>
        </p:nvSpPr>
        <p:spPr>
          <a:xfrm>
            <a:off x="675745" y="2160983"/>
            <a:ext cx="496865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Première idée</a:t>
            </a:r>
          </a:p>
        </p:txBody>
      </p:sp>
      <p:sp>
        <p:nvSpPr>
          <p:cNvPr id="4" name="Content Placeholder 3"/>
          <p:cNvSpPr>
            <a:spLocks noGrp="1"/>
          </p:cNvSpPr>
          <p:nvPr>
            <p:ph sz="half" idx="2" hasCustomPrompt="1"/>
          </p:nvPr>
        </p:nvSpPr>
        <p:spPr>
          <a:xfrm>
            <a:off x="675744" y="2737245"/>
            <a:ext cx="4968657" cy="3304117"/>
          </a:xfrm>
        </p:spPr>
        <p:txBody>
          <a:bodyPr>
            <a:normAutofit/>
          </a:bodyPr>
          <a:lstStyle>
            <a:lvl2pPr>
              <a:defRPr/>
            </a:lvl2pPr>
          </a:lstStyle>
          <a:p>
            <a:pPr lvl="0"/>
            <a:r>
              <a:rPr lang="fr-FR" dirty="0"/>
              <a:t>Police Verdana, espacement caractère 1,5, interligne 1,5</a:t>
            </a:r>
          </a:p>
          <a:p>
            <a:pPr lvl="1"/>
            <a:r>
              <a:rPr lang="fr-FR" dirty="0"/>
              <a:t>Deuxième niveau max</a:t>
            </a:r>
            <a:endParaRPr lang="en-US" dirty="0"/>
          </a:p>
        </p:txBody>
      </p:sp>
      <p:sp>
        <p:nvSpPr>
          <p:cNvPr id="5" name="Text Placeholder 4"/>
          <p:cNvSpPr>
            <a:spLocks noGrp="1"/>
          </p:cNvSpPr>
          <p:nvPr>
            <p:ph type="body" sz="quarter" idx="3" hasCustomPrompt="1"/>
          </p:nvPr>
        </p:nvSpPr>
        <p:spPr>
          <a:xfrm>
            <a:off x="5874589" y="2170639"/>
            <a:ext cx="456397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Deuxième idée</a:t>
            </a:r>
          </a:p>
        </p:txBody>
      </p:sp>
      <p:sp>
        <p:nvSpPr>
          <p:cNvPr id="6" name="Content Placeholder 5"/>
          <p:cNvSpPr>
            <a:spLocks noGrp="1"/>
          </p:cNvSpPr>
          <p:nvPr>
            <p:ph sz="quarter" idx="4" hasCustomPrompt="1"/>
          </p:nvPr>
        </p:nvSpPr>
        <p:spPr>
          <a:xfrm>
            <a:off x="5874589" y="2737245"/>
            <a:ext cx="4584746" cy="3304117"/>
          </a:xfrm>
        </p:spPr>
        <p:txBody>
          <a:bodyPr>
            <a:normAutofit/>
          </a:bodyPr>
          <a:lstStyle>
            <a:lvl2pPr>
              <a:defRPr/>
            </a:lvl2pPr>
          </a:lstStyle>
          <a:p>
            <a:pPr lvl="0"/>
            <a:r>
              <a:rPr lang="fr-FR" dirty="0"/>
              <a:t>Police Verdana, espacement caractère 1,5, interligne 1,5</a:t>
            </a:r>
          </a:p>
          <a:p>
            <a:pPr lvl="1"/>
            <a:r>
              <a:rPr lang="fr-FR" dirty="0"/>
              <a:t>Deuxième niveau max</a:t>
            </a:r>
            <a:endParaRPr lang="en-US" dirty="0"/>
          </a:p>
        </p:txBody>
      </p:sp>
      <p:sp>
        <p:nvSpPr>
          <p:cNvPr id="9" name="Slide Number Placeholder 8"/>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52498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609600"/>
            <a:ext cx="8596668" cy="1320800"/>
          </a:xfrm>
        </p:spPr>
        <p:txBody>
          <a:bodyPr/>
          <a:lstStyle>
            <a:lvl1pPr>
              <a:defRPr/>
            </a:lvl1pPr>
          </a:lstStyle>
          <a:p>
            <a:r>
              <a:rPr lang="fr-FR" dirty="0"/>
              <a:t>Titre de la diapo</a:t>
            </a:r>
            <a:endParaRPr lang="en-US" dirty="0"/>
          </a:p>
        </p:txBody>
      </p:sp>
      <p:sp>
        <p:nvSpPr>
          <p:cNvPr id="5" name="Slide Number Placeholder 4"/>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412095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76224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1498604"/>
            <a:ext cx="3854528" cy="1278466"/>
          </a:xfrm>
        </p:spPr>
        <p:txBody>
          <a:bodyPr anchor="b">
            <a:normAutofit/>
          </a:bodyPr>
          <a:lstStyle>
            <a:lvl1pPr>
              <a:defRPr sz="2800"/>
            </a:lvl1pPr>
          </a:lstStyle>
          <a:p>
            <a:r>
              <a:rPr lang="fr-FR" dirty="0"/>
              <a:t>Titre de la diapo</a:t>
            </a:r>
            <a:endParaRPr lang="en-US" dirty="0"/>
          </a:p>
        </p:txBody>
      </p:sp>
      <p:sp>
        <p:nvSpPr>
          <p:cNvPr id="3" name="Content Placeholder 2"/>
          <p:cNvSpPr>
            <a:spLocks noGrp="1"/>
          </p:cNvSpPr>
          <p:nvPr>
            <p:ph idx="1" hasCustomPrompt="1"/>
          </p:nvPr>
        </p:nvSpPr>
        <p:spPr>
          <a:xfrm>
            <a:off x="4760461" y="514924"/>
            <a:ext cx="4513541" cy="5526437"/>
          </a:xfrm>
        </p:spPr>
        <p:txBody>
          <a:bodyPr>
            <a:normAutofit/>
          </a:bodyPr>
          <a:lstStyle>
            <a:lvl2pPr>
              <a:defRPr/>
            </a:lvl2pPr>
          </a:lstStyle>
          <a:p>
            <a:pPr lvl="0"/>
            <a:r>
              <a:rPr lang="fr-FR" dirty="0"/>
              <a:t>Police Verdana, espacement caractère 1,5, interligne 1,5</a:t>
            </a:r>
          </a:p>
          <a:p>
            <a:pPr lvl="1"/>
            <a:r>
              <a:rPr lang="fr-FR" dirty="0"/>
              <a:t>Deuxième niveau max</a:t>
            </a:r>
          </a:p>
        </p:txBody>
      </p:sp>
      <p:sp>
        <p:nvSpPr>
          <p:cNvPr id="4" name="Text Placeholder 3"/>
          <p:cNvSpPr>
            <a:spLocks noGrp="1"/>
          </p:cNvSpPr>
          <p:nvPr>
            <p:ph type="body" sz="half" idx="2" hasCustomPrompt="1"/>
          </p:nvPr>
        </p:nvSpPr>
        <p:spPr>
          <a:xfrm>
            <a:off x="677334" y="2777069"/>
            <a:ext cx="3854528" cy="2584449"/>
          </a:xfrm>
        </p:spPr>
        <p:txBody>
          <a:bodyPr>
            <a:normAutofit/>
          </a:bodyPr>
          <a:lstStyle>
            <a:lvl1pPr marL="0" indent="0">
              <a:buNone/>
              <a:defRPr sz="18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dirty="0"/>
              <a:t>Police Verdana, espacement caractère 1,5, interligne 1,5</a:t>
            </a:r>
          </a:p>
        </p:txBody>
      </p:sp>
      <p:sp>
        <p:nvSpPr>
          <p:cNvPr id="7" name="Slide Number Placeholder 6"/>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69980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4800600"/>
            <a:ext cx="8596667" cy="566738"/>
          </a:xfrm>
        </p:spPr>
        <p:txBody>
          <a:bodyPr anchor="b">
            <a:normAutofit/>
          </a:bodyPr>
          <a:lstStyle>
            <a:lvl1pPr algn="l">
              <a:defRPr sz="2800" b="0"/>
            </a:lvl1pPr>
          </a:lstStyle>
          <a:p>
            <a:r>
              <a:rPr lang="fr-FR" dirty="0"/>
              <a:t>Titre de la diapo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Police Verdana, espacement caractère 1,5, interligne 1,5</a:t>
            </a:r>
          </a:p>
        </p:txBody>
      </p:sp>
      <p:sp>
        <p:nvSpPr>
          <p:cNvPr id="7" name="Slide Number Placeholder 6"/>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399503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50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0" y="-55418"/>
            <a:ext cx="12192000" cy="6947065"/>
            <a:chOff x="0" y="-55418"/>
            <a:chExt cx="12192000" cy="6947065"/>
          </a:xfrm>
        </p:grpSpPr>
        <p:cxnSp>
          <p:nvCxnSpPr>
            <p:cNvPr id="20" name="Straight Connector 19"/>
            <p:cNvCxnSpPr>
              <a:cxnSpLocks/>
            </p:cNvCxnSpPr>
            <p:nvPr/>
          </p:nvCxnSpPr>
          <p:spPr>
            <a:xfrm>
              <a:off x="10157792" y="-55418"/>
              <a:ext cx="1127725" cy="691341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a:xfrm flipH="1">
              <a:off x="9929192" y="3681413"/>
              <a:ext cx="2259633" cy="3210234"/>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10549247" y="-8467"/>
              <a:ext cx="1639578"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10549247" y="-8467"/>
              <a:ext cx="164275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10737262" y="3048000"/>
              <a:ext cx="1454738"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10786326" y="-8467"/>
              <a:ext cx="1402499"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1412700" y="-8467"/>
              <a:ext cx="776124"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1412700" y="3589867"/>
              <a:ext cx="776125"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257221"/>
            <a:ext cx="9251858" cy="1320800"/>
          </a:xfrm>
          <a:prstGeom prst="rect">
            <a:avLst/>
          </a:prstGeom>
        </p:spPr>
        <p:txBody>
          <a:bodyPr vert="horz" lIns="91440" tIns="45720" rIns="91440" bIns="45720" rtlCol="0" anchor="t">
            <a:normAutofit/>
          </a:bodyPr>
          <a:lstStyle/>
          <a:p>
            <a:r>
              <a:rPr lang="fr-FR" dirty="0"/>
              <a:t>Titre</a:t>
            </a:r>
            <a:endParaRPr lang="en-US" dirty="0"/>
          </a:p>
        </p:txBody>
      </p:sp>
      <p:sp>
        <p:nvSpPr>
          <p:cNvPr id="3" name="Text Placeholder 2"/>
          <p:cNvSpPr>
            <a:spLocks noGrp="1"/>
          </p:cNvSpPr>
          <p:nvPr>
            <p:ph type="body" idx="1"/>
          </p:nvPr>
        </p:nvSpPr>
        <p:spPr>
          <a:xfrm>
            <a:off x="677333" y="1649480"/>
            <a:ext cx="9705659" cy="4585065"/>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50000"/>
              </a:lnSpc>
              <a:spcBef>
                <a:spcPts val="1000"/>
              </a:spcBef>
              <a:spcAft>
                <a:spcPts val="0"/>
              </a:spcAft>
              <a:buClr>
                <a:schemeClr val="accent1"/>
              </a:buClr>
              <a:buSzPct val="80000"/>
              <a:buFont typeface="Wingdings 3" charset="2"/>
              <a:buChar char=""/>
              <a:tabLst/>
              <a:defRPr/>
            </a:pPr>
            <a:r>
              <a:rPr lang="fr-FR" dirty="0"/>
              <a:t>Police Verdana, espacement caractère 1,5, interligne 1,5 </a:t>
            </a:r>
          </a:p>
          <a:p>
            <a:pPr lvl="1"/>
            <a:r>
              <a:rPr lang="fr-FR" dirty="0"/>
              <a:t>Deuxième niveau</a:t>
            </a:r>
          </a:p>
          <a:p>
            <a:pPr lvl="2"/>
            <a:r>
              <a:rPr lang="fr-FR" dirty="0"/>
              <a:t>Troisième niveau max!</a:t>
            </a:r>
          </a:p>
        </p:txBody>
      </p:sp>
      <p:sp>
        <p:nvSpPr>
          <p:cNvPr id="6" name="Slide Number Placeholder 5"/>
          <p:cNvSpPr>
            <a:spLocks noGrp="1"/>
          </p:cNvSpPr>
          <p:nvPr>
            <p:ph type="sldNum" sz="quarter" idx="4"/>
          </p:nvPr>
        </p:nvSpPr>
        <p:spPr>
          <a:xfrm>
            <a:off x="11459092" y="6265081"/>
            <a:ext cx="683339" cy="365125"/>
          </a:xfrm>
          <a:prstGeom prst="rect">
            <a:avLst/>
          </a:prstGeom>
        </p:spPr>
        <p:txBody>
          <a:bodyPr vert="horz" lIns="91440" tIns="45720" rIns="91440" bIns="45720" rtlCol="0" anchor="ctr"/>
          <a:lstStyle>
            <a:lvl1pPr algn="r">
              <a:defRPr sz="900" b="1">
                <a:solidFill>
                  <a:schemeClr val="tx1"/>
                </a:solidFill>
              </a:defRPr>
            </a:lvl1p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4289844153"/>
      </p:ext>
    </p:extLst>
  </p:cSld>
  <p:clrMap bg1="lt1" tx1="dk1" bg2="lt2" tx2="dk2" accent1="accent1" accent2="accent2" accent3="accent3" accent4="accent4" accent5="accent5" accent6="accent6" hlink="hlink" folHlink="folHlink"/>
  <p:sldLayoutIdLst>
    <p:sldLayoutId id="2147484048" r:id="rId1"/>
    <p:sldLayoutId id="2147484049" r:id="rId2"/>
    <p:sldLayoutId id="214748405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 id="2147484059" r:id="rId12"/>
    <p:sldLayoutId id="2147484060" r:id="rId13"/>
    <p:sldLayoutId id="2147484061" r:id="rId14"/>
    <p:sldLayoutId id="2147484062" r:id="rId15"/>
    <p:sldLayoutId id="2147484063" r:id="rId16"/>
  </p:sldLayoutIdLst>
  <p:hf hdr="0" ftr="0" dt="0"/>
  <p:txStyles>
    <p:titleStyle>
      <a:lvl1pPr algn="l" defTabSz="457200" rtl="0" eaLnBrk="1" latinLnBrk="0" hangingPunct="1">
        <a:spcBef>
          <a:spcPct val="0"/>
        </a:spcBef>
        <a:buNone/>
        <a:defRPr sz="3600" kern="1200" spc="150" baseline="0">
          <a:solidFill>
            <a:schemeClr val="accent1"/>
          </a:solidFill>
          <a:latin typeface="Verdana" panose="020B0604030504040204" pitchFamily="34" charset="0"/>
          <a:ea typeface="Verdana" panose="020B0604030504040204" pitchFamily="34" charset="0"/>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457200" rtl="0" eaLnBrk="1" latinLnBrk="0" hangingPunct="1">
        <a:lnSpc>
          <a:spcPct val="150000"/>
        </a:lnSpc>
        <a:spcBef>
          <a:spcPts val="1000"/>
        </a:spcBef>
        <a:spcAft>
          <a:spcPts val="0"/>
        </a:spcAft>
        <a:buClr>
          <a:schemeClr val="accent1"/>
        </a:buClr>
        <a:buSzPct val="80000"/>
        <a:buFont typeface="Wingdings 3" charset="2"/>
        <a:buNone/>
        <a:defRPr sz="28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1pPr>
      <a:lvl2pPr marL="742950" indent="-285750" algn="l" defTabSz="457200" rtl="0" eaLnBrk="1" latinLnBrk="0" hangingPunct="1">
        <a:lnSpc>
          <a:spcPct val="150000"/>
        </a:lnSpc>
        <a:spcBef>
          <a:spcPts val="1000"/>
        </a:spcBef>
        <a:spcAft>
          <a:spcPts val="0"/>
        </a:spcAft>
        <a:buClr>
          <a:schemeClr val="accent1"/>
        </a:buClr>
        <a:buSzPct val="80000"/>
        <a:buFont typeface="Wingdings 3" charset="2"/>
        <a:buChar char=""/>
        <a:defRPr sz="24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2pPr>
      <a:lvl3pPr marL="11430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20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3pPr>
      <a:lvl4pPr marL="16002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4pPr>
      <a:lvl5pPr marL="20574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beluga.univ-grenoble-alpes.fr/permalink/33UGRENOBLE_INST/1peaf1c/alma991007097843106161" TargetMode="Externa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hyperlink" Target="https://beluga.univ-grenoble-alpes.fr/permalink/33UGRENOBLE_INST/1peaf1c/alma99100699094610616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ncbi.nlm.nih.gov/mesh/68020228"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ncbi.nlm.nih.gov/mesh/100008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ncbi.nlm.nih.gov/mesh/100008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bapso-rensbump@univ-grenoble-alpes.fr" TargetMode="External"/><Relationship Id="rId2" Type="http://schemas.openxmlformats.org/officeDocument/2006/relationships/hyperlink" Target="https://idel.univ-grenoble-alpes.fr/participant/accueil/index/46"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hyperlink" Target="https://bibliotheques.univ-grenoble-alpes.fr/medias/fichier/2023-instructions-sfs-version-web_1694589442592-pdf?ID_FICHE=1374206&amp;INLINE=FALS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ommonchemistry.cas.or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hyperlink" Target="https://bu.univ-grenoble-alpes.fr/Form_RDV/formulaire.php"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pubservatory.zbmed.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js.eahil.eu/JEAHIL/article/view/60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D02CD4-5043-DE2C-C08A-6FF1319D2063}"/>
              </a:ext>
            </a:extLst>
          </p:cNvPr>
          <p:cNvSpPr>
            <a:spLocks noGrp="1"/>
          </p:cNvSpPr>
          <p:nvPr>
            <p:ph type="ctrTitle"/>
          </p:nvPr>
        </p:nvSpPr>
        <p:spPr/>
        <p:txBody>
          <a:bodyPr/>
          <a:lstStyle/>
          <a:p>
            <a:r>
              <a:rPr lang="fr-FR" b="1" dirty="0"/>
              <a:t>PubMed </a:t>
            </a:r>
            <a:r>
              <a:rPr lang="fr-FR" b="1" dirty="0" err="1"/>
              <a:t>Medline</a:t>
            </a:r>
            <a:r>
              <a:rPr lang="fr-FR" b="1" dirty="0"/>
              <a:t> et </a:t>
            </a:r>
            <a:r>
              <a:rPr lang="fr-FR" b="1" dirty="0" err="1"/>
              <a:t>SciFinder</a:t>
            </a:r>
            <a:r>
              <a:rPr lang="fr-FR" b="1" dirty="0"/>
              <a:t>-n</a:t>
            </a:r>
          </a:p>
        </p:txBody>
      </p:sp>
      <p:sp>
        <p:nvSpPr>
          <p:cNvPr id="3" name="Sous-titre 2">
            <a:extLst>
              <a:ext uri="{FF2B5EF4-FFF2-40B4-BE49-F238E27FC236}">
                <a16:creationId xmlns:a16="http://schemas.microsoft.com/office/drawing/2014/main" id="{3C33BDF4-68AB-AC04-61A8-0A7EA3C0B3F6}"/>
              </a:ext>
            </a:extLst>
          </p:cNvPr>
          <p:cNvSpPr>
            <a:spLocks noGrp="1"/>
          </p:cNvSpPr>
          <p:nvPr>
            <p:ph type="subTitle" idx="1"/>
          </p:nvPr>
        </p:nvSpPr>
        <p:spPr/>
        <p:txBody>
          <a:bodyPr/>
          <a:lstStyle/>
          <a:p>
            <a:r>
              <a:rPr lang="fr-FR" dirty="0"/>
              <a:t>Pharmacie - Officine</a:t>
            </a:r>
          </a:p>
        </p:txBody>
      </p:sp>
      <p:sp>
        <p:nvSpPr>
          <p:cNvPr id="4" name="Espace réservé du texte 3">
            <a:extLst>
              <a:ext uri="{FF2B5EF4-FFF2-40B4-BE49-F238E27FC236}">
                <a16:creationId xmlns:a16="http://schemas.microsoft.com/office/drawing/2014/main" id="{A4FDE14B-F364-0FCA-B9EA-EE6914E73C7A}"/>
              </a:ext>
            </a:extLst>
          </p:cNvPr>
          <p:cNvSpPr>
            <a:spLocks noGrp="1"/>
          </p:cNvSpPr>
          <p:nvPr>
            <p:ph type="body" sz="quarter" idx="13"/>
          </p:nvPr>
        </p:nvSpPr>
        <p:spPr/>
        <p:txBody>
          <a:bodyPr>
            <a:normAutofit/>
          </a:bodyPr>
          <a:lstStyle/>
          <a:p>
            <a:r>
              <a:rPr lang="fr-FR" dirty="0"/>
              <a:t>Service formation BUMP – vendredi 27 mars</a:t>
            </a:r>
          </a:p>
        </p:txBody>
      </p:sp>
    </p:spTree>
    <p:extLst>
      <p:ext uri="{BB962C8B-B14F-4D97-AF65-F5344CB8AC3E}">
        <p14:creationId xmlns:p14="http://schemas.microsoft.com/office/powerpoint/2010/main" val="673875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402C20-9D61-C68B-4DDC-79E2694F19C1}"/>
              </a:ext>
            </a:extLst>
          </p:cNvPr>
          <p:cNvSpPr>
            <a:spLocks noGrp="1"/>
          </p:cNvSpPr>
          <p:nvPr>
            <p:ph type="title"/>
          </p:nvPr>
        </p:nvSpPr>
        <p:spPr/>
        <p:txBody>
          <a:bodyPr/>
          <a:lstStyle/>
          <a:p>
            <a:r>
              <a:rPr lang="fr-FR" b="1" dirty="0"/>
              <a:t>Des termes MeSH qui ne devraient pas être mentionnés</a:t>
            </a:r>
          </a:p>
        </p:txBody>
      </p:sp>
      <p:sp>
        <p:nvSpPr>
          <p:cNvPr id="3" name="Espace réservé du contenu 2">
            <a:extLst>
              <a:ext uri="{FF2B5EF4-FFF2-40B4-BE49-F238E27FC236}">
                <a16:creationId xmlns:a16="http://schemas.microsoft.com/office/drawing/2014/main" id="{362E659B-AC27-15D3-B26F-9C0B6FF7DF6D}"/>
              </a:ext>
            </a:extLst>
          </p:cNvPr>
          <p:cNvSpPr>
            <a:spLocks noGrp="1"/>
          </p:cNvSpPr>
          <p:nvPr>
            <p:ph idx="1"/>
          </p:nvPr>
        </p:nvSpPr>
        <p:spPr>
          <a:xfrm>
            <a:off x="677333" y="1649480"/>
            <a:ext cx="9808357" cy="4585065"/>
          </a:xfrm>
        </p:spPr>
        <p:txBody>
          <a:bodyPr/>
          <a:lstStyle/>
          <a:p>
            <a:r>
              <a:rPr lang="fr-FR" spc="100" dirty="0"/>
              <a:t>Généralement causé par les acronymes ou les termes voisins. Exemple :</a:t>
            </a:r>
          </a:p>
          <a:p>
            <a:endParaRPr lang="fr-FR" dirty="0"/>
          </a:p>
        </p:txBody>
      </p:sp>
      <p:sp>
        <p:nvSpPr>
          <p:cNvPr id="4" name="Espace réservé du numéro de diapositive 3">
            <a:extLst>
              <a:ext uri="{FF2B5EF4-FFF2-40B4-BE49-F238E27FC236}">
                <a16:creationId xmlns:a16="http://schemas.microsoft.com/office/drawing/2014/main" id="{224D4DAC-00E4-D148-FB2E-EB9C33092D8B}"/>
              </a:ext>
            </a:extLst>
          </p:cNvPr>
          <p:cNvSpPr>
            <a:spLocks noGrp="1"/>
          </p:cNvSpPr>
          <p:nvPr>
            <p:ph type="sldNum" sz="quarter" idx="12"/>
          </p:nvPr>
        </p:nvSpPr>
        <p:spPr/>
        <p:txBody>
          <a:bodyPr/>
          <a:lstStyle/>
          <a:p>
            <a:fld id="{058C6AAE-80D1-40D8-9C1C-2E18126A3A25}" type="slidenum">
              <a:rPr lang="fr-FR" smtClean="0"/>
              <a:pPr/>
              <a:t>10</a:t>
            </a:fld>
            <a:endParaRPr lang="fr-FR" dirty="0"/>
          </a:p>
        </p:txBody>
      </p:sp>
      <p:pic>
        <p:nvPicPr>
          <p:cNvPr id="5" name="Image 4">
            <a:extLst>
              <a:ext uri="{FF2B5EF4-FFF2-40B4-BE49-F238E27FC236}">
                <a16:creationId xmlns:a16="http://schemas.microsoft.com/office/drawing/2014/main" id="{937E3520-0CB3-81FB-2421-F02DB57374F8}"/>
              </a:ext>
              <a:ext uri="{C183D7F6-B498-43B3-948B-1728B52AA6E4}">
                <adec:decorative xmlns:adec="http://schemas.microsoft.com/office/drawing/2017/decorative" val="1"/>
              </a:ext>
            </a:extLst>
          </p:cNvPr>
          <p:cNvPicPr>
            <a:picLocks noChangeAspect="1"/>
          </p:cNvPicPr>
          <p:nvPr/>
        </p:nvPicPr>
        <p:blipFill rotWithShape="1">
          <a:blip r:embed="rId2"/>
          <a:srcRect b="53113"/>
          <a:stretch/>
        </p:blipFill>
        <p:spPr>
          <a:xfrm>
            <a:off x="677333" y="2968347"/>
            <a:ext cx="5097542" cy="1654927"/>
          </a:xfrm>
          <a:prstGeom prst="rect">
            <a:avLst/>
          </a:prstGeom>
        </p:spPr>
      </p:pic>
      <p:grpSp>
        <p:nvGrpSpPr>
          <p:cNvPr id="6" name="Groupe 5">
            <a:extLst>
              <a:ext uri="{FF2B5EF4-FFF2-40B4-BE49-F238E27FC236}">
                <a16:creationId xmlns:a16="http://schemas.microsoft.com/office/drawing/2014/main" id="{58CD2B81-584C-B550-37E6-16BBE3A2BA54}"/>
              </a:ext>
              <a:ext uri="{C183D7F6-B498-43B3-948B-1728B52AA6E4}">
                <adec:decorative xmlns:adec="http://schemas.microsoft.com/office/drawing/2017/decorative" val="1"/>
              </a:ext>
            </a:extLst>
          </p:cNvPr>
          <p:cNvGrpSpPr/>
          <p:nvPr/>
        </p:nvGrpSpPr>
        <p:grpSpPr>
          <a:xfrm>
            <a:off x="677333" y="4990744"/>
            <a:ext cx="6971153" cy="893126"/>
            <a:chOff x="159681" y="4783834"/>
            <a:chExt cx="6808056" cy="781977"/>
          </a:xfrm>
        </p:grpSpPr>
        <p:pic>
          <p:nvPicPr>
            <p:cNvPr id="7" name="Image 6">
              <a:extLst>
                <a:ext uri="{FF2B5EF4-FFF2-40B4-BE49-F238E27FC236}">
                  <a16:creationId xmlns:a16="http://schemas.microsoft.com/office/drawing/2014/main" id="{193A15D2-FFD3-CE22-336A-465E0431EB47}"/>
                </a:ext>
                <a:ext uri="{C183D7F6-B498-43B3-948B-1728B52AA6E4}">
                  <adec:decorative xmlns:adec="http://schemas.microsoft.com/office/drawing/2017/decorative" val="1"/>
                </a:ext>
              </a:extLst>
            </p:cNvPr>
            <p:cNvPicPr>
              <a:picLocks noChangeAspect="1"/>
            </p:cNvPicPr>
            <p:nvPr/>
          </p:nvPicPr>
          <p:blipFill rotWithShape="1">
            <a:blip r:embed="rId2"/>
            <a:srcRect t="73147" b="10265"/>
            <a:stretch/>
          </p:blipFill>
          <p:spPr>
            <a:xfrm>
              <a:off x="159681" y="4783834"/>
              <a:ext cx="6808056" cy="781977"/>
            </a:xfrm>
            <a:prstGeom prst="rect">
              <a:avLst/>
            </a:prstGeom>
          </p:spPr>
        </p:pic>
        <p:sp>
          <p:nvSpPr>
            <p:cNvPr id="8" name="Rectangle 7">
              <a:extLst>
                <a:ext uri="{FF2B5EF4-FFF2-40B4-BE49-F238E27FC236}">
                  <a16:creationId xmlns:a16="http://schemas.microsoft.com/office/drawing/2014/main" id="{E3198393-99E4-4D7A-2EC0-F28B90BC6B8B}"/>
                </a:ext>
              </a:extLst>
            </p:cNvPr>
            <p:cNvSpPr/>
            <p:nvPr/>
          </p:nvSpPr>
          <p:spPr>
            <a:xfrm>
              <a:off x="5058561" y="5343787"/>
              <a:ext cx="1825286" cy="213635"/>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 name="Image 8">
            <a:extLst>
              <a:ext uri="{FF2B5EF4-FFF2-40B4-BE49-F238E27FC236}">
                <a16:creationId xmlns:a16="http://schemas.microsoft.com/office/drawing/2014/main" id="{2D10A6EC-EF7A-90B0-3942-92931DB2DD3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887637" y="3125858"/>
            <a:ext cx="2663721" cy="2758012"/>
          </a:xfrm>
          <a:prstGeom prst="rect">
            <a:avLst/>
          </a:prstGeom>
        </p:spPr>
      </p:pic>
    </p:spTree>
    <p:extLst>
      <p:ext uri="{BB962C8B-B14F-4D97-AF65-F5344CB8AC3E}">
        <p14:creationId xmlns:p14="http://schemas.microsoft.com/office/powerpoint/2010/main" val="523793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936917-5467-AB9F-516D-75BBD40CD085}"/>
              </a:ext>
            </a:extLst>
          </p:cNvPr>
          <p:cNvSpPr>
            <a:spLocks noGrp="1"/>
          </p:cNvSpPr>
          <p:nvPr>
            <p:ph type="title"/>
          </p:nvPr>
        </p:nvSpPr>
        <p:spPr/>
        <p:txBody>
          <a:bodyPr>
            <a:normAutofit fontScale="90000"/>
          </a:bodyPr>
          <a:lstStyle/>
          <a:p>
            <a:r>
              <a:rPr lang="fr-FR" b="1" dirty="0"/>
              <a:t>Plusieurs termes MeSH alors qu’un meilleur terme MeSH existe</a:t>
            </a:r>
          </a:p>
        </p:txBody>
      </p:sp>
      <p:sp>
        <p:nvSpPr>
          <p:cNvPr id="9" name="ZoneTexte 8">
            <a:extLst>
              <a:ext uri="{FF2B5EF4-FFF2-40B4-BE49-F238E27FC236}">
                <a16:creationId xmlns:a16="http://schemas.microsoft.com/office/drawing/2014/main" id="{B23D5167-FB05-D376-DF36-5BFED7989C04}"/>
              </a:ext>
            </a:extLst>
          </p:cNvPr>
          <p:cNvSpPr txBox="1"/>
          <p:nvPr/>
        </p:nvSpPr>
        <p:spPr>
          <a:xfrm>
            <a:off x="556532" y="4516121"/>
            <a:ext cx="6698847" cy="1318181"/>
          </a:xfrm>
          <a:prstGeom prst="rect">
            <a:avLst/>
          </a:prstGeom>
          <a:noFill/>
        </p:spPr>
        <p:txBody>
          <a:bodyPr wrap="square">
            <a:spAutoFit/>
          </a:bodyPr>
          <a:lstStyle/>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Le descripteur </a:t>
            </a:r>
            <a:r>
              <a:rPr lang="en-US" sz="2800" kern="1900" spc="100" dirty="0">
                <a:solidFill>
                  <a:schemeClr val="tx1">
                    <a:lumMod val="75000"/>
                    <a:lumOff val="25000"/>
                  </a:schemeClr>
                </a:solidFill>
                <a:latin typeface="Calibri" panose="020F0502020204030204" pitchFamily="34" charset="0"/>
                <a:cs typeface="Calibri" panose="020F0502020204030204" pitchFamily="34" charset="0"/>
              </a:rPr>
              <a:t>Pregnancy in Adolescence semble plus pertinent : </a:t>
            </a:r>
            <a:endParaRPr lang="fr-FR" sz="2800" kern="1900" spc="100" dirty="0">
              <a:solidFill>
                <a:schemeClr val="tx1">
                  <a:lumMod val="75000"/>
                  <a:lumOff val="25000"/>
                </a:schemeClr>
              </a:solidFill>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id="{48074233-D8A5-DCA4-5E8D-8840A81D82A3}"/>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11</a:t>
            </a:fld>
            <a:endParaRPr lang="fr-FR" dirty="0"/>
          </a:p>
        </p:txBody>
      </p:sp>
      <p:pic>
        <p:nvPicPr>
          <p:cNvPr id="5" name="Image 4">
            <a:extLst>
              <a:ext uri="{FF2B5EF4-FFF2-40B4-BE49-F238E27FC236}">
                <a16:creationId xmlns:a16="http://schemas.microsoft.com/office/drawing/2014/main" id="{1CB03F3F-BE2F-CED0-738C-99BD998E8C6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7334" y="1812096"/>
            <a:ext cx="6237268" cy="2387982"/>
          </a:xfrm>
          <a:prstGeom prst="rect">
            <a:avLst/>
          </a:prstGeom>
        </p:spPr>
      </p:pic>
      <p:pic>
        <p:nvPicPr>
          <p:cNvPr id="6" name="Image 5">
            <a:extLst>
              <a:ext uri="{FF2B5EF4-FFF2-40B4-BE49-F238E27FC236}">
                <a16:creationId xmlns:a16="http://schemas.microsoft.com/office/drawing/2014/main" id="{A662FBCF-5CD7-C05B-9CDC-B13DABEFFC2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345144" y="1812096"/>
            <a:ext cx="2903920" cy="2392435"/>
          </a:xfrm>
          <a:prstGeom prst="rect">
            <a:avLst/>
          </a:prstGeom>
        </p:spPr>
      </p:pic>
      <p:pic>
        <p:nvPicPr>
          <p:cNvPr id="7" name="Image 6">
            <a:extLst>
              <a:ext uri="{FF2B5EF4-FFF2-40B4-BE49-F238E27FC236}">
                <a16:creationId xmlns:a16="http://schemas.microsoft.com/office/drawing/2014/main" id="{A08ADB54-FC69-2348-860F-CFFE3E3BB81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436320" y="5362185"/>
            <a:ext cx="5594742" cy="1012977"/>
          </a:xfrm>
          <a:prstGeom prst="rect">
            <a:avLst/>
          </a:prstGeom>
          <a:ln>
            <a:solidFill>
              <a:schemeClr val="tx1"/>
            </a:solidFill>
          </a:ln>
        </p:spPr>
      </p:pic>
    </p:spTree>
    <p:extLst>
      <p:ext uri="{BB962C8B-B14F-4D97-AF65-F5344CB8AC3E}">
        <p14:creationId xmlns:p14="http://schemas.microsoft.com/office/powerpoint/2010/main" val="1726848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3C1AC7-D5C4-A1C5-88D1-3F6F63A42C33}"/>
              </a:ext>
            </a:extLst>
          </p:cNvPr>
          <p:cNvSpPr>
            <a:spLocks noGrp="1"/>
          </p:cNvSpPr>
          <p:nvPr>
            <p:ph type="title"/>
          </p:nvPr>
        </p:nvSpPr>
        <p:spPr/>
        <p:txBody>
          <a:bodyPr/>
          <a:lstStyle/>
          <a:p>
            <a:r>
              <a:rPr lang="fr-FR" b="1" dirty="0"/>
              <a:t>Un concept évident est manquant</a:t>
            </a:r>
          </a:p>
        </p:txBody>
      </p:sp>
      <p:sp>
        <p:nvSpPr>
          <p:cNvPr id="7" name="ZoneTexte 6">
            <a:extLst>
              <a:ext uri="{FF2B5EF4-FFF2-40B4-BE49-F238E27FC236}">
                <a16:creationId xmlns:a16="http://schemas.microsoft.com/office/drawing/2014/main" id="{D2C44238-F271-F6B3-6910-EA722EF21E66}"/>
              </a:ext>
            </a:extLst>
          </p:cNvPr>
          <p:cNvSpPr txBox="1"/>
          <p:nvPr/>
        </p:nvSpPr>
        <p:spPr>
          <a:xfrm>
            <a:off x="3804404" y="4665694"/>
            <a:ext cx="4583191" cy="1964512"/>
          </a:xfrm>
          <a:prstGeom prst="rect">
            <a:avLst/>
          </a:prstGeom>
          <a:noFill/>
        </p:spPr>
        <p:txBody>
          <a:bodyPr wrap="square" rtlCol="0">
            <a:spAutoFit/>
          </a:bodyPr>
          <a:lstStyle/>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Absence des descripteurs Gastrointestinal </a:t>
            </a:r>
            <a:r>
              <a:rPr lang="fr-FR" sz="2800" kern="1900" spc="100" dirty="0" err="1">
                <a:solidFill>
                  <a:schemeClr val="tx1">
                    <a:lumMod val="75000"/>
                    <a:lumOff val="25000"/>
                  </a:schemeClr>
                </a:solidFill>
                <a:latin typeface="Calibri" panose="020F0502020204030204" pitchFamily="34" charset="0"/>
                <a:cs typeface="Calibri" panose="020F0502020204030204" pitchFamily="34" charset="0"/>
              </a:rPr>
              <a:t>Diseases</a:t>
            </a:r>
            <a:endParaRPr lang="fr-FR" sz="2800" kern="1900" spc="100" dirty="0">
              <a:solidFill>
                <a:schemeClr val="tx1">
                  <a:lumMod val="75000"/>
                  <a:lumOff val="25000"/>
                </a:schemeClr>
              </a:solidFill>
              <a:latin typeface="Calibri" panose="020F0502020204030204" pitchFamily="34" charset="0"/>
              <a:cs typeface="Calibri" panose="020F0502020204030204" pitchFamily="34" charset="0"/>
            </a:endParaRPr>
          </a:p>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ou </a:t>
            </a:r>
            <a:r>
              <a:rPr lang="fr-FR" sz="2800" kern="1900" spc="100" dirty="0" err="1">
                <a:solidFill>
                  <a:schemeClr val="tx1">
                    <a:lumMod val="75000"/>
                    <a:lumOff val="25000"/>
                  </a:schemeClr>
                </a:solidFill>
                <a:latin typeface="Calibri" panose="020F0502020204030204" pitchFamily="34" charset="0"/>
                <a:cs typeface="Calibri" panose="020F0502020204030204" pitchFamily="34" charset="0"/>
              </a:rPr>
              <a:t>Ostomy</a:t>
            </a: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 par exemple</a:t>
            </a:r>
          </a:p>
        </p:txBody>
      </p:sp>
      <p:sp>
        <p:nvSpPr>
          <p:cNvPr id="4" name="Espace réservé du numéro de diapositive 3">
            <a:extLst>
              <a:ext uri="{FF2B5EF4-FFF2-40B4-BE49-F238E27FC236}">
                <a16:creationId xmlns:a16="http://schemas.microsoft.com/office/drawing/2014/main" id="{F4AEE065-FBAD-6090-B266-4DE15F6ED151}"/>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12</a:t>
            </a:fld>
            <a:endParaRPr lang="fr-FR" dirty="0"/>
          </a:p>
        </p:txBody>
      </p:sp>
      <p:pic>
        <p:nvPicPr>
          <p:cNvPr id="5" name="Image 4">
            <a:extLst>
              <a:ext uri="{FF2B5EF4-FFF2-40B4-BE49-F238E27FC236}">
                <a16:creationId xmlns:a16="http://schemas.microsoft.com/office/drawing/2014/main" id="{AE02D6D8-F184-B99C-07D8-2E52CB5FF8B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7334" y="2042445"/>
            <a:ext cx="5623563" cy="2408924"/>
          </a:xfrm>
          <a:prstGeom prst="rect">
            <a:avLst/>
          </a:prstGeom>
        </p:spPr>
      </p:pic>
      <p:pic>
        <p:nvPicPr>
          <p:cNvPr id="6" name="Image 5">
            <a:extLst>
              <a:ext uri="{FF2B5EF4-FFF2-40B4-BE49-F238E27FC236}">
                <a16:creationId xmlns:a16="http://schemas.microsoft.com/office/drawing/2014/main" id="{A5E3F8F0-9601-FF4D-DAE4-533BE94EEDB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989071" y="2042445"/>
            <a:ext cx="2940121" cy="2408923"/>
          </a:xfrm>
          <a:prstGeom prst="rect">
            <a:avLst/>
          </a:prstGeom>
        </p:spPr>
      </p:pic>
    </p:spTree>
    <p:extLst>
      <p:ext uri="{BB962C8B-B14F-4D97-AF65-F5344CB8AC3E}">
        <p14:creationId xmlns:p14="http://schemas.microsoft.com/office/powerpoint/2010/main" val="2693007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6B0E5-44F2-FDCC-9857-A21C20B4C19E}"/>
              </a:ext>
            </a:extLst>
          </p:cNvPr>
          <p:cNvSpPr>
            <a:spLocks noGrp="1"/>
          </p:cNvSpPr>
          <p:nvPr>
            <p:ph type="title"/>
          </p:nvPr>
        </p:nvSpPr>
        <p:spPr/>
        <p:txBody>
          <a:bodyPr/>
          <a:lstStyle/>
          <a:p>
            <a:r>
              <a:rPr lang="fr-FR" b="1" dirty="0"/>
              <a:t>Interroger PubMed</a:t>
            </a:r>
          </a:p>
        </p:txBody>
      </p:sp>
      <p:sp>
        <p:nvSpPr>
          <p:cNvPr id="3" name="Espace réservé du contenu 2">
            <a:extLst>
              <a:ext uri="{FF2B5EF4-FFF2-40B4-BE49-F238E27FC236}">
                <a16:creationId xmlns:a16="http://schemas.microsoft.com/office/drawing/2014/main" id="{929DDF6B-A714-24F1-2CF0-C90308416B72}"/>
              </a:ext>
            </a:extLst>
          </p:cNvPr>
          <p:cNvSpPr>
            <a:spLocks noGrp="1"/>
          </p:cNvSpPr>
          <p:nvPr>
            <p:ph idx="1"/>
          </p:nvPr>
        </p:nvSpPr>
        <p:spPr/>
        <p:txBody>
          <a:bodyPr/>
          <a:lstStyle/>
          <a:p>
            <a:r>
              <a:rPr lang="fr-FR" dirty="0"/>
              <a:t>L’interprétation de la recherche simple de PubMed est loin d’être complètement satisfaisante.</a:t>
            </a:r>
          </a:p>
          <a:p>
            <a:r>
              <a:rPr lang="fr-FR" dirty="0"/>
              <a:t>Il est recommandé de ne pas l’utiliser pour effectuer ses équations de recherche.</a:t>
            </a:r>
          </a:p>
          <a:p>
            <a:endParaRPr lang="fr-FR" dirty="0"/>
          </a:p>
        </p:txBody>
      </p:sp>
      <p:sp>
        <p:nvSpPr>
          <p:cNvPr id="4" name="Espace réservé du numéro de diapositive 3">
            <a:extLst>
              <a:ext uri="{FF2B5EF4-FFF2-40B4-BE49-F238E27FC236}">
                <a16:creationId xmlns:a16="http://schemas.microsoft.com/office/drawing/2014/main" id="{64B094F3-3D0C-DBFF-9EAF-ED7E66CF4157}"/>
              </a:ext>
            </a:extLst>
          </p:cNvPr>
          <p:cNvSpPr>
            <a:spLocks noGrp="1"/>
          </p:cNvSpPr>
          <p:nvPr>
            <p:ph type="sldNum" sz="quarter" idx="12"/>
          </p:nvPr>
        </p:nvSpPr>
        <p:spPr/>
        <p:txBody>
          <a:bodyPr/>
          <a:lstStyle/>
          <a:p>
            <a:fld id="{058C6AAE-80D1-40D8-9C1C-2E18126A3A25}" type="slidenum">
              <a:rPr lang="fr-FR" smtClean="0"/>
              <a:pPr/>
              <a:t>13</a:t>
            </a:fld>
            <a:endParaRPr lang="fr-FR" dirty="0"/>
          </a:p>
        </p:txBody>
      </p:sp>
      <p:grpSp>
        <p:nvGrpSpPr>
          <p:cNvPr id="5" name="Groupe 4">
            <a:extLst>
              <a:ext uri="{FF2B5EF4-FFF2-40B4-BE49-F238E27FC236}">
                <a16:creationId xmlns:a16="http://schemas.microsoft.com/office/drawing/2014/main" id="{1C6EF892-C52E-A606-08C2-B99C19054AD6}"/>
              </a:ext>
              <a:ext uri="{C183D7F6-B498-43B3-948B-1728B52AA6E4}">
                <adec:decorative xmlns:adec="http://schemas.microsoft.com/office/drawing/2017/decorative" val="1"/>
              </a:ext>
            </a:extLst>
          </p:cNvPr>
          <p:cNvGrpSpPr/>
          <p:nvPr/>
        </p:nvGrpSpPr>
        <p:grpSpPr>
          <a:xfrm>
            <a:off x="1948242" y="4728199"/>
            <a:ext cx="6710042" cy="2011116"/>
            <a:chOff x="292392" y="4548204"/>
            <a:chExt cx="4376737" cy="1311784"/>
          </a:xfrm>
        </p:grpSpPr>
        <p:pic>
          <p:nvPicPr>
            <p:cNvPr id="6" name="Image 5">
              <a:extLst>
                <a:ext uri="{FF2B5EF4-FFF2-40B4-BE49-F238E27FC236}">
                  <a16:creationId xmlns:a16="http://schemas.microsoft.com/office/drawing/2014/main" id="{0F859EB3-27B9-59C7-76CE-53897BE0C707}"/>
                </a:ext>
              </a:extLst>
            </p:cNvPr>
            <p:cNvPicPr>
              <a:picLocks noChangeAspect="1"/>
            </p:cNvPicPr>
            <p:nvPr/>
          </p:nvPicPr>
          <p:blipFill>
            <a:blip r:embed="rId2"/>
            <a:stretch>
              <a:fillRect/>
            </a:stretch>
          </p:blipFill>
          <p:spPr>
            <a:xfrm>
              <a:off x="292392" y="4548204"/>
              <a:ext cx="4376737" cy="1311784"/>
            </a:xfrm>
            <a:prstGeom prst="rect">
              <a:avLst/>
            </a:prstGeom>
          </p:spPr>
        </p:pic>
        <p:cxnSp>
          <p:nvCxnSpPr>
            <p:cNvPr id="7" name="Connecteur droit 6">
              <a:extLst>
                <a:ext uri="{FF2B5EF4-FFF2-40B4-BE49-F238E27FC236}">
                  <a16:creationId xmlns:a16="http://schemas.microsoft.com/office/drawing/2014/main" id="{F67C7B55-E577-FD66-76D8-CAEBFA7291B7}"/>
                </a:ext>
              </a:extLst>
            </p:cNvPr>
            <p:cNvCxnSpPr>
              <a:cxnSpLocks/>
            </p:cNvCxnSpPr>
            <p:nvPr/>
          </p:nvCxnSpPr>
          <p:spPr>
            <a:xfrm flipV="1">
              <a:off x="292392" y="4548204"/>
              <a:ext cx="4376737" cy="128105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4EB9A7E3-8DA5-DC8A-7CB7-5021CADE3B9A}"/>
                </a:ext>
              </a:extLst>
            </p:cNvPr>
            <p:cNvCxnSpPr>
              <a:cxnSpLocks/>
            </p:cNvCxnSpPr>
            <p:nvPr/>
          </p:nvCxnSpPr>
          <p:spPr>
            <a:xfrm>
              <a:off x="292392" y="4548204"/>
              <a:ext cx="4376737" cy="131178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52900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1B65C-6788-766B-1FCA-36A1FEF7FEC8}"/>
              </a:ext>
            </a:extLst>
          </p:cNvPr>
          <p:cNvSpPr>
            <a:spLocks noGrp="1"/>
          </p:cNvSpPr>
          <p:nvPr>
            <p:ph type="title"/>
          </p:nvPr>
        </p:nvSpPr>
        <p:spPr/>
        <p:txBody>
          <a:bodyPr/>
          <a:lstStyle/>
          <a:p>
            <a:r>
              <a:rPr lang="fr-FR" b="1" dirty="0"/>
              <a:t>Mobiliser les descripteurs MeSH</a:t>
            </a:r>
          </a:p>
        </p:txBody>
      </p:sp>
      <p:sp>
        <p:nvSpPr>
          <p:cNvPr id="3" name="Espace réservé du contenu 2">
            <a:extLst>
              <a:ext uri="{FF2B5EF4-FFF2-40B4-BE49-F238E27FC236}">
                <a16:creationId xmlns:a16="http://schemas.microsoft.com/office/drawing/2014/main" id="{782894DC-5691-5C18-8E52-830BE9E08BAC}"/>
              </a:ext>
            </a:extLst>
          </p:cNvPr>
          <p:cNvSpPr>
            <a:spLocks noGrp="1"/>
          </p:cNvSpPr>
          <p:nvPr>
            <p:ph idx="1"/>
          </p:nvPr>
        </p:nvSpPr>
        <p:spPr/>
        <p:txBody>
          <a:bodyPr/>
          <a:lstStyle/>
          <a:p>
            <a:r>
              <a:rPr lang="fr-FR" dirty="0"/>
              <a:t>Le MeSH (</a:t>
            </a:r>
            <a:r>
              <a:rPr lang="fr-FR" dirty="0" err="1"/>
              <a:t>Medical</a:t>
            </a:r>
            <a:r>
              <a:rPr lang="fr-FR" dirty="0"/>
              <a:t> </a:t>
            </a:r>
            <a:r>
              <a:rPr lang="fr-FR" dirty="0" err="1"/>
              <a:t>Subject</a:t>
            </a:r>
            <a:r>
              <a:rPr lang="fr-FR" dirty="0"/>
              <a:t> </a:t>
            </a:r>
            <a:r>
              <a:rPr lang="fr-FR" dirty="0" err="1"/>
              <a:t>Headings</a:t>
            </a:r>
            <a:r>
              <a:rPr lang="fr-FR" dirty="0"/>
              <a:t>) est le thésaurus de vocabulaire contrôlé utilisé pour indexer les articles de PubMed, il est accessible via le </a:t>
            </a:r>
            <a:r>
              <a:rPr lang="fr-FR" b="1" dirty="0"/>
              <a:t>MeSH </a:t>
            </a:r>
            <a:r>
              <a:rPr lang="fr-FR" b="1" dirty="0" err="1"/>
              <a:t>Database</a:t>
            </a:r>
            <a:endParaRPr lang="fr-FR" b="1" dirty="0"/>
          </a:p>
        </p:txBody>
      </p:sp>
      <p:sp>
        <p:nvSpPr>
          <p:cNvPr id="4" name="Espace réservé du numéro de diapositive 3">
            <a:extLst>
              <a:ext uri="{FF2B5EF4-FFF2-40B4-BE49-F238E27FC236}">
                <a16:creationId xmlns:a16="http://schemas.microsoft.com/office/drawing/2014/main" id="{ABDD22C4-0E33-D3EA-FE57-8669C20EC8EE}"/>
              </a:ext>
            </a:extLst>
          </p:cNvPr>
          <p:cNvSpPr>
            <a:spLocks noGrp="1"/>
          </p:cNvSpPr>
          <p:nvPr>
            <p:ph type="sldNum" sz="quarter" idx="12"/>
          </p:nvPr>
        </p:nvSpPr>
        <p:spPr/>
        <p:txBody>
          <a:bodyPr/>
          <a:lstStyle/>
          <a:p>
            <a:fld id="{058C6AAE-80D1-40D8-9C1C-2E18126A3A25}" type="slidenum">
              <a:rPr lang="fr-FR" smtClean="0"/>
              <a:pPr/>
              <a:t>14</a:t>
            </a:fld>
            <a:endParaRPr lang="fr-FR" dirty="0"/>
          </a:p>
        </p:txBody>
      </p:sp>
      <p:grpSp>
        <p:nvGrpSpPr>
          <p:cNvPr id="5" name="Groupe 4">
            <a:extLst>
              <a:ext uri="{FF2B5EF4-FFF2-40B4-BE49-F238E27FC236}">
                <a16:creationId xmlns:a16="http://schemas.microsoft.com/office/drawing/2014/main" id="{4401F450-8D7F-9606-7449-1DD504F36A11}"/>
              </a:ext>
              <a:ext uri="{C183D7F6-B498-43B3-948B-1728B52AA6E4}">
                <adec:decorative xmlns:adec="http://schemas.microsoft.com/office/drawing/2017/decorative" val="1"/>
              </a:ext>
            </a:extLst>
          </p:cNvPr>
          <p:cNvGrpSpPr/>
          <p:nvPr/>
        </p:nvGrpSpPr>
        <p:grpSpPr>
          <a:xfrm>
            <a:off x="2216921" y="4206197"/>
            <a:ext cx="7712271" cy="2196584"/>
            <a:chOff x="5091754" y="4516397"/>
            <a:chExt cx="6807854" cy="1938991"/>
          </a:xfrm>
        </p:grpSpPr>
        <p:pic>
          <p:nvPicPr>
            <p:cNvPr id="6" name="Image 5">
              <a:extLst>
                <a:ext uri="{FF2B5EF4-FFF2-40B4-BE49-F238E27FC236}">
                  <a16:creationId xmlns:a16="http://schemas.microsoft.com/office/drawing/2014/main" id="{940B9D15-F6E6-E26B-7B07-00975CA86F7F}"/>
                </a:ext>
              </a:extLst>
            </p:cNvPr>
            <p:cNvPicPr>
              <a:picLocks noChangeAspect="1"/>
            </p:cNvPicPr>
            <p:nvPr/>
          </p:nvPicPr>
          <p:blipFill>
            <a:blip r:embed="rId2">
              <a:duotone>
                <a:schemeClr val="bg2">
                  <a:shade val="45000"/>
                  <a:satMod val="135000"/>
                </a:schemeClr>
                <a:prstClr val="white"/>
              </a:duotone>
            </a:blip>
            <a:stretch>
              <a:fillRect/>
            </a:stretch>
          </p:blipFill>
          <p:spPr>
            <a:xfrm>
              <a:off x="5091754" y="4516397"/>
              <a:ext cx="6807854" cy="1938991"/>
            </a:xfrm>
            <a:prstGeom prst="rect">
              <a:avLst/>
            </a:prstGeom>
          </p:spPr>
        </p:pic>
        <p:pic>
          <p:nvPicPr>
            <p:cNvPr id="7" name="Image 6">
              <a:extLst>
                <a:ext uri="{FF2B5EF4-FFF2-40B4-BE49-F238E27FC236}">
                  <a16:creationId xmlns:a16="http://schemas.microsoft.com/office/drawing/2014/main" id="{46F9FA80-9D1C-7C15-F914-99183820F3F8}"/>
                </a:ext>
              </a:extLst>
            </p:cNvPr>
            <p:cNvPicPr>
              <a:picLocks noChangeAspect="1"/>
            </p:cNvPicPr>
            <p:nvPr/>
          </p:nvPicPr>
          <p:blipFill rotWithShape="1">
            <a:blip r:embed="rId2"/>
            <a:srcRect l="80090"/>
            <a:stretch/>
          </p:blipFill>
          <p:spPr>
            <a:xfrm>
              <a:off x="10387013" y="4516397"/>
              <a:ext cx="1355433" cy="1938991"/>
            </a:xfrm>
            <a:prstGeom prst="rect">
              <a:avLst/>
            </a:prstGeom>
          </p:spPr>
        </p:pic>
        <p:sp>
          <p:nvSpPr>
            <p:cNvPr id="8" name="Rectangle 7">
              <a:extLst>
                <a:ext uri="{FF2B5EF4-FFF2-40B4-BE49-F238E27FC236}">
                  <a16:creationId xmlns:a16="http://schemas.microsoft.com/office/drawing/2014/main" id="{D3D40D9A-7DE1-6E60-C167-6832DF9C9AC7}"/>
                </a:ext>
              </a:extLst>
            </p:cNvPr>
            <p:cNvSpPr/>
            <p:nvPr/>
          </p:nvSpPr>
          <p:spPr>
            <a:xfrm>
              <a:off x="10601325" y="5534025"/>
              <a:ext cx="981075" cy="21907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9" name="Connecteur droit avec flèche 8">
            <a:extLst>
              <a:ext uri="{FF2B5EF4-FFF2-40B4-BE49-F238E27FC236}">
                <a16:creationId xmlns:a16="http://schemas.microsoft.com/office/drawing/2014/main" id="{3D7F765A-0699-1EB5-ABB5-2B271D8DAAEC}"/>
              </a:ext>
              <a:ext uri="{C183D7F6-B498-43B3-948B-1728B52AA6E4}">
                <adec:decorative xmlns:adec="http://schemas.microsoft.com/office/drawing/2017/decorative" val="1"/>
              </a:ext>
            </a:extLst>
          </p:cNvPr>
          <p:cNvCxnSpPr>
            <a:cxnSpLocks/>
          </p:cNvCxnSpPr>
          <p:nvPr/>
        </p:nvCxnSpPr>
        <p:spPr>
          <a:xfrm>
            <a:off x="6459007" y="3690524"/>
            <a:ext cx="1999426" cy="156490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0789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9DC04F-DD36-FA31-07DD-1A1B32978488}"/>
              </a:ext>
            </a:extLst>
          </p:cNvPr>
          <p:cNvSpPr>
            <a:spLocks noGrp="1"/>
          </p:cNvSpPr>
          <p:nvPr>
            <p:ph type="title"/>
          </p:nvPr>
        </p:nvSpPr>
        <p:spPr/>
        <p:txBody>
          <a:bodyPr/>
          <a:lstStyle/>
          <a:p>
            <a:r>
              <a:rPr lang="fr-FR" b="1" dirty="0"/>
              <a:t>Des dictionnaires MeSH</a:t>
            </a:r>
          </a:p>
        </p:txBody>
      </p:sp>
      <p:sp>
        <p:nvSpPr>
          <p:cNvPr id="3" name="Espace réservé du contenu 2">
            <a:extLst>
              <a:ext uri="{FF2B5EF4-FFF2-40B4-BE49-F238E27FC236}">
                <a16:creationId xmlns:a16="http://schemas.microsoft.com/office/drawing/2014/main" id="{1643D16B-32ED-D953-4A06-DAE3EDFEE0BB}"/>
              </a:ext>
            </a:extLst>
          </p:cNvPr>
          <p:cNvSpPr>
            <a:spLocks noGrp="1"/>
          </p:cNvSpPr>
          <p:nvPr>
            <p:ph idx="1"/>
          </p:nvPr>
        </p:nvSpPr>
        <p:spPr/>
        <p:txBody>
          <a:bodyPr/>
          <a:lstStyle/>
          <a:p>
            <a:r>
              <a:rPr lang="fr-FR" dirty="0"/>
              <a:t>Pour traduite du langage naturel en français vers le descripteur MeSH équivalent en anglais.</a:t>
            </a:r>
          </a:p>
        </p:txBody>
      </p:sp>
      <p:sp>
        <p:nvSpPr>
          <p:cNvPr id="4" name="Espace réservé du numéro de diapositive 3">
            <a:extLst>
              <a:ext uri="{FF2B5EF4-FFF2-40B4-BE49-F238E27FC236}">
                <a16:creationId xmlns:a16="http://schemas.microsoft.com/office/drawing/2014/main" id="{1C5CF20B-8DB2-7C31-CE52-7BEDCBF70B4D}"/>
              </a:ext>
            </a:extLst>
          </p:cNvPr>
          <p:cNvSpPr>
            <a:spLocks noGrp="1"/>
          </p:cNvSpPr>
          <p:nvPr>
            <p:ph type="sldNum" sz="quarter" idx="12"/>
          </p:nvPr>
        </p:nvSpPr>
        <p:spPr/>
        <p:txBody>
          <a:bodyPr/>
          <a:lstStyle/>
          <a:p>
            <a:fld id="{058C6AAE-80D1-40D8-9C1C-2E18126A3A25}" type="slidenum">
              <a:rPr lang="fr-FR" smtClean="0"/>
              <a:pPr/>
              <a:t>15</a:t>
            </a:fld>
            <a:endParaRPr lang="fr-FR" dirty="0"/>
          </a:p>
        </p:txBody>
      </p:sp>
      <p:pic>
        <p:nvPicPr>
          <p:cNvPr id="5" name="Image 4">
            <a:hlinkClick r:id="rId2"/>
            <a:extLst>
              <a:ext uri="{FF2B5EF4-FFF2-40B4-BE49-F238E27FC236}">
                <a16:creationId xmlns:a16="http://schemas.microsoft.com/office/drawing/2014/main" id="{47B5EDCA-8091-4338-73BA-C7509EADE45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77333" y="3769567"/>
            <a:ext cx="4129173" cy="1438954"/>
          </a:xfrm>
          <a:prstGeom prst="rect">
            <a:avLst/>
          </a:prstGeom>
        </p:spPr>
      </p:pic>
      <p:pic>
        <p:nvPicPr>
          <p:cNvPr id="6" name="Image 5">
            <a:hlinkClick r:id="rId4"/>
            <a:extLst>
              <a:ext uri="{FF2B5EF4-FFF2-40B4-BE49-F238E27FC236}">
                <a16:creationId xmlns:a16="http://schemas.microsoft.com/office/drawing/2014/main" id="{569E6FC9-C6C1-7004-7474-F871882B29C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983088" y="3769567"/>
            <a:ext cx="4165389" cy="1438953"/>
          </a:xfrm>
          <a:prstGeom prst="rect">
            <a:avLst/>
          </a:prstGeom>
        </p:spPr>
      </p:pic>
    </p:spTree>
    <p:extLst>
      <p:ext uri="{BB962C8B-B14F-4D97-AF65-F5344CB8AC3E}">
        <p14:creationId xmlns:p14="http://schemas.microsoft.com/office/powerpoint/2010/main" val="2757039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27852D-B31C-CBFE-9F43-C7D88150BF64}"/>
              </a:ext>
            </a:extLst>
          </p:cNvPr>
          <p:cNvSpPr>
            <a:spLocks noGrp="1"/>
          </p:cNvSpPr>
          <p:nvPr>
            <p:ph type="title"/>
          </p:nvPr>
        </p:nvSpPr>
        <p:spPr/>
        <p:txBody>
          <a:bodyPr/>
          <a:lstStyle/>
          <a:p>
            <a:r>
              <a:rPr lang="fr-FR" b="1" dirty="0"/>
              <a:t>Le MeSH </a:t>
            </a:r>
            <a:r>
              <a:rPr lang="fr-FR" b="1" dirty="0" err="1"/>
              <a:t>Database</a:t>
            </a:r>
            <a:endParaRPr lang="fr-FR" b="1" dirty="0"/>
          </a:p>
        </p:txBody>
      </p:sp>
      <p:sp>
        <p:nvSpPr>
          <p:cNvPr id="3" name="Espace réservé du contenu 2">
            <a:extLst>
              <a:ext uri="{FF2B5EF4-FFF2-40B4-BE49-F238E27FC236}">
                <a16:creationId xmlns:a16="http://schemas.microsoft.com/office/drawing/2014/main" id="{C28FE09A-0C64-00F2-6261-B8A8F1ACC53A}"/>
              </a:ext>
            </a:extLst>
          </p:cNvPr>
          <p:cNvSpPr>
            <a:spLocks noGrp="1"/>
          </p:cNvSpPr>
          <p:nvPr>
            <p:ph idx="1"/>
          </p:nvPr>
        </p:nvSpPr>
        <p:spPr/>
        <p:txBody>
          <a:bodyPr/>
          <a:lstStyle/>
          <a:p>
            <a:r>
              <a:rPr lang="fr-FR" dirty="0"/>
              <a:t>Une page pour chaque descripteur MeSH</a:t>
            </a:r>
          </a:p>
          <a:p>
            <a:pPr marL="457200" indent="-457200">
              <a:buFont typeface="Wingdings" panose="05000000000000000000" pitchFamily="2" charset="2"/>
              <a:buChar char="q"/>
            </a:pPr>
            <a:r>
              <a:rPr lang="fr-FR" dirty="0" err="1"/>
              <a:t>Subheadings</a:t>
            </a:r>
            <a:r>
              <a:rPr lang="fr-FR" dirty="0"/>
              <a:t> </a:t>
            </a:r>
          </a:p>
          <a:p>
            <a:pPr marL="457200" indent="-457200">
              <a:buFont typeface="Wingdings" panose="05000000000000000000" pitchFamily="2" charset="2"/>
              <a:buChar char="q"/>
            </a:pPr>
            <a:r>
              <a:rPr lang="en-US" dirty="0"/>
              <a:t>Restrict to </a:t>
            </a:r>
            <a:r>
              <a:rPr lang="en-US" dirty="0" err="1"/>
              <a:t>MeSH</a:t>
            </a:r>
            <a:r>
              <a:rPr lang="en-US" dirty="0"/>
              <a:t> Major Topic.</a:t>
            </a:r>
          </a:p>
          <a:p>
            <a:pPr marL="457200" indent="-457200">
              <a:buFont typeface="Wingdings" panose="05000000000000000000" pitchFamily="2" charset="2"/>
              <a:buChar char="q"/>
            </a:pPr>
            <a:r>
              <a:rPr lang="en-US" dirty="0"/>
              <a:t>Do not include </a:t>
            </a:r>
            <a:r>
              <a:rPr lang="en-US" dirty="0" err="1"/>
              <a:t>MeSH</a:t>
            </a:r>
            <a:r>
              <a:rPr lang="en-US" dirty="0"/>
              <a:t> terms found below this term in the </a:t>
            </a:r>
            <a:r>
              <a:rPr lang="en-US" dirty="0" err="1"/>
              <a:t>MeSH</a:t>
            </a:r>
            <a:r>
              <a:rPr lang="en-US" dirty="0"/>
              <a:t> hierarchy.</a:t>
            </a:r>
            <a:endParaRPr lang="fr-FR" dirty="0"/>
          </a:p>
        </p:txBody>
      </p:sp>
      <p:sp>
        <p:nvSpPr>
          <p:cNvPr id="4" name="Espace réservé du numéro de diapositive 3">
            <a:extLst>
              <a:ext uri="{FF2B5EF4-FFF2-40B4-BE49-F238E27FC236}">
                <a16:creationId xmlns:a16="http://schemas.microsoft.com/office/drawing/2014/main" id="{DCF79132-03E8-F88C-9A7F-E8A2D054DCD1}"/>
              </a:ext>
            </a:extLst>
          </p:cNvPr>
          <p:cNvSpPr>
            <a:spLocks noGrp="1"/>
          </p:cNvSpPr>
          <p:nvPr>
            <p:ph type="sldNum" sz="quarter" idx="12"/>
          </p:nvPr>
        </p:nvSpPr>
        <p:spPr/>
        <p:txBody>
          <a:bodyPr/>
          <a:lstStyle/>
          <a:p>
            <a:fld id="{058C6AAE-80D1-40D8-9C1C-2E18126A3A25}" type="slidenum">
              <a:rPr lang="fr-FR" smtClean="0"/>
              <a:pPr/>
              <a:t>16</a:t>
            </a:fld>
            <a:endParaRPr lang="fr-FR" dirty="0"/>
          </a:p>
        </p:txBody>
      </p:sp>
    </p:spTree>
    <p:extLst>
      <p:ext uri="{BB962C8B-B14F-4D97-AF65-F5344CB8AC3E}">
        <p14:creationId xmlns:p14="http://schemas.microsoft.com/office/powerpoint/2010/main" val="3103076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EDB02-0690-1654-8CFA-1EC3F77B46F3}"/>
              </a:ext>
            </a:extLst>
          </p:cNvPr>
          <p:cNvSpPr>
            <a:spLocks noGrp="1"/>
          </p:cNvSpPr>
          <p:nvPr>
            <p:ph type="title"/>
          </p:nvPr>
        </p:nvSpPr>
        <p:spPr/>
        <p:txBody>
          <a:bodyPr/>
          <a:lstStyle/>
          <a:p>
            <a:r>
              <a:rPr lang="fr-FR" b="1" dirty="0" err="1"/>
              <a:t>Pharmacological</a:t>
            </a:r>
            <a:r>
              <a:rPr lang="fr-FR" b="1" dirty="0"/>
              <a:t> MeSH </a:t>
            </a:r>
            <a:r>
              <a:rPr lang="fr-FR" b="1" dirty="0" err="1"/>
              <a:t>terms</a:t>
            </a:r>
            <a:endParaRPr lang="fr-FR" b="1" dirty="0"/>
          </a:p>
        </p:txBody>
      </p:sp>
      <p:sp>
        <p:nvSpPr>
          <p:cNvPr id="3" name="Espace réservé du contenu 2">
            <a:extLst>
              <a:ext uri="{FF2B5EF4-FFF2-40B4-BE49-F238E27FC236}">
                <a16:creationId xmlns:a16="http://schemas.microsoft.com/office/drawing/2014/main" id="{E61D28D2-06F7-F998-A044-62C7033157D5}"/>
              </a:ext>
            </a:extLst>
          </p:cNvPr>
          <p:cNvSpPr>
            <a:spLocks noGrp="1"/>
          </p:cNvSpPr>
          <p:nvPr>
            <p:ph idx="1"/>
          </p:nvPr>
        </p:nvSpPr>
        <p:spPr/>
        <p:txBody>
          <a:bodyPr/>
          <a:lstStyle/>
          <a:p>
            <a:r>
              <a:rPr lang="fr-FR" dirty="0"/>
              <a:t>Liste des descripteurs pharmacologiques à retrouver ici : </a:t>
            </a:r>
            <a:r>
              <a:rPr lang="fr-FR" dirty="0">
                <a:hlinkClick r:id="rId2"/>
              </a:rPr>
              <a:t>https://www.ncbi.nlm.nih.gov/mesh/68020228</a:t>
            </a:r>
            <a:endParaRPr lang="fr-FR" dirty="0"/>
          </a:p>
          <a:p>
            <a:pPr marL="457200" indent="-457200">
              <a:buFont typeface="Wingdings" panose="05000000000000000000" pitchFamily="2" charset="2"/>
              <a:buChar char="Ø"/>
            </a:pPr>
            <a:r>
              <a:rPr lang="fr-FR" dirty="0"/>
              <a:t> médicaments et produits chimiques dans le MeSH</a:t>
            </a:r>
          </a:p>
          <a:p>
            <a:r>
              <a:rPr lang="fr-FR" dirty="0"/>
              <a:t>Dans ce cas, il faut donc bien ajouter le tag [</a:t>
            </a:r>
            <a:r>
              <a:rPr lang="fr-FR" b="1" dirty="0" err="1"/>
              <a:t>mh</a:t>
            </a:r>
            <a:r>
              <a:rPr lang="fr-FR" dirty="0"/>
              <a:t>].</a:t>
            </a:r>
          </a:p>
          <a:p>
            <a:r>
              <a:rPr lang="fr-FR" dirty="0"/>
              <a:t>Exemple : ("Anti-</a:t>
            </a:r>
            <a:r>
              <a:rPr lang="fr-FR" dirty="0" err="1"/>
              <a:t>Inflammatory</a:t>
            </a:r>
            <a:r>
              <a:rPr lang="fr-FR" dirty="0"/>
              <a:t> Agents"[</a:t>
            </a:r>
            <a:r>
              <a:rPr lang="fr-FR" b="1" dirty="0" err="1"/>
              <a:t>mh</a:t>
            </a:r>
            <a:r>
              <a:rPr lang="fr-FR" dirty="0"/>
              <a:t>])</a:t>
            </a:r>
          </a:p>
          <a:p>
            <a:endParaRPr lang="fr-FR" dirty="0"/>
          </a:p>
          <a:p>
            <a:endParaRPr lang="fr-FR" dirty="0"/>
          </a:p>
          <a:p>
            <a:endParaRPr lang="fr-FR" dirty="0"/>
          </a:p>
        </p:txBody>
      </p:sp>
      <p:sp>
        <p:nvSpPr>
          <p:cNvPr id="4" name="Espace réservé du numéro de diapositive 3">
            <a:extLst>
              <a:ext uri="{FF2B5EF4-FFF2-40B4-BE49-F238E27FC236}">
                <a16:creationId xmlns:a16="http://schemas.microsoft.com/office/drawing/2014/main" id="{A9638104-1EBF-286B-037C-FFE7BA8324CC}"/>
              </a:ext>
            </a:extLst>
          </p:cNvPr>
          <p:cNvSpPr>
            <a:spLocks noGrp="1"/>
          </p:cNvSpPr>
          <p:nvPr>
            <p:ph type="sldNum" sz="quarter" idx="12"/>
          </p:nvPr>
        </p:nvSpPr>
        <p:spPr/>
        <p:txBody>
          <a:bodyPr/>
          <a:lstStyle/>
          <a:p>
            <a:fld id="{058C6AAE-80D1-40D8-9C1C-2E18126A3A25}" type="slidenum">
              <a:rPr lang="fr-FR" smtClean="0"/>
              <a:pPr/>
              <a:t>17</a:t>
            </a:fld>
            <a:endParaRPr lang="fr-FR" dirty="0"/>
          </a:p>
        </p:txBody>
      </p:sp>
    </p:spTree>
    <p:extLst>
      <p:ext uri="{BB962C8B-B14F-4D97-AF65-F5344CB8AC3E}">
        <p14:creationId xmlns:p14="http://schemas.microsoft.com/office/powerpoint/2010/main" val="3108435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A3E5DF-9A5A-B28B-FDB4-9D2796076B3B}"/>
              </a:ext>
            </a:extLst>
          </p:cNvPr>
          <p:cNvSpPr>
            <a:spLocks noGrp="1"/>
          </p:cNvSpPr>
          <p:nvPr>
            <p:ph type="title"/>
          </p:nvPr>
        </p:nvSpPr>
        <p:spPr/>
        <p:txBody>
          <a:bodyPr/>
          <a:lstStyle/>
          <a:p>
            <a:r>
              <a:rPr lang="fr-FR" b="1" dirty="0" err="1"/>
              <a:t>Supplementary</a:t>
            </a:r>
            <a:r>
              <a:rPr lang="fr-FR" b="1" dirty="0"/>
              <a:t> Concept</a:t>
            </a:r>
          </a:p>
        </p:txBody>
      </p:sp>
      <p:sp>
        <p:nvSpPr>
          <p:cNvPr id="3" name="Espace réservé du contenu 2">
            <a:extLst>
              <a:ext uri="{FF2B5EF4-FFF2-40B4-BE49-F238E27FC236}">
                <a16:creationId xmlns:a16="http://schemas.microsoft.com/office/drawing/2014/main" id="{AE5402B7-65AB-B251-E8BA-53D6AFD131BA}"/>
              </a:ext>
            </a:extLst>
          </p:cNvPr>
          <p:cNvSpPr>
            <a:spLocks noGrp="1"/>
          </p:cNvSpPr>
          <p:nvPr>
            <p:ph idx="1"/>
          </p:nvPr>
        </p:nvSpPr>
        <p:spPr/>
        <p:txBody>
          <a:bodyPr>
            <a:normAutofit lnSpcReduction="10000"/>
          </a:bodyPr>
          <a:lstStyle/>
          <a:p>
            <a:r>
              <a:rPr lang="fr-FR" dirty="0"/>
              <a:t>Les concepts supplémentaires décrivent des substances qui ne font pas forcément partie du </a:t>
            </a:r>
            <a:r>
              <a:rPr lang="fr-FR" dirty="0" err="1"/>
              <a:t>MesH</a:t>
            </a:r>
            <a:r>
              <a:rPr lang="fr-FR" dirty="0"/>
              <a:t>. Mais vous pouvez les ajouter à votre requête de recherche en utilisant le tag [</a:t>
            </a:r>
            <a:r>
              <a:rPr lang="fr-FR" b="1" dirty="0"/>
              <a:t>nm</a:t>
            </a:r>
            <a:r>
              <a:rPr lang="fr-FR" dirty="0"/>
              <a:t>]. </a:t>
            </a:r>
          </a:p>
          <a:p>
            <a:r>
              <a:rPr lang="fr-FR" dirty="0"/>
              <a:t>Liste des </a:t>
            </a:r>
            <a:r>
              <a:rPr lang="fr-FR" dirty="0" err="1"/>
              <a:t>Supplementary</a:t>
            </a:r>
            <a:r>
              <a:rPr lang="fr-FR" dirty="0"/>
              <a:t> Concepts : </a:t>
            </a:r>
            <a:r>
              <a:rPr lang="fr-FR" dirty="0">
                <a:hlinkClick r:id="rId2"/>
              </a:rPr>
              <a:t>https://www.ncbi.nlm.nih.gov/mesh/1000082</a:t>
            </a:r>
            <a:endParaRPr lang="fr-FR" dirty="0"/>
          </a:p>
          <a:p>
            <a:r>
              <a:rPr lang="fr-FR" dirty="0"/>
              <a:t>Exemple : ("</a:t>
            </a:r>
            <a:r>
              <a:rPr lang="fr-FR" dirty="0" err="1"/>
              <a:t>ethacizine</a:t>
            </a:r>
            <a:r>
              <a:rPr lang="fr-FR" dirty="0"/>
              <a:t>"[</a:t>
            </a:r>
            <a:r>
              <a:rPr lang="fr-FR" b="1" dirty="0"/>
              <a:t>nm</a:t>
            </a:r>
            <a:r>
              <a:rPr lang="fr-FR" dirty="0"/>
              <a:t>])</a:t>
            </a:r>
          </a:p>
          <a:p>
            <a:endParaRPr lang="fr-FR" dirty="0"/>
          </a:p>
        </p:txBody>
      </p:sp>
      <p:sp>
        <p:nvSpPr>
          <p:cNvPr id="4" name="Espace réservé du numéro de diapositive 3">
            <a:extLst>
              <a:ext uri="{FF2B5EF4-FFF2-40B4-BE49-F238E27FC236}">
                <a16:creationId xmlns:a16="http://schemas.microsoft.com/office/drawing/2014/main" id="{ADEBA3B3-1D02-095E-51EA-5D772C59B645}"/>
              </a:ext>
            </a:extLst>
          </p:cNvPr>
          <p:cNvSpPr>
            <a:spLocks noGrp="1"/>
          </p:cNvSpPr>
          <p:nvPr>
            <p:ph type="sldNum" sz="quarter" idx="12"/>
          </p:nvPr>
        </p:nvSpPr>
        <p:spPr/>
        <p:txBody>
          <a:bodyPr/>
          <a:lstStyle/>
          <a:p>
            <a:fld id="{058C6AAE-80D1-40D8-9C1C-2E18126A3A25}" type="slidenum">
              <a:rPr lang="fr-FR" smtClean="0"/>
              <a:pPr/>
              <a:t>18</a:t>
            </a:fld>
            <a:endParaRPr lang="fr-FR" dirty="0"/>
          </a:p>
        </p:txBody>
      </p:sp>
    </p:spTree>
    <p:extLst>
      <p:ext uri="{BB962C8B-B14F-4D97-AF65-F5344CB8AC3E}">
        <p14:creationId xmlns:p14="http://schemas.microsoft.com/office/powerpoint/2010/main" val="745912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5730E7-F57A-855D-E1A7-C5965B92217A}"/>
              </a:ext>
            </a:extLst>
          </p:cNvPr>
          <p:cNvSpPr>
            <a:spLocks noGrp="1"/>
          </p:cNvSpPr>
          <p:nvPr>
            <p:ph type="title"/>
          </p:nvPr>
        </p:nvSpPr>
        <p:spPr/>
        <p:txBody>
          <a:bodyPr/>
          <a:lstStyle/>
          <a:p>
            <a:r>
              <a:rPr lang="fr-FR" b="1" dirty="0" err="1"/>
              <a:t>Pharmacological</a:t>
            </a:r>
            <a:r>
              <a:rPr lang="fr-FR" b="1" dirty="0"/>
              <a:t> Actions </a:t>
            </a:r>
            <a:r>
              <a:rPr lang="fr-FR" b="1" dirty="0" err="1"/>
              <a:t>Category</a:t>
            </a:r>
            <a:endParaRPr lang="fr-FR" b="1" dirty="0"/>
          </a:p>
        </p:txBody>
      </p:sp>
      <p:sp>
        <p:nvSpPr>
          <p:cNvPr id="3" name="Espace réservé du contenu 2">
            <a:extLst>
              <a:ext uri="{FF2B5EF4-FFF2-40B4-BE49-F238E27FC236}">
                <a16:creationId xmlns:a16="http://schemas.microsoft.com/office/drawing/2014/main" id="{25106FC1-37BB-760E-9FC2-9E6921E9B9AD}"/>
              </a:ext>
            </a:extLst>
          </p:cNvPr>
          <p:cNvSpPr>
            <a:spLocks noGrp="1"/>
          </p:cNvSpPr>
          <p:nvPr>
            <p:ph idx="1"/>
          </p:nvPr>
        </p:nvSpPr>
        <p:spPr/>
        <p:txBody>
          <a:bodyPr>
            <a:normAutofit/>
          </a:bodyPr>
          <a:lstStyle/>
          <a:p>
            <a:r>
              <a:rPr lang="fr-FR" dirty="0"/>
              <a:t>En plus du thésaurus </a:t>
            </a:r>
            <a:r>
              <a:rPr lang="fr-FR" dirty="0" err="1"/>
              <a:t>Mesh</a:t>
            </a:r>
            <a:r>
              <a:rPr lang="fr-FR" dirty="0"/>
              <a:t>, il est possible de rechercher une série de médicaments d’une même famille en utilisant le tag [</a:t>
            </a:r>
            <a:r>
              <a:rPr lang="fr-FR" b="1" dirty="0" err="1"/>
              <a:t>pa</a:t>
            </a:r>
            <a:r>
              <a:rPr lang="fr-FR" dirty="0"/>
              <a:t>].</a:t>
            </a:r>
          </a:p>
          <a:p>
            <a:r>
              <a:rPr lang="fr-FR" dirty="0"/>
              <a:t>Liste à retrouver ici : </a:t>
            </a:r>
          </a:p>
          <a:p>
            <a:r>
              <a:rPr lang="fr-FR" dirty="0">
                <a:hlinkClick r:id="rId2"/>
              </a:rPr>
              <a:t>https://www.ncbi.nlm.nih.gov/mesh/1000082</a:t>
            </a:r>
            <a:endParaRPr lang="fr-FR" dirty="0"/>
          </a:p>
          <a:p>
            <a:r>
              <a:rPr lang="fr-FR" dirty="0"/>
              <a:t>Exemple : ("</a:t>
            </a:r>
            <a:r>
              <a:rPr lang="fr-FR" dirty="0" err="1"/>
              <a:t>Cardiovascular</a:t>
            </a:r>
            <a:r>
              <a:rPr lang="fr-FR" dirty="0"/>
              <a:t> Agents"[</a:t>
            </a:r>
            <a:r>
              <a:rPr lang="fr-FR" b="1" dirty="0" err="1"/>
              <a:t>pa</a:t>
            </a:r>
            <a:r>
              <a:rPr lang="fr-FR" dirty="0"/>
              <a:t>])</a:t>
            </a:r>
          </a:p>
          <a:p>
            <a:endParaRPr lang="fr-FR" dirty="0"/>
          </a:p>
          <a:p>
            <a:endParaRPr lang="fr-FR" dirty="0"/>
          </a:p>
        </p:txBody>
      </p:sp>
      <p:sp>
        <p:nvSpPr>
          <p:cNvPr id="4" name="Espace réservé du numéro de diapositive 3">
            <a:extLst>
              <a:ext uri="{FF2B5EF4-FFF2-40B4-BE49-F238E27FC236}">
                <a16:creationId xmlns:a16="http://schemas.microsoft.com/office/drawing/2014/main" id="{99BD7467-9DAD-678A-80DF-1CBEB696A55B}"/>
              </a:ext>
            </a:extLst>
          </p:cNvPr>
          <p:cNvSpPr>
            <a:spLocks noGrp="1"/>
          </p:cNvSpPr>
          <p:nvPr>
            <p:ph type="sldNum" sz="quarter" idx="12"/>
          </p:nvPr>
        </p:nvSpPr>
        <p:spPr/>
        <p:txBody>
          <a:bodyPr/>
          <a:lstStyle/>
          <a:p>
            <a:fld id="{058C6AAE-80D1-40D8-9C1C-2E18126A3A25}" type="slidenum">
              <a:rPr lang="fr-FR" smtClean="0"/>
              <a:pPr/>
              <a:t>19</a:t>
            </a:fld>
            <a:endParaRPr lang="fr-FR" dirty="0"/>
          </a:p>
        </p:txBody>
      </p:sp>
    </p:spTree>
    <p:extLst>
      <p:ext uri="{BB962C8B-B14F-4D97-AF65-F5344CB8AC3E}">
        <p14:creationId xmlns:p14="http://schemas.microsoft.com/office/powerpoint/2010/main" val="2867383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1687ED-C2F1-9CC7-0902-E788F38163A0}"/>
              </a:ext>
            </a:extLst>
          </p:cNvPr>
          <p:cNvSpPr>
            <a:spLocks noGrp="1"/>
          </p:cNvSpPr>
          <p:nvPr>
            <p:ph type="title"/>
          </p:nvPr>
        </p:nvSpPr>
        <p:spPr/>
        <p:txBody>
          <a:bodyPr/>
          <a:lstStyle/>
          <a:p>
            <a:r>
              <a:rPr lang="fr-FR" b="1" dirty="0"/>
              <a:t>Objectifs</a:t>
            </a:r>
          </a:p>
        </p:txBody>
      </p:sp>
      <p:sp>
        <p:nvSpPr>
          <p:cNvPr id="3" name="Espace réservé du contenu 2">
            <a:extLst>
              <a:ext uri="{FF2B5EF4-FFF2-40B4-BE49-F238E27FC236}">
                <a16:creationId xmlns:a16="http://schemas.microsoft.com/office/drawing/2014/main" id="{79AC1124-63C7-1D4D-F160-180F87C8E6B3}"/>
              </a:ext>
            </a:extLst>
          </p:cNvPr>
          <p:cNvSpPr>
            <a:spLocks noGrp="1"/>
          </p:cNvSpPr>
          <p:nvPr>
            <p:ph idx="1"/>
          </p:nvPr>
        </p:nvSpPr>
        <p:spPr/>
        <p:txBody>
          <a:bodyPr/>
          <a:lstStyle/>
          <a:p>
            <a:pPr marL="457200" indent="-457200">
              <a:buFont typeface="Wingdings" panose="05000000000000000000" pitchFamily="2" charset="2"/>
              <a:buChar char="§"/>
            </a:pPr>
            <a:r>
              <a:rPr lang="fr-FR" dirty="0"/>
              <a:t>Présentation de </a:t>
            </a:r>
            <a:r>
              <a:rPr lang="fr-FR" b="1" dirty="0"/>
              <a:t>PubMed</a:t>
            </a:r>
            <a:r>
              <a:rPr lang="fr-FR" dirty="0"/>
              <a:t> </a:t>
            </a:r>
            <a:r>
              <a:rPr lang="fr-FR" dirty="0" err="1"/>
              <a:t>Medline</a:t>
            </a:r>
            <a:r>
              <a:rPr lang="fr-FR" dirty="0"/>
              <a:t> et de </a:t>
            </a:r>
            <a:r>
              <a:rPr lang="fr-FR" b="1" dirty="0" err="1"/>
              <a:t>SciFinder</a:t>
            </a:r>
            <a:r>
              <a:rPr lang="fr-FR" b="1" dirty="0"/>
              <a:t>-n</a:t>
            </a:r>
            <a:r>
              <a:rPr lang="fr-FR" dirty="0"/>
              <a:t> </a:t>
            </a:r>
          </a:p>
          <a:p>
            <a:pPr marL="457200" indent="-457200">
              <a:buFont typeface="Wingdings" panose="05000000000000000000" pitchFamily="2" charset="2"/>
              <a:buChar char="§"/>
            </a:pPr>
            <a:r>
              <a:rPr lang="fr-FR" dirty="0"/>
              <a:t>Savoir interroger ces deux bases</a:t>
            </a:r>
          </a:p>
          <a:p>
            <a:pPr marL="457200" indent="-457200">
              <a:buFont typeface="Wingdings" panose="05000000000000000000" pitchFamily="2" charset="2"/>
              <a:buChar char="§"/>
            </a:pPr>
            <a:r>
              <a:rPr lang="fr-FR" dirty="0"/>
              <a:t>Lire les résultats d’une requête</a:t>
            </a:r>
          </a:p>
          <a:p>
            <a:pPr marL="457200" indent="-457200">
              <a:buFont typeface="Wingdings" panose="05000000000000000000" pitchFamily="2" charset="2"/>
              <a:buChar char="§"/>
            </a:pPr>
            <a:r>
              <a:rPr lang="fr-FR" dirty="0"/>
              <a:t>Optimiser ses recherches</a:t>
            </a:r>
          </a:p>
        </p:txBody>
      </p:sp>
      <p:sp>
        <p:nvSpPr>
          <p:cNvPr id="4" name="Espace réservé du numéro de diapositive 3">
            <a:extLst>
              <a:ext uri="{FF2B5EF4-FFF2-40B4-BE49-F238E27FC236}">
                <a16:creationId xmlns:a16="http://schemas.microsoft.com/office/drawing/2014/main" id="{E099C571-4E8D-3FA1-7219-46FA3E30738B}"/>
              </a:ext>
            </a:extLst>
          </p:cNvPr>
          <p:cNvSpPr>
            <a:spLocks noGrp="1"/>
          </p:cNvSpPr>
          <p:nvPr>
            <p:ph type="sldNum" sz="quarter" idx="12"/>
          </p:nvPr>
        </p:nvSpPr>
        <p:spPr/>
        <p:txBody>
          <a:bodyPr/>
          <a:lstStyle/>
          <a:p>
            <a:fld id="{058C6AAE-80D1-40D8-9C1C-2E18126A3A25}" type="slidenum">
              <a:rPr lang="fr-FR" smtClean="0"/>
              <a:pPr/>
              <a:t>2</a:t>
            </a:fld>
            <a:endParaRPr lang="fr-FR" dirty="0"/>
          </a:p>
        </p:txBody>
      </p:sp>
      <p:pic>
        <p:nvPicPr>
          <p:cNvPr id="6" name="Espace réservé pour une image  8">
            <a:extLst>
              <a:ext uri="{FF2B5EF4-FFF2-40B4-BE49-F238E27FC236}">
                <a16:creationId xmlns:a16="http://schemas.microsoft.com/office/drawing/2014/main" id="{67CED118-BD6A-F05F-B8E3-D4658C6467B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l="-3743" t="7168" r="-645" b="10018"/>
          <a:stretch/>
        </p:blipFill>
        <p:spPr>
          <a:xfrm>
            <a:off x="7722567" y="2809253"/>
            <a:ext cx="2203509" cy="1748122"/>
          </a:xfrm>
          <a:prstGeom prst="rect">
            <a:avLst/>
          </a:prstGeom>
          <a:ln>
            <a:noFill/>
          </a:ln>
          <a:effectLst>
            <a:outerShdw blurRad="292100" dist="139700" dir="2700000" algn="tl" rotWithShape="0">
              <a:srgbClr val="333333">
                <a:alpha val="65000"/>
              </a:srgbClr>
            </a:outerShdw>
          </a:effectLst>
        </p:spPr>
      </p:pic>
      <p:pic>
        <p:nvPicPr>
          <p:cNvPr id="7" name="Image 6">
            <a:extLst>
              <a:ext uri="{FF2B5EF4-FFF2-40B4-BE49-F238E27FC236}">
                <a16:creationId xmlns:a16="http://schemas.microsoft.com/office/drawing/2014/main" id="{1ACC596A-CC94-9906-C90C-DBD823CF851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9371" t="5829" r="7419" b="7703"/>
          <a:stretch/>
        </p:blipFill>
        <p:spPr>
          <a:xfrm>
            <a:off x="7527366" y="4805790"/>
            <a:ext cx="2593910" cy="15115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506593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CE54FA-023B-3CCB-C17C-D72856F02F73}"/>
              </a:ext>
            </a:extLst>
          </p:cNvPr>
          <p:cNvSpPr>
            <a:spLocks noGrp="1"/>
          </p:cNvSpPr>
          <p:nvPr>
            <p:ph type="title"/>
          </p:nvPr>
        </p:nvSpPr>
        <p:spPr/>
        <p:txBody>
          <a:bodyPr/>
          <a:lstStyle/>
          <a:p>
            <a:r>
              <a:rPr lang="fr-FR" b="1" dirty="0"/>
              <a:t>Les substances dans PUBMED</a:t>
            </a:r>
          </a:p>
        </p:txBody>
      </p:sp>
      <p:sp>
        <p:nvSpPr>
          <p:cNvPr id="3" name="Espace réservé du contenu 2">
            <a:extLst>
              <a:ext uri="{FF2B5EF4-FFF2-40B4-BE49-F238E27FC236}">
                <a16:creationId xmlns:a16="http://schemas.microsoft.com/office/drawing/2014/main" id="{930BCE4B-CFA9-F586-5C3E-375E776A99F6}"/>
              </a:ext>
            </a:extLst>
          </p:cNvPr>
          <p:cNvSpPr>
            <a:spLocks noGrp="1"/>
          </p:cNvSpPr>
          <p:nvPr>
            <p:ph idx="1"/>
          </p:nvPr>
        </p:nvSpPr>
        <p:spPr/>
        <p:txBody>
          <a:bodyPr>
            <a:normAutofit/>
          </a:bodyPr>
          <a:lstStyle/>
          <a:p>
            <a:r>
              <a:rPr lang="fr-FR" sz="3200" dirty="0"/>
              <a:t>Il existe des substances inscrites comme descripteurs MeSH [</a:t>
            </a:r>
            <a:r>
              <a:rPr lang="fr-FR" sz="3200" b="1" dirty="0" err="1"/>
              <a:t>mh</a:t>
            </a:r>
            <a:r>
              <a:rPr lang="fr-FR" sz="3200" dirty="0"/>
              <a:t>], mais aussi des substances inscrites comme </a:t>
            </a:r>
            <a:r>
              <a:rPr lang="fr-FR" sz="3200" dirty="0" err="1"/>
              <a:t>Supplementary</a:t>
            </a:r>
            <a:r>
              <a:rPr lang="fr-FR" sz="3200" dirty="0"/>
              <a:t> Concept [</a:t>
            </a:r>
            <a:r>
              <a:rPr lang="fr-FR" sz="3200" b="1" dirty="0"/>
              <a:t>nm</a:t>
            </a:r>
            <a:r>
              <a:rPr lang="fr-FR" sz="3200" dirty="0"/>
              <a:t>] et enfin des listes de médicaments d’une même famille : </a:t>
            </a:r>
            <a:r>
              <a:rPr lang="fr-FR" sz="3200" dirty="0" err="1"/>
              <a:t>Pharmacological</a:t>
            </a:r>
            <a:r>
              <a:rPr lang="fr-FR" sz="3200" dirty="0"/>
              <a:t> Actions </a:t>
            </a:r>
            <a:r>
              <a:rPr lang="fr-FR" sz="3200" dirty="0" err="1"/>
              <a:t>Category</a:t>
            </a:r>
            <a:r>
              <a:rPr lang="fr-FR" sz="3200" dirty="0"/>
              <a:t> [</a:t>
            </a:r>
            <a:r>
              <a:rPr lang="fr-FR" sz="3200" b="1" dirty="0" err="1"/>
              <a:t>pa</a:t>
            </a:r>
            <a:r>
              <a:rPr lang="fr-FR" sz="3200" dirty="0"/>
              <a:t>]</a:t>
            </a:r>
          </a:p>
        </p:txBody>
      </p:sp>
      <p:sp>
        <p:nvSpPr>
          <p:cNvPr id="4" name="Espace réservé du numéro de diapositive 3">
            <a:extLst>
              <a:ext uri="{FF2B5EF4-FFF2-40B4-BE49-F238E27FC236}">
                <a16:creationId xmlns:a16="http://schemas.microsoft.com/office/drawing/2014/main" id="{BA267FDF-F6C2-EBED-4338-9B99D06B0B46}"/>
              </a:ext>
            </a:extLst>
          </p:cNvPr>
          <p:cNvSpPr>
            <a:spLocks noGrp="1"/>
          </p:cNvSpPr>
          <p:nvPr>
            <p:ph type="sldNum" sz="quarter" idx="12"/>
          </p:nvPr>
        </p:nvSpPr>
        <p:spPr/>
        <p:txBody>
          <a:bodyPr/>
          <a:lstStyle/>
          <a:p>
            <a:fld id="{058C6AAE-80D1-40D8-9C1C-2E18126A3A25}" type="slidenum">
              <a:rPr lang="fr-FR" smtClean="0"/>
              <a:pPr/>
              <a:t>20</a:t>
            </a:fld>
            <a:endParaRPr lang="fr-FR" dirty="0"/>
          </a:p>
        </p:txBody>
      </p:sp>
    </p:spTree>
    <p:extLst>
      <p:ext uri="{BB962C8B-B14F-4D97-AF65-F5344CB8AC3E}">
        <p14:creationId xmlns:p14="http://schemas.microsoft.com/office/powerpoint/2010/main" val="2745761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3D58E9-AB73-25E7-F5E8-6FFE3B4B86ED}"/>
              </a:ext>
            </a:extLst>
          </p:cNvPr>
          <p:cNvSpPr>
            <a:spLocks noGrp="1"/>
          </p:cNvSpPr>
          <p:nvPr>
            <p:ph type="title"/>
          </p:nvPr>
        </p:nvSpPr>
        <p:spPr/>
        <p:txBody>
          <a:bodyPr/>
          <a:lstStyle/>
          <a:p>
            <a:r>
              <a:rPr lang="fr-FR" b="1" dirty="0"/>
              <a:t>Les opérateurs booléens</a:t>
            </a:r>
          </a:p>
        </p:txBody>
      </p:sp>
      <p:sp>
        <p:nvSpPr>
          <p:cNvPr id="7" name="Espace réservé du contenu 2">
            <a:extLst>
              <a:ext uri="{FF2B5EF4-FFF2-40B4-BE49-F238E27FC236}">
                <a16:creationId xmlns:a16="http://schemas.microsoft.com/office/drawing/2014/main" id="{6CD5D4A3-9730-5405-1836-BD692AAC30DA}"/>
              </a:ext>
            </a:extLst>
          </p:cNvPr>
          <p:cNvSpPr txBox="1">
            <a:spLocks/>
          </p:cNvSpPr>
          <p:nvPr/>
        </p:nvSpPr>
        <p:spPr>
          <a:xfrm>
            <a:off x="677334" y="1617063"/>
            <a:ext cx="4298535" cy="4919252"/>
          </a:xfrm>
          <a:prstGeom prst="rect">
            <a:avLst/>
          </a:prstGeom>
        </p:spPr>
        <p:txBody>
          <a:bodyPr vert="horz" lIns="91440" tIns="45720" rIns="91440" bIns="45720" rtlCol="0">
            <a:normAutofit fontScale="62500" lnSpcReduction="20000"/>
          </a:bodyPr>
          <a:lstStyle>
            <a:lvl1pPr marL="0" indent="0" algn="l" defTabSz="457200" rtl="0" eaLnBrk="1" latinLnBrk="0" hangingPunct="1">
              <a:lnSpc>
                <a:spcPct val="150000"/>
              </a:lnSpc>
              <a:spcBef>
                <a:spcPts val="1000"/>
              </a:spcBef>
              <a:spcAft>
                <a:spcPts val="0"/>
              </a:spcAft>
              <a:buClr>
                <a:schemeClr val="accent1"/>
              </a:buClr>
              <a:buSzPct val="80000"/>
              <a:buFont typeface="Wingdings 3" charset="2"/>
              <a:buNone/>
              <a:defRPr sz="2800" kern="1900" spc="15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lvl1pPr>
            <a:lvl2pPr marL="742950" indent="-285750" algn="l" defTabSz="457200" rtl="0" eaLnBrk="1" latinLnBrk="0" hangingPunct="1">
              <a:lnSpc>
                <a:spcPct val="150000"/>
              </a:lnSpc>
              <a:spcBef>
                <a:spcPts val="1000"/>
              </a:spcBef>
              <a:spcAft>
                <a:spcPts val="0"/>
              </a:spcAft>
              <a:buClr>
                <a:schemeClr val="accent1"/>
              </a:buClr>
              <a:buSzPct val="80000"/>
              <a:buFont typeface="Wingdings 3" charset="2"/>
              <a:buChar char=""/>
              <a:defRPr sz="24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2pPr>
            <a:lvl3pPr marL="11430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20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3pPr>
            <a:lvl4pPr marL="16002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4pPr>
            <a:lvl5pPr marL="20574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fr-FR" b="1" dirty="0"/>
              <a:t>AND</a:t>
            </a:r>
            <a:r>
              <a:rPr lang="fr-FR" dirty="0"/>
              <a:t> (ET) :  est utile pour restreindre une recherche. Il permet l’intersection de plusieurs éléments que l’on doit retrouver dans les articles recherchés.</a:t>
            </a:r>
          </a:p>
          <a:p>
            <a:r>
              <a:rPr lang="fr-FR" sz="2800" b="1" spc="100" dirty="0"/>
              <a:t>OR</a:t>
            </a:r>
            <a:r>
              <a:rPr lang="fr-FR" sz="2800" spc="100" dirty="0"/>
              <a:t> (OU) : est utile pour élargir une recherche. Il permet de réaliser la réunion de plusieurs éléments</a:t>
            </a:r>
            <a:r>
              <a:rPr lang="fr-FR" sz="2400" spc="100" dirty="0"/>
              <a:t>.</a:t>
            </a:r>
          </a:p>
          <a:p>
            <a:r>
              <a:rPr lang="fr-FR" sz="2800" b="1" spc="100" dirty="0"/>
              <a:t>NOT</a:t>
            </a:r>
            <a:r>
              <a:rPr lang="fr-FR" sz="2800" spc="100" dirty="0"/>
              <a:t> (SAUF) : est utile pour restreindre spécifiquement une recherche. Il permet d'exclure les résultats liés au terme introduit.</a:t>
            </a:r>
          </a:p>
          <a:p>
            <a:endParaRPr lang="fr-FR" dirty="0"/>
          </a:p>
        </p:txBody>
      </p:sp>
      <p:pic>
        <p:nvPicPr>
          <p:cNvPr id="6" name="Espace réservé du contenu 5">
            <a:extLst>
              <a:ext uri="{FF2B5EF4-FFF2-40B4-BE49-F238E27FC236}">
                <a16:creationId xmlns:a16="http://schemas.microsoft.com/office/drawing/2014/main" id="{176D5525-BA63-DB1E-669C-290129724573}"/>
              </a:ext>
              <a:ext uri="{C183D7F6-B498-43B3-948B-1728B52AA6E4}">
                <adec:decorative xmlns:adec="http://schemas.microsoft.com/office/drawing/2017/decorative" val="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03263" y="1617063"/>
            <a:ext cx="4857687" cy="4675524"/>
          </a:xfrm>
          <a:ln w="38100">
            <a:solidFill>
              <a:schemeClr val="tx1"/>
            </a:solidFill>
          </a:ln>
        </p:spPr>
      </p:pic>
      <p:sp>
        <p:nvSpPr>
          <p:cNvPr id="4" name="Espace réservé du numéro de diapositive 3">
            <a:extLst>
              <a:ext uri="{FF2B5EF4-FFF2-40B4-BE49-F238E27FC236}">
                <a16:creationId xmlns:a16="http://schemas.microsoft.com/office/drawing/2014/main" id="{7A5B8C04-82D1-721E-3939-7E121B2DC640}"/>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21</a:t>
            </a:fld>
            <a:endParaRPr lang="fr-FR" dirty="0"/>
          </a:p>
        </p:txBody>
      </p:sp>
    </p:spTree>
    <p:extLst>
      <p:ext uri="{BB962C8B-B14F-4D97-AF65-F5344CB8AC3E}">
        <p14:creationId xmlns:p14="http://schemas.microsoft.com/office/powerpoint/2010/main" val="2043386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3D58E9-AB73-25E7-F5E8-6FFE3B4B86ED}"/>
              </a:ext>
            </a:extLst>
          </p:cNvPr>
          <p:cNvSpPr>
            <a:spLocks noGrp="1"/>
          </p:cNvSpPr>
          <p:nvPr>
            <p:ph type="title"/>
          </p:nvPr>
        </p:nvSpPr>
        <p:spPr/>
        <p:txBody>
          <a:bodyPr/>
          <a:lstStyle/>
          <a:p>
            <a:r>
              <a:rPr lang="fr-FR" b="1" dirty="0"/>
              <a:t>La troncature</a:t>
            </a:r>
          </a:p>
        </p:txBody>
      </p:sp>
      <p:sp>
        <p:nvSpPr>
          <p:cNvPr id="5" name="Espace réservé du contenu 4">
            <a:extLst>
              <a:ext uri="{FF2B5EF4-FFF2-40B4-BE49-F238E27FC236}">
                <a16:creationId xmlns:a16="http://schemas.microsoft.com/office/drawing/2014/main" id="{6B9C408B-B46A-0526-23B2-3A90EFAE4A33}"/>
              </a:ext>
            </a:extLst>
          </p:cNvPr>
          <p:cNvSpPr>
            <a:spLocks noGrp="1"/>
          </p:cNvSpPr>
          <p:nvPr>
            <p:ph idx="1"/>
          </p:nvPr>
        </p:nvSpPr>
        <p:spPr>
          <a:xfrm>
            <a:off x="677333" y="1649481"/>
            <a:ext cx="9705659" cy="3572000"/>
          </a:xfrm>
        </p:spPr>
        <p:txBody>
          <a:bodyPr>
            <a:normAutofit/>
          </a:bodyPr>
          <a:lstStyle/>
          <a:p>
            <a:r>
              <a:rPr lang="en-US" sz="2800" b="1" spc="100" dirty="0" err="1">
                <a:cs typeface="Calibri" panose="020F0502020204030204" pitchFamily="34" charset="0"/>
              </a:rPr>
              <a:t>Motiv</a:t>
            </a:r>
            <a:r>
              <a:rPr lang="en-US" sz="2800" b="1" spc="100" dirty="0">
                <a:cs typeface="Calibri" panose="020F0502020204030204" pitchFamily="34" charset="0"/>
              </a:rPr>
              <a:t>*</a:t>
            </a:r>
            <a:r>
              <a:rPr lang="en-US" sz="2800" spc="100" dirty="0">
                <a:cs typeface="Calibri" panose="020F0502020204030204" pitchFamily="34" charset="0"/>
              </a:rPr>
              <a:t> va permettre d’obtenir des résultats pour les termes: </a:t>
            </a:r>
            <a:r>
              <a:rPr lang="en-US" sz="2800" b="1" spc="100" dirty="0">
                <a:cs typeface="Calibri" panose="020F0502020204030204" pitchFamily="34" charset="0"/>
              </a:rPr>
              <a:t>motiv</a:t>
            </a:r>
            <a:r>
              <a:rPr lang="en-US" sz="2800" spc="100" dirty="0">
                <a:cs typeface="Calibri" panose="020F0502020204030204" pitchFamily="34" charset="0"/>
              </a:rPr>
              <a:t>ate, </a:t>
            </a:r>
            <a:r>
              <a:rPr lang="en-US" sz="2800" b="1" spc="100" dirty="0">
                <a:cs typeface="Calibri" panose="020F0502020204030204" pitchFamily="34" charset="0"/>
              </a:rPr>
              <a:t>motiv</a:t>
            </a:r>
            <a:r>
              <a:rPr lang="en-US" sz="2800" spc="100" dirty="0">
                <a:cs typeface="Calibri" panose="020F0502020204030204" pitchFamily="34" charset="0"/>
              </a:rPr>
              <a:t>ating, </a:t>
            </a:r>
            <a:r>
              <a:rPr lang="en-US" sz="2800" b="1" spc="100" dirty="0">
                <a:cs typeface="Calibri" panose="020F0502020204030204" pitchFamily="34" charset="0"/>
              </a:rPr>
              <a:t>motiv</a:t>
            </a:r>
            <a:r>
              <a:rPr lang="en-US" sz="2800" spc="100" dirty="0">
                <a:cs typeface="Calibri" panose="020F0502020204030204" pitchFamily="34" charset="0"/>
              </a:rPr>
              <a:t>ated, </a:t>
            </a:r>
            <a:r>
              <a:rPr lang="en-US" sz="2800" b="1" spc="100" dirty="0">
                <a:cs typeface="Calibri" panose="020F0502020204030204" pitchFamily="34" charset="0"/>
              </a:rPr>
              <a:t>motiv</a:t>
            </a:r>
            <a:r>
              <a:rPr lang="en-US" sz="2800" spc="100" dirty="0">
                <a:cs typeface="Calibri" panose="020F0502020204030204" pitchFamily="34" charset="0"/>
              </a:rPr>
              <a:t>ation</a:t>
            </a:r>
            <a:endParaRPr lang="fr-FR" spc="100" dirty="0"/>
          </a:p>
          <a:p>
            <a:pPr marL="457200" indent="-457200">
              <a:buFont typeface="Wingdings" panose="05000000000000000000" pitchFamily="2" charset="2"/>
              <a:buChar char="v"/>
            </a:pPr>
            <a:r>
              <a:rPr lang="fr-FR" sz="2800" spc="100" dirty="0">
                <a:cs typeface="Calibri" panose="020F0502020204030204" pitchFamily="34" charset="0"/>
              </a:rPr>
              <a:t>Dans PubMed utiliser les troncatures : astérisque (</a:t>
            </a:r>
            <a:r>
              <a:rPr lang="fr-FR" sz="2800" b="1" spc="100" dirty="0">
                <a:cs typeface="Calibri" panose="020F0502020204030204" pitchFamily="34" charset="0"/>
              </a:rPr>
              <a:t>*</a:t>
            </a:r>
            <a:r>
              <a:rPr lang="fr-FR" sz="2800" spc="100" dirty="0">
                <a:cs typeface="Calibri" panose="020F0502020204030204" pitchFamily="34" charset="0"/>
              </a:rPr>
              <a:t>) après une suite d’au moins </a:t>
            </a:r>
            <a:r>
              <a:rPr lang="fr-FR" sz="2800" b="1" spc="100" dirty="0">
                <a:cs typeface="Calibri" panose="020F0502020204030204" pitchFamily="34" charset="0"/>
              </a:rPr>
              <a:t>quatre</a:t>
            </a:r>
            <a:r>
              <a:rPr lang="fr-FR" sz="2800" spc="100" dirty="0">
                <a:cs typeface="Calibri" panose="020F0502020204030204" pitchFamily="34" charset="0"/>
              </a:rPr>
              <a:t> caractères ; utilisable dans une expression entre guillemets.</a:t>
            </a:r>
          </a:p>
          <a:p>
            <a:endParaRPr lang="fr-FR" dirty="0"/>
          </a:p>
        </p:txBody>
      </p:sp>
      <p:sp>
        <p:nvSpPr>
          <p:cNvPr id="4" name="Espace réservé du numéro de diapositive 3">
            <a:extLst>
              <a:ext uri="{FF2B5EF4-FFF2-40B4-BE49-F238E27FC236}">
                <a16:creationId xmlns:a16="http://schemas.microsoft.com/office/drawing/2014/main" id="{7A5B8C04-82D1-721E-3939-7E121B2DC640}"/>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22</a:t>
            </a:fld>
            <a:endParaRPr lang="fr-FR" dirty="0"/>
          </a:p>
        </p:txBody>
      </p:sp>
    </p:spTree>
    <p:extLst>
      <p:ext uri="{BB962C8B-B14F-4D97-AF65-F5344CB8AC3E}">
        <p14:creationId xmlns:p14="http://schemas.microsoft.com/office/powerpoint/2010/main" val="3459199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D52B22-51B9-CFFC-BA3C-F6B17B20BCF5}"/>
              </a:ext>
            </a:extLst>
          </p:cNvPr>
          <p:cNvSpPr>
            <a:spLocks noGrp="1"/>
          </p:cNvSpPr>
          <p:nvPr>
            <p:ph type="title"/>
          </p:nvPr>
        </p:nvSpPr>
        <p:spPr/>
        <p:txBody>
          <a:bodyPr/>
          <a:lstStyle/>
          <a:p>
            <a:r>
              <a:rPr lang="fr-FR" b="1" dirty="0"/>
              <a:t>La recherche de proximité</a:t>
            </a:r>
          </a:p>
        </p:txBody>
      </p:sp>
      <p:sp>
        <p:nvSpPr>
          <p:cNvPr id="3" name="Espace réservé du contenu 2">
            <a:extLst>
              <a:ext uri="{FF2B5EF4-FFF2-40B4-BE49-F238E27FC236}">
                <a16:creationId xmlns:a16="http://schemas.microsoft.com/office/drawing/2014/main" id="{A1BDBAEA-6119-B5A2-1C6B-E0FD9E98187D}"/>
              </a:ext>
            </a:extLst>
          </p:cNvPr>
          <p:cNvSpPr>
            <a:spLocks noGrp="1"/>
          </p:cNvSpPr>
          <p:nvPr>
            <p:ph idx="1"/>
          </p:nvPr>
        </p:nvSpPr>
        <p:spPr/>
        <p:txBody>
          <a:bodyPr>
            <a:normAutofit lnSpcReduction="10000"/>
          </a:bodyPr>
          <a:lstStyle/>
          <a:p>
            <a:r>
              <a:rPr lang="fr-FR" altLang="fr-FR" sz="2800" spc="100" dirty="0">
                <a:cs typeface="Calibri" panose="020F0502020204030204" pitchFamily="34" charset="0"/>
              </a:rPr>
              <a:t>"</a:t>
            </a:r>
            <a:r>
              <a:rPr lang="fr-FR" altLang="fr-FR" sz="2800" b="1" spc="100" dirty="0">
                <a:cs typeface="Calibri" panose="020F0502020204030204" pitchFamily="34" charset="0"/>
              </a:rPr>
              <a:t>hip pain</a:t>
            </a:r>
            <a:r>
              <a:rPr lang="fr-FR" altLang="fr-FR" sz="2800" spc="100" dirty="0">
                <a:cs typeface="Calibri" panose="020F0502020204030204" pitchFamily="34" charset="0"/>
              </a:rPr>
              <a:t>"[</a:t>
            </a:r>
            <a:r>
              <a:rPr lang="fr-FR" altLang="fr-FR" sz="2800" b="1" spc="100" dirty="0" err="1">
                <a:cs typeface="Calibri" panose="020F0502020204030204" pitchFamily="34" charset="0"/>
              </a:rPr>
              <a:t>tiab</a:t>
            </a:r>
            <a:r>
              <a:rPr lang="fr-FR" altLang="fr-FR" sz="2800" b="1" spc="100" dirty="0">
                <a:cs typeface="Calibri" panose="020F0502020204030204" pitchFamily="34" charset="0"/>
              </a:rPr>
              <a:t>:~2</a:t>
            </a:r>
            <a:r>
              <a:rPr lang="fr-FR" altLang="fr-FR" sz="2800" spc="100" dirty="0">
                <a:cs typeface="Calibri" panose="020F0502020204030204" pitchFamily="34" charset="0"/>
              </a:rPr>
              <a:t>] </a:t>
            </a:r>
            <a:r>
              <a:rPr lang="en-US" sz="2800" spc="100" dirty="0">
                <a:cs typeface="Calibri" panose="020F0502020204030204" pitchFamily="34" charset="0"/>
              </a:rPr>
              <a:t>va permettre d’obtenir des résultats pour les termes </a:t>
            </a:r>
            <a:r>
              <a:rPr lang="fr-FR" altLang="fr-FR" sz="2800" spc="100" dirty="0">
                <a:cs typeface="Calibri" panose="020F0502020204030204" pitchFamily="34" charset="0"/>
              </a:rPr>
              <a:t>: </a:t>
            </a:r>
            <a:r>
              <a:rPr lang="en-US" sz="2800" b="1" spc="100" dirty="0"/>
              <a:t>hip pain</a:t>
            </a:r>
            <a:r>
              <a:rPr lang="en-US" sz="2800" spc="100" dirty="0"/>
              <a:t>, </a:t>
            </a:r>
            <a:r>
              <a:rPr lang="en-US" sz="2800" b="1" spc="100" dirty="0"/>
              <a:t>hip</a:t>
            </a:r>
            <a:r>
              <a:rPr lang="en-US" sz="2800" spc="100" dirty="0"/>
              <a:t>-related </a:t>
            </a:r>
            <a:r>
              <a:rPr lang="en-US" sz="2800" b="1" spc="100" dirty="0"/>
              <a:t>pain</a:t>
            </a:r>
            <a:r>
              <a:rPr lang="en-US" sz="2800" spc="100" dirty="0"/>
              <a:t>, </a:t>
            </a:r>
            <a:r>
              <a:rPr lang="en-US" sz="2800" b="1" spc="100" dirty="0"/>
              <a:t>hip</a:t>
            </a:r>
            <a:r>
              <a:rPr lang="en-US" sz="2800" spc="100" dirty="0"/>
              <a:t> joint </a:t>
            </a:r>
            <a:r>
              <a:rPr lang="en-US" sz="2800" b="1" spc="100" dirty="0"/>
              <a:t>pain</a:t>
            </a:r>
            <a:r>
              <a:rPr lang="en-US" sz="2800" spc="100" dirty="0"/>
              <a:t>, </a:t>
            </a:r>
            <a:r>
              <a:rPr lang="en-US" sz="2800" b="1" spc="100" dirty="0"/>
              <a:t>hip</a:t>
            </a:r>
            <a:r>
              <a:rPr lang="en-US" sz="2800" spc="100" dirty="0"/>
              <a:t>/groin </a:t>
            </a:r>
            <a:r>
              <a:rPr lang="en-US" sz="2800" b="1" spc="100" dirty="0"/>
              <a:t>pain</a:t>
            </a:r>
            <a:r>
              <a:rPr lang="en-US" sz="2800" spc="100" dirty="0"/>
              <a:t>, </a:t>
            </a:r>
            <a:r>
              <a:rPr lang="en-US" sz="2800" b="1" spc="100" dirty="0"/>
              <a:t>hip</a:t>
            </a:r>
            <a:r>
              <a:rPr lang="en-US" sz="2800" spc="100" dirty="0"/>
              <a:t> biomechanics and </a:t>
            </a:r>
            <a:r>
              <a:rPr lang="en-US" sz="2800" b="1" spc="100" dirty="0"/>
              <a:t>pain</a:t>
            </a:r>
            <a:r>
              <a:rPr lang="en-US" sz="2800" spc="100" dirty="0"/>
              <a:t>, </a:t>
            </a:r>
            <a:r>
              <a:rPr lang="en-US" sz="2800" b="1" spc="100" dirty="0"/>
              <a:t>pain</a:t>
            </a:r>
            <a:r>
              <a:rPr lang="en-US" sz="2800" spc="100" dirty="0"/>
              <a:t> after total </a:t>
            </a:r>
            <a:r>
              <a:rPr lang="en-US" sz="2800" b="1" spc="100" dirty="0"/>
              <a:t>hip</a:t>
            </a:r>
            <a:r>
              <a:rPr lang="en-US" sz="2800" spc="100" dirty="0"/>
              <a:t> arthroplasty, </a:t>
            </a:r>
            <a:r>
              <a:rPr lang="en-US" sz="2800" b="1" spc="100" dirty="0"/>
              <a:t>pain</a:t>
            </a:r>
            <a:r>
              <a:rPr lang="en-US" sz="2800" spc="100" dirty="0"/>
              <a:t> in right </a:t>
            </a:r>
            <a:r>
              <a:rPr lang="en-US" sz="2800" b="1" spc="100" dirty="0"/>
              <a:t>hip</a:t>
            </a:r>
            <a:r>
              <a:rPr lang="en-US" sz="2800" spc="100" dirty="0"/>
              <a:t>, etc.</a:t>
            </a:r>
          </a:p>
          <a:p>
            <a:pPr marL="457200" indent="-457200">
              <a:buFont typeface="Wingdings" panose="05000000000000000000" pitchFamily="2" charset="2"/>
              <a:buChar char="v"/>
            </a:pPr>
            <a:r>
              <a:rPr lang="fr-FR" sz="2800" spc="100" dirty="0">
                <a:cs typeface="Calibri" panose="020F0502020204030204" pitchFamily="34" charset="0"/>
              </a:rPr>
              <a:t>Dans PubMed utiliser la recherche par proximité NEAR (uniquement en [TIAB] et sans prise en compte de la troncature) sous la forme [</a:t>
            </a:r>
            <a:r>
              <a:rPr lang="fr-FR" altLang="fr-FR" sz="2800" spc="100" dirty="0">
                <a:cs typeface="Calibri" panose="020F0502020204030204" pitchFamily="34" charset="0"/>
              </a:rPr>
              <a:t>TIAB</a:t>
            </a:r>
            <a:r>
              <a:rPr lang="fr-FR" altLang="fr-FR" sz="2800" b="1" spc="100" dirty="0">
                <a:cs typeface="Calibri" panose="020F0502020204030204" pitchFamily="34" charset="0"/>
              </a:rPr>
              <a:t>:~4</a:t>
            </a:r>
            <a:r>
              <a:rPr lang="fr-FR" altLang="fr-FR" sz="2800" spc="100" dirty="0">
                <a:cs typeface="Calibri" panose="020F0502020204030204" pitchFamily="34" charset="0"/>
              </a:rPr>
              <a:t>].</a:t>
            </a:r>
            <a:endParaRPr lang="fr-FR" dirty="0"/>
          </a:p>
        </p:txBody>
      </p:sp>
      <p:sp>
        <p:nvSpPr>
          <p:cNvPr id="4" name="Espace réservé du numéro de diapositive 3">
            <a:extLst>
              <a:ext uri="{FF2B5EF4-FFF2-40B4-BE49-F238E27FC236}">
                <a16:creationId xmlns:a16="http://schemas.microsoft.com/office/drawing/2014/main" id="{3F809571-5927-BCCD-C6C0-6A43362D0228}"/>
              </a:ext>
            </a:extLst>
          </p:cNvPr>
          <p:cNvSpPr>
            <a:spLocks noGrp="1"/>
          </p:cNvSpPr>
          <p:nvPr>
            <p:ph type="sldNum" sz="quarter" idx="12"/>
          </p:nvPr>
        </p:nvSpPr>
        <p:spPr/>
        <p:txBody>
          <a:bodyPr/>
          <a:lstStyle/>
          <a:p>
            <a:fld id="{058C6AAE-80D1-40D8-9C1C-2E18126A3A25}" type="slidenum">
              <a:rPr lang="fr-FR" smtClean="0"/>
              <a:pPr/>
              <a:t>23</a:t>
            </a:fld>
            <a:endParaRPr lang="fr-FR" dirty="0"/>
          </a:p>
        </p:txBody>
      </p:sp>
    </p:spTree>
    <p:extLst>
      <p:ext uri="{BB962C8B-B14F-4D97-AF65-F5344CB8AC3E}">
        <p14:creationId xmlns:p14="http://schemas.microsoft.com/office/powerpoint/2010/main" val="2986666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B5A11C-7BB8-A19F-1620-EB68CE1974C8}"/>
              </a:ext>
            </a:extLst>
          </p:cNvPr>
          <p:cNvSpPr>
            <a:spLocks noGrp="1"/>
          </p:cNvSpPr>
          <p:nvPr>
            <p:ph type="title"/>
          </p:nvPr>
        </p:nvSpPr>
        <p:spPr/>
        <p:txBody>
          <a:bodyPr/>
          <a:lstStyle/>
          <a:p>
            <a:r>
              <a:rPr lang="fr-FR" b="1" dirty="0"/>
              <a:t>Optimiser ses recherches</a:t>
            </a:r>
          </a:p>
        </p:txBody>
      </p:sp>
      <p:sp>
        <p:nvSpPr>
          <p:cNvPr id="3" name="Espace réservé du contenu 2">
            <a:extLst>
              <a:ext uri="{FF2B5EF4-FFF2-40B4-BE49-F238E27FC236}">
                <a16:creationId xmlns:a16="http://schemas.microsoft.com/office/drawing/2014/main" id="{1C0AE42A-C62A-AACC-21D7-2C0F90DB1D20}"/>
              </a:ext>
            </a:extLst>
          </p:cNvPr>
          <p:cNvSpPr>
            <a:spLocks noGrp="1"/>
          </p:cNvSpPr>
          <p:nvPr>
            <p:ph idx="1"/>
          </p:nvPr>
        </p:nvSpPr>
        <p:spPr>
          <a:xfrm>
            <a:off x="677333" y="1649480"/>
            <a:ext cx="9851086" cy="4585065"/>
          </a:xfrm>
        </p:spPr>
        <p:txBody>
          <a:bodyPr>
            <a:normAutofit fontScale="92500" lnSpcReduction="20000"/>
          </a:bodyPr>
          <a:lstStyle/>
          <a:p>
            <a:r>
              <a:rPr lang="fr-FR" dirty="0"/>
              <a:t>Pour mener une recherche exhaustive il faut associer soi-même, avec les bons opérateurs, les descripteurs MeSH avec des termes en langage libre :</a:t>
            </a:r>
          </a:p>
          <a:p>
            <a:pPr marL="457200" indent="-457200">
              <a:lnSpc>
                <a:spcPct val="150000"/>
              </a:lnSpc>
              <a:buFont typeface="Wingdings" panose="05000000000000000000" pitchFamily="2" charset="2"/>
              <a:buChar char="q"/>
            </a:pPr>
            <a:r>
              <a:rPr lang="fr-FR" sz="2800" spc="100" dirty="0">
                <a:latin typeface="Calibri" panose="020F0502020204030204" pitchFamily="34" charset="0"/>
                <a:cs typeface="Calibri" panose="020F0502020204030204" pitchFamily="34" charset="0"/>
              </a:rPr>
              <a:t>On recherche systématiquement en langage libre la même expression que l’entrée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dans les titres et les résumés</a:t>
            </a:r>
          </a:p>
          <a:p>
            <a:pPr marL="457200" indent="-457200">
              <a:lnSpc>
                <a:spcPct val="150000"/>
              </a:lnSpc>
              <a:buFont typeface="Wingdings" panose="05000000000000000000" pitchFamily="2" charset="2"/>
              <a:buChar char="q"/>
            </a:pPr>
            <a:r>
              <a:rPr lang="fr-FR" sz="2800" spc="100" dirty="0">
                <a:latin typeface="Calibri" panose="020F0502020204030204" pitchFamily="34" charset="0"/>
                <a:cs typeface="Calibri" panose="020F0502020204030204" pitchFamily="34" charset="0"/>
              </a:rPr>
              <a:t>On complète l’équation avec des synonymes et des hyponymes proposés par le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a:t>
            </a:r>
            <a:r>
              <a:rPr lang="fr-FR" sz="2800" spc="100" dirty="0" err="1">
                <a:latin typeface="Calibri" panose="020F0502020204030204" pitchFamily="34" charset="0"/>
                <a:cs typeface="Calibri" panose="020F0502020204030204" pitchFamily="34" charset="0"/>
              </a:rPr>
              <a:t>Database</a:t>
            </a:r>
            <a:r>
              <a:rPr lang="fr-FR" sz="2800" spc="100" dirty="0">
                <a:latin typeface="Calibri" panose="020F0502020204030204" pitchFamily="34" charset="0"/>
                <a:cs typeface="Calibri" panose="020F0502020204030204" pitchFamily="34" charset="0"/>
              </a:rPr>
              <a:t>, </a:t>
            </a:r>
            <a:r>
              <a:rPr lang="fr-FR" sz="2800" spc="100" dirty="0" err="1">
                <a:latin typeface="Calibri" panose="020F0502020204030204" pitchFamily="34" charset="0"/>
                <a:cs typeface="Calibri" panose="020F0502020204030204" pitchFamily="34" charset="0"/>
              </a:rPr>
              <a:t>HeTOP</a:t>
            </a:r>
            <a:r>
              <a:rPr lang="fr-FR" sz="2800" spc="100" dirty="0">
                <a:latin typeface="Calibri" panose="020F0502020204030204" pitchFamily="34" charset="0"/>
                <a:cs typeface="Calibri" panose="020F0502020204030204" pitchFamily="34" charset="0"/>
              </a:rPr>
              <a:t>, le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bilingue et d’autres bases de données.</a:t>
            </a:r>
          </a:p>
          <a:p>
            <a:endParaRPr lang="fr-FR" dirty="0"/>
          </a:p>
        </p:txBody>
      </p:sp>
      <p:sp>
        <p:nvSpPr>
          <p:cNvPr id="4" name="Espace réservé du numéro de diapositive 3">
            <a:extLst>
              <a:ext uri="{FF2B5EF4-FFF2-40B4-BE49-F238E27FC236}">
                <a16:creationId xmlns:a16="http://schemas.microsoft.com/office/drawing/2014/main" id="{9658F2BA-84DD-BCC6-AE5D-AB4AC3E4F4B1}"/>
              </a:ext>
            </a:extLst>
          </p:cNvPr>
          <p:cNvSpPr>
            <a:spLocks noGrp="1"/>
          </p:cNvSpPr>
          <p:nvPr>
            <p:ph type="sldNum" sz="quarter" idx="12"/>
          </p:nvPr>
        </p:nvSpPr>
        <p:spPr/>
        <p:txBody>
          <a:bodyPr/>
          <a:lstStyle/>
          <a:p>
            <a:fld id="{058C6AAE-80D1-40D8-9C1C-2E18126A3A25}" type="slidenum">
              <a:rPr lang="fr-FR" smtClean="0"/>
              <a:pPr/>
              <a:t>24</a:t>
            </a:fld>
            <a:endParaRPr lang="fr-FR" dirty="0"/>
          </a:p>
        </p:txBody>
      </p:sp>
    </p:spTree>
    <p:extLst>
      <p:ext uri="{BB962C8B-B14F-4D97-AF65-F5344CB8AC3E}">
        <p14:creationId xmlns:p14="http://schemas.microsoft.com/office/powerpoint/2010/main" val="2666622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9E62CD5D-9DB2-BDC7-E3F6-3F7A35BBF693}"/>
              </a:ext>
            </a:extLst>
          </p:cNvPr>
          <p:cNvSpPr>
            <a:spLocks noGrp="1"/>
          </p:cNvSpPr>
          <p:nvPr>
            <p:ph type="title" idx="4294967295"/>
          </p:nvPr>
        </p:nvSpPr>
        <p:spPr>
          <a:xfrm>
            <a:off x="677334" y="-1320800"/>
            <a:ext cx="9251858" cy="1320800"/>
          </a:xfrm>
        </p:spPr>
        <p:txBody>
          <a:bodyPr vert="horz" lIns="91440" tIns="45720" rIns="91440" bIns="45720" rtlCol="0" anchor="b">
            <a:normAutofit/>
          </a:bodyPr>
          <a:lstStyle/>
          <a:p>
            <a:r>
              <a:rPr lang="fr-FR" dirty="0"/>
              <a:t>Premier exemple d’une équation de recherche</a:t>
            </a:r>
          </a:p>
        </p:txBody>
      </p:sp>
      <p:sp>
        <p:nvSpPr>
          <p:cNvPr id="3" name="Rectangle 1">
            <a:extLst>
              <a:ext uri="{FF2B5EF4-FFF2-40B4-BE49-F238E27FC236}">
                <a16:creationId xmlns:a16="http://schemas.microsoft.com/office/drawing/2014/main" id="{D8C81E47-B232-CC49-B3EB-8B3D9EEE5150}"/>
              </a:ext>
            </a:extLst>
          </p:cNvPr>
          <p:cNvSpPr>
            <a:spLocks noChangeArrowheads="1"/>
          </p:cNvSpPr>
          <p:nvPr/>
        </p:nvSpPr>
        <p:spPr bwMode="auto">
          <a:xfrm>
            <a:off x="752031" y="811630"/>
            <a:ext cx="9314916" cy="5234746"/>
          </a:xfrm>
          <a:prstGeom prst="rect">
            <a:avLst/>
          </a:prstGeom>
          <a:noFill/>
          <a:ln>
            <a:noFill/>
          </a:ln>
          <a:effectLst/>
        </p:spPr>
        <p:txBody>
          <a:bodyPr vert="horz" wrap="square" lIns="0" tIns="0" rIns="0" bIns="63480" numCol="1" anchor="ctr" anchorCtr="0" compatLnSpc="1">
            <a:prstTxWarp prst="textNoShape">
              <a:avLst/>
            </a:prstTxWarp>
            <a:spAutoFit/>
          </a:bodyPr>
          <a:lstStyle/>
          <a:p>
            <a:pPr eaLnBrk="0" fontAlgn="base" hangingPunct="0">
              <a:spcBef>
                <a:spcPct val="0"/>
              </a:spcBef>
              <a:spcAft>
                <a:spcPct val="0"/>
              </a:spcAft>
            </a:pPr>
            <a:r>
              <a:rPr lang="fr-FR" altLang="fr-FR" sz="3600" spc="300" dirty="0">
                <a:latin typeface="Verdana" panose="020B0604030504040204" pitchFamily="34" charset="0"/>
                <a:ea typeface="Verdana" panose="020B0604030504040204" pitchFamily="34" charset="0"/>
              </a:rPr>
              <a:t>("</a:t>
            </a:r>
            <a:r>
              <a:rPr lang="fr-FR" altLang="fr-FR" sz="3600" spc="300" dirty="0">
                <a:solidFill>
                  <a:srgbClr val="FF0000"/>
                </a:solidFill>
                <a:latin typeface="Verdana" panose="020B0604030504040204" pitchFamily="34" charset="0"/>
                <a:ea typeface="Verdana" panose="020B0604030504040204" pitchFamily="34" charset="0"/>
              </a:rPr>
              <a:t>Misoprostol</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mh</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a:solidFill>
                  <a:srgbClr val="FF0000"/>
                </a:solidFill>
                <a:latin typeface="Verdana" panose="020B0604030504040204" pitchFamily="34" charset="0"/>
                <a:ea typeface="Verdana" panose="020B0604030504040204" pitchFamily="34" charset="0"/>
              </a:rPr>
              <a:t>misoprostol </a:t>
            </a:r>
            <a:r>
              <a:rPr lang="fr-FR" altLang="fr-FR" sz="3600" spc="300" dirty="0" err="1">
                <a:solidFill>
                  <a:srgbClr val="FF0000"/>
                </a:solidFill>
                <a:latin typeface="Verdana" panose="020B0604030504040204" pitchFamily="34" charset="0"/>
                <a:ea typeface="Verdana" panose="020B0604030504040204" pitchFamily="34" charset="0"/>
              </a:rPr>
              <a:t>acid</a:t>
            </a:r>
            <a:r>
              <a:rPr lang="fr-FR" altLang="fr-FR" sz="3600" spc="300" dirty="0">
                <a:latin typeface="Verdana" panose="020B0604030504040204" pitchFamily="34" charset="0"/>
                <a:ea typeface="Verdana" panose="020B0604030504040204" pitchFamily="34" charset="0"/>
              </a:rPr>
              <a:t>"[</a:t>
            </a:r>
            <a:r>
              <a:rPr lang="fr-FR" sz="3600" spc="300" dirty="0">
                <a:latin typeface="Verdana" panose="020B0604030504040204" pitchFamily="34" charset="0"/>
                <a:ea typeface="Verdana" panose="020B0604030504040204" pitchFamily="34" charset="0"/>
              </a:rPr>
              <a:t>nm</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a:solidFill>
                  <a:srgbClr val="FF0000"/>
                </a:solidFill>
                <a:latin typeface="Verdana" panose="020B0604030504040204" pitchFamily="34" charset="0"/>
                <a:ea typeface="Verdana" panose="020B0604030504040204" pitchFamily="34" charset="0"/>
              </a:rPr>
              <a:t>misoprostol</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err="1">
                <a:solidFill>
                  <a:srgbClr val="FF0000"/>
                </a:solidFill>
                <a:latin typeface="Verdana" panose="020B0604030504040204" pitchFamily="34" charset="0"/>
                <a:ea typeface="Verdana" panose="020B0604030504040204" pitchFamily="34" charset="0"/>
              </a:rPr>
              <a:t>cytotec</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err="1">
                <a:solidFill>
                  <a:srgbClr val="FF0000"/>
                </a:solidFill>
                <a:latin typeface="Verdana" panose="020B0604030504040204" pitchFamily="34" charset="0"/>
                <a:ea typeface="Verdana" panose="020B0604030504040204" pitchFamily="34" charset="0"/>
              </a:rPr>
              <a:t>glefo</a:t>
            </a:r>
            <a:r>
              <a:rPr lang="fr-FR" altLang="fr-FR" sz="3600" b="1" spc="300" dirty="0">
                <a:latin typeface="Verdana" panose="020B0604030504040204" pitchFamily="34" charset="0"/>
                <a:ea typeface="Verdana" panose="020B0604030504040204" pitchFamily="34" charset="0"/>
              </a:rPr>
              <a:t>*</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a:solidFill>
                  <a:srgbClr val="FF0000"/>
                </a:solidFill>
                <a:latin typeface="Verdana" panose="020B0604030504040204" pitchFamily="34" charset="0"/>
                <a:ea typeface="Verdana" panose="020B0604030504040204" pitchFamily="34" charset="0"/>
              </a:rPr>
              <a:t>sc 30249</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a:solidFill>
                  <a:srgbClr val="FF0000"/>
                </a:solidFill>
                <a:latin typeface="Verdana" panose="020B0604030504040204" pitchFamily="34" charset="0"/>
                <a:ea typeface="Verdana" panose="020B0604030504040204" pitchFamily="34" charset="0"/>
              </a:rPr>
              <a:t>sc 29333</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altLang="fr-FR" sz="3600" spc="300" dirty="0">
                <a:latin typeface="Verdana" panose="020B0604030504040204" pitchFamily="34" charset="0"/>
                <a:ea typeface="Verdana" panose="020B0604030504040204" pitchFamily="34" charset="0"/>
              </a:rPr>
              <a:t> "</a:t>
            </a:r>
            <a:r>
              <a:rPr lang="fr-FR" altLang="fr-FR" sz="3600" spc="300" dirty="0">
                <a:solidFill>
                  <a:srgbClr val="FF0000"/>
                </a:solidFill>
                <a:latin typeface="Verdana" panose="020B0604030504040204" pitchFamily="34" charset="0"/>
                <a:ea typeface="Verdana" panose="020B0604030504040204" pitchFamily="34" charset="0"/>
              </a:rPr>
              <a:t>sc29333</a:t>
            </a:r>
            <a:r>
              <a:rPr lang="fr-FR" altLang="fr-FR" sz="3600" spc="300" dirty="0">
                <a:latin typeface="Verdana" panose="020B0604030504040204" pitchFamily="34" charset="0"/>
                <a:ea typeface="Verdana" panose="020B0604030504040204" pitchFamily="34" charset="0"/>
              </a:rPr>
              <a:t>"[</a:t>
            </a:r>
            <a:r>
              <a:rPr lang="fr-FR" altLang="fr-FR" sz="3600" spc="300" dirty="0" err="1">
                <a:latin typeface="Verdana" panose="020B0604030504040204" pitchFamily="34" charset="0"/>
                <a:ea typeface="Verdana" panose="020B0604030504040204" pitchFamily="34" charset="0"/>
              </a:rPr>
              <a:t>tiab</a:t>
            </a:r>
            <a:r>
              <a:rPr lang="fr-FR" altLang="fr-FR" sz="3600" spc="300" dirty="0">
                <a:latin typeface="Verdana" panose="020B0604030504040204" pitchFamily="34" charset="0"/>
                <a:ea typeface="Verdana" panose="020B0604030504040204" pitchFamily="34" charset="0"/>
              </a:rPr>
              <a:t>]) </a:t>
            </a:r>
          </a:p>
          <a:p>
            <a:pPr eaLnBrk="0" fontAlgn="base" hangingPunct="0">
              <a:spcBef>
                <a:spcPct val="0"/>
              </a:spcBef>
              <a:spcAft>
                <a:spcPct val="0"/>
              </a:spcAft>
            </a:pPr>
            <a:r>
              <a:rPr lang="fr-FR" altLang="fr-FR" sz="4400" b="1" spc="300" dirty="0">
                <a:highlight>
                  <a:srgbClr val="FFFF00"/>
                </a:highlight>
                <a:latin typeface="Verdana" panose="020B0604030504040204" pitchFamily="34" charset="0"/>
                <a:ea typeface="Verdana" panose="020B0604030504040204" pitchFamily="34" charset="0"/>
              </a:rPr>
              <a:t>AND</a:t>
            </a:r>
            <a:r>
              <a:rPr lang="fr-FR" altLang="fr-FR" sz="3600" spc="300" dirty="0">
                <a:latin typeface="Verdana" panose="020B0604030504040204" pitchFamily="34" charset="0"/>
                <a:ea typeface="Verdana" panose="020B0604030504040204" pitchFamily="34" charset="0"/>
              </a:rPr>
              <a:t> </a:t>
            </a:r>
          </a:p>
          <a:p>
            <a:pPr eaLnBrk="0" fontAlgn="base" hangingPunct="0">
              <a:spcBef>
                <a:spcPct val="0"/>
              </a:spcBef>
              <a:spcAft>
                <a:spcPct val="0"/>
              </a:spcAft>
            </a:pPr>
            <a:r>
              <a:rPr lang="fr-FR" altLang="fr-FR" sz="3600" spc="300" dirty="0">
                <a:latin typeface="Verdana" panose="020B0604030504040204" pitchFamily="34" charset="0"/>
                <a:ea typeface="Verdana" panose="020B0604030504040204" pitchFamily="34" charset="0"/>
              </a:rPr>
              <a:t>(</a:t>
            </a:r>
            <a:r>
              <a:rPr lang="fr-FR" sz="3600" spc="300" dirty="0">
                <a:latin typeface="Verdana" panose="020B0604030504040204" pitchFamily="34" charset="0"/>
                <a:ea typeface="Verdana" panose="020B0604030504040204" pitchFamily="34" charset="0"/>
              </a:rPr>
              <a:t>"</a:t>
            </a:r>
            <a:r>
              <a:rPr lang="fr-FR" sz="3600" spc="300" dirty="0" err="1">
                <a:solidFill>
                  <a:srgbClr val="00B050"/>
                </a:solidFill>
                <a:latin typeface="Verdana" panose="020B0604030504040204" pitchFamily="34" charset="0"/>
                <a:ea typeface="Verdana" panose="020B0604030504040204" pitchFamily="34" charset="0"/>
              </a:rPr>
              <a:t>ulcer</a:t>
            </a:r>
            <a:r>
              <a:rPr lang="fr-FR" sz="3600" spc="300" dirty="0">
                <a:latin typeface="Verdana" panose="020B0604030504040204" pitchFamily="34" charset="0"/>
                <a:ea typeface="Verdana" panose="020B0604030504040204" pitchFamily="34" charset="0"/>
              </a:rPr>
              <a:t>"[</a:t>
            </a:r>
            <a:r>
              <a:rPr lang="fr-FR" sz="3600" spc="300" dirty="0" err="1">
                <a:latin typeface="Verdana" panose="020B0604030504040204" pitchFamily="34" charset="0"/>
                <a:ea typeface="Verdana" panose="020B0604030504040204" pitchFamily="34" charset="0"/>
              </a:rPr>
              <a:t>mh</a:t>
            </a:r>
            <a:r>
              <a:rPr 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sz="3600" spc="300" dirty="0">
                <a:latin typeface="Verdana" panose="020B0604030504040204" pitchFamily="34" charset="0"/>
                <a:ea typeface="Verdana" panose="020B0604030504040204" pitchFamily="34" charset="0"/>
              </a:rPr>
              <a:t> "</a:t>
            </a:r>
            <a:r>
              <a:rPr lang="fr-FR" sz="3600" spc="300" dirty="0" err="1">
                <a:solidFill>
                  <a:srgbClr val="00B050"/>
                </a:solidFill>
                <a:latin typeface="Verdana" panose="020B0604030504040204" pitchFamily="34" charset="0"/>
                <a:ea typeface="Verdana" panose="020B0604030504040204" pitchFamily="34" charset="0"/>
              </a:rPr>
              <a:t>ulcer</a:t>
            </a:r>
            <a:r>
              <a:rPr lang="fr-FR" sz="4000" b="1" spc="300" dirty="0">
                <a:latin typeface="Verdana" panose="020B0604030504040204" pitchFamily="34" charset="0"/>
                <a:ea typeface="Verdana" panose="020B0604030504040204" pitchFamily="34" charset="0"/>
              </a:rPr>
              <a:t>*</a:t>
            </a:r>
            <a:r>
              <a:rPr lang="fr-FR" sz="3600" spc="300" dirty="0">
                <a:latin typeface="Verdana" panose="020B0604030504040204" pitchFamily="34" charset="0"/>
                <a:ea typeface="Verdana" panose="020B0604030504040204" pitchFamily="34" charset="0"/>
              </a:rPr>
              <a:t>"[</a:t>
            </a:r>
            <a:r>
              <a:rPr lang="fr-FR" sz="3600" spc="300" dirty="0" err="1">
                <a:latin typeface="Verdana" panose="020B0604030504040204" pitchFamily="34" charset="0"/>
                <a:ea typeface="Verdana" panose="020B0604030504040204" pitchFamily="34" charset="0"/>
              </a:rPr>
              <a:t>tiab</a:t>
            </a:r>
            <a:r>
              <a:rPr lang="fr-FR" sz="3600" spc="300" dirty="0">
                <a:latin typeface="Verdana" panose="020B0604030504040204" pitchFamily="34" charset="0"/>
                <a:ea typeface="Verdana" panose="020B0604030504040204" pitchFamily="34" charset="0"/>
              </a:rPr>
              <a:t>]</a:t>
            </a:r>
            <a:r>
              <a:rPr lang="fr-FR" altLang="fr-FR" sz="3600" spc="300" dirty="0">
                <a:latin typeface="Verdana" panose="020B0604030504040204" pitchFamily="34" charset="0"/>
                <a:ea typeface="Verdana" panose="020B0604030504040204" pitchFamily="34" charset="0"/>
              </a:rPr>
              <a:t> </a:t>
            </a:r>
            <a:r>
              <a:rPr lang="fr-FR" altLang="fr-FR" sz="3600" b="1" spc="300" dirty="0">
                <a:latin typeface="Verdana" panose="020B0604030504040204" pitchFamily="34" charset="0"/>
                <a:ea typeface="Verdana" panose="020B0604030504040204" pitchFamily="34" charset="0"/>
              </a:rPr>
              <a:t>OR</a:t>
            </a:r>
            <a:r>
              <a:rPr lang="fr-FR" sz="3600" spc="300" dirty="0">
                <a:latin typeface="Verdana" panose="020B0604030504040204" pitchFamily="34" charset="0"/>
                <a:ea typeface="Verdana" panose="020B0604030504040204" pitchFamily="34" charset="0"/>
              </a:rPr>
              <a:t> "</a:t>
            </a:r>
            <a:r>
              <a:rPr lang="fr-FR" sz="3600" spc="300" dirty="0" err="1">
                <a:solidFill>
                  <a:srgbClr val="00B050"/>
                </a:solidFill>
                <a:latin typeface="Verdana" panose="020B0604030504040204" pitchFamily="34" charset="0"/>
                <a:ea typeface="Verdana" panose="020B0604030504040204" pitchFamily="34" charset="0"/>
              </a:rPr>
              <a:t>ulcu</a:t>
            </a:r>
            <a:r>
              <a:rPr lang="fr-FR" sz="3600" b="1" spc="300" dirty="0">
                <a:latin typeface="Verdana" panose="020B0604030504040204" pitchFamily="34" charset="0"/>
                <a:ea typeface="Verdana" panose="020B0604030504040204" pitchFamily="34" charset="0"/>
              </a:rPr>
              <a:t>*</a:t>
            </a:r>
            <a:r>
              <a:rPr lang="fr-FR" sz="3600" spc="300" dirty="0">
                <a:latin typeface="Verdana" panose="020B0604030504040204" pitchFamily="34" charset="0"/>
                <a:ea typeface="Verdana" panose="020B0604030504040204" pitchFamily="34" charset="0"/>
              </a:rPr>
              <a:t>"[</a:t>
            </a:r>
            <a:r>
              <a:rPr lang="fr-FR" sz="3600" spc="300" dirty="0" err="1">
                <a:latin typeface="Verdana" panose="020B0604030504040204" pitchFamily="34" charset="0"/>
                <a:ea typeface="Verdana" panose="020B0604030504040204" pitchFamily="34" charset="0"/>
              </a:rPr>
              <a:t>tiab</a:t>
            </a:r>
            <a:r>
              <a:rPr lang="fr-FR" sz="3600" spc="300" dirty="0">
                <a:latin typeface="Verdana" panose="020B0604030504040204" pitchFamily="34" charset="0"/>
                <a:ea typeface="Verdana" panose="020B0604030504040204" pitchFamily="34" charset="0"/>
              </a:rPr>
              <a:t>]</a:t>
            </a:r>
            <a:r>
              <a:rPr lang="fr-FR" altLang="fr-FR" sz="3600" spc="300" dirty="0">
                <a:latin typeface="Verdana" panose="020B0604030504040204" pitchFamily="34" charset="0"/>
                <a:ea typeface="Verdana" panose="020B0604030504040204" pitchFamily="34" charset="0"/>
              </a:rPr>
              <a:t>)</a:t>
            </a:r>
            <a:r>
              <a:rPr lang="fr-FR" sz="3600" spc="300" dirty="0">
                <a:latin typeface="Verdana" panose="020B0604030504040204" pitchFamily="34" charset="0"/>
                <a:ea typeface="Verdana" panose="020B0604030504040204" pitchFamily="34" charset="0"/>
              </a:rPr>
              <a:t> </a:t>
            </a:r>
            <a:endParaRPr lang="fr-FR" altLang="fr-FR" sz="3600" spc="300" dirty="0">
              <a:latin typeface="Verdana" panose="020B0604030504040204" pitchFamily="34" charset="0"/>
              <a:ea typeface="Verdana" panose="020B0604030504040204" pitchFamily="34" charset="0"/>
            </a:endParaRPr>
          </a:p>
        </p:txBody>
      </p:sp>
      <p:sp>
        <p:nvSpPr>
          <p:cNvPr id="2" name="Espace réservé du numéro de diapositive 1">
            <a:extLst>
              <a:ext uri="{FF2B5EF4-FFF2-40B4-BE49-F238E27FC236}">
                <a16:creationId xmlns:a16="http://schemas.microsoft.com/office/drawing/2014/main" id="{47C9475F-1B82-A238-4D3C-43A3CC8CB028}"/>
              </a:ext>
              <a:ext uri="{C183D7F6-B498-43B3-948B-1728B52AA6E4}">
                <adec:decorative xmlns:adec="http://schemas.microsoft.com/office/drawing/2017/decorative" val="1"/>
              </a:ext>
            </a:extLst>
          </p:cNvPr>
          <p:cNvSpPr>
            <a:spLocks noGrp="1"/>
          </p:cNvSpPr>
          <p:nvPr>
            <p:ph type="sldNum" sz="quarter" idx="12"/>
          </p:nvPr>
        </p:nvSpPr>
        <p:spPr/>
        <p:txBody>
          <a:bodyPr/>
          <a:lstStyle/>
          <a:p>
            <a:fld id="{E3F29979-364B-45C4-8C10-6C1C99CD6052}" type="slidenum">
              <a:rPr lang="fr-FR" smtClean="0"/>
              <a:t>25</a:t>
            </a:fld>
            <a:endParaRPr lang="fr-FR"/>
          </a:p>
        </p:txBody>
      </p:sp>
    </p:spTree>
    <p:extLst>
      <p:ext uri="{BB962C8B-B14F-4D97-AF65-F5344CB8AC3E}">
        <p14:creationId xmlns:p14="http://schemas.microsoft.com/office/powerpoint/2010/main" val="3570044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9E62CD5D-9DB2-BDC7-E3F6-3F7A35BBF693}"/>
              </a:ext>
            </a:extLst>
          </p:cNvPr>
          <p:cNvSpPr>
            <a:spLocks noGrp="1"/>
          </p:cNvSpPr>
          <p:nvPr>
            <p:ph type="title" idx="4294967295"/>
          </p:nvPr>
        </p:nvSpPr>
        <p:spPr>
          <a:xfrm>
            <a:off x="677334" y="-1320800"/>
            <a:ext cx="9251858" cy="1320800"/>
          </a:xfrm>
        </p:spPr>
        <p:txBody>
          <a:bodyPr vert="horz" lIns="91440" tIns="45720" rIns="91440" bIns="45720" rtlCol="0" anchor="b">
            <a:normAutofit/>
          </a:bodyPr>
          <a:lstStyle/>
          <a:p>
            <a:r>
              <a:rPr lang="fr-FR" dirty="0"/>
              <a:t>Second exemple d’une équation de recherche</a:t>
            </a:r>
          </a:p>
        </p:txBody>
      </p:sp>
      <p:sp>
        <p:nvSpPr>
          <p:cNvPr id="3" name="Rectangle 1">
            <a:extLst>
              <a:ext uri="{FF2B5EF4-FFF2-40B4-BE49-F238E27FC236}">
                <a16:creationId xmlns:a16="http://schemas.microsoft.com/office/drawing/2014/main" id="{D8C81E47-B232-CC49-B3EB-8B3D9EEE5150}"/>
              </a:ext>
            </a:extLst>
          </p:cNvPr>
          <p:cNvSpPr>
            <a:spLocks noChangeArrowheads="1"/>
          </p:cNvSpPr>
          <p:nvPr/>
        </p:nvSpPr>
        <p:spPr bwMode="auto">
          <a:xfrm>
            <a:off x="752031" y="585281"/>
            <a:ext cx="9314916" cy="5687434"/>
          </a:xfrm>
          <a:prstGeom prst="rect">
            <a:avLst/>
          </a:prstGeom>
          <a:noFill/>
          <a:ln>
            <a:noFill/>
          </a:ln>
          <a:effectLst/>
        </p:spPr>
        <p:txBody>
          <a:bodyPr vert="horz" wrap="square" lIns="0" tIns="0" rIns="0" bIns="63480" numCol="1" anchor="ctr" anchorCtr="0" compatLnSpc="1">
            <a:prstTxWarp prst="textNoShape">
              <a:avLst/>
            </a:prstTxWarp>
            <a:spAutoFit/>
          </a:bodyPr>
          <a:lstStyle/>
          <a:p>
            <a:pPr>
              <a:lnSpc>
                <a:spcPct val="107000"/>
              </a:lnSpc>
              <a:spcAft>
                <a:spcPts val="800"/>
              </a:spcAft>
            </a:pPr>
            <a:r>
              <a:rPr lang="fr-FR" sz="2200" dirty="0">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transplantation</a:t>
            </a:r>
            <a:r>
              <a:rPr lang="fr-FR" sz="2200" dirty="0">
                <a:latin typeface="Calibri" panose="020F0502020204030204" pitchFamily="34" charset="0"/>
                <a:ea typeface="Calibri" panose="020F0502020204030204" pitchFamily="34" charset="0"/>
                <a:cs typeface="Times New Roman" panose="02020603050405020304" pitchFamily="18" charset="0"/>
              </a:rPr>
              <a:t>"[</a:t>
            </a:r>
            <a:r>
              <a:rPr lang="fr-FR" sz="2200" dirty="0" err="1">
                <a:latin typeface="Calibri" panose="020F0502020204030204" pitchFamily="34" charset="0"/>
                <a:ea typeface="Calibri" panose="020F0502020204030204" pitchFamily="34" charset="0"/>
                <a:cs typeface="Times New Roman" panose="02020603050405020304" pitchFamily="18" charset="0"/>
              </a:rPr>
              <a:t>mh</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transplant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transplant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anatomical</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gift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graft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graft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acquisition</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organ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donation</a:t>
            </a:r>
            <a:r>
              <a:rPr lang="fr-FR" sz="2200" b="1" dirty="0">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structure of transplant</a:t>
            </a:r>
            <a:r>
              <a:rPr lang="fr-FR" sz="2200" b="1" dirty="0">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transplant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tissue</a:t>
            </a:r>
            <a:r>
              <a:rPr lang="fr-FR" sz="2200" b="1" dirty="0">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Times New Roman" panose="02020603050405020304" pitchFamily="18" charset="0"/>
              </a:rPr>
              <a:t>"[TIAB])</a:t>
            </a:r>
          </a:p>
          <a:p>
            <a:pPr>
              <a:lnSpc>
                <a:spcPct val="107000"/>
              </a:lnSpc>
              <a:spcAft>
                <a:spcPts val="800"/>
              </a:spcAft>
            </a:pPr>
            <a:r>
              <a:rPr lang="fr-FR" sz="2200" b="1" dirty="0">
                <a:highlight>
                  <a:srgbClr val="FFFF00"/>
                </a:highlight>
                <a:latin typeface="Calibri" panose="020F0502020204030204" pitchFamily="34" charset="0"/>
                <a:ea typeface="Calibri" panose="020F0502020204030204" pitchFamily="34" charset="0"/>
                <a:cs typeface="Times New Roman" panose="02020603050405020304" pitchFamily="18" charset="0"/>
              </a:rPr>
              <a:t>AND</a:t>
            </a:r>
            <a:endParaRPr lang="fr-FR"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200" dirty="0">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Cyclosporins</a:t>
            </a:r>
            <a:r>
              <a:rPr lang="fr-FR" sz="2200" dirty="0">
                <a:latin typeface="Calibri" panose="020F0502020204030204" pitchFamily="34" charset="0"/>
                <a:ea typeface="Calibri" panose="020F0502020204030204" pitchFamily="34" charset="0"/>
                <a:cs typeface="Times New Roman" panose="02020603050405020304" pitchFamily="18" charset="0"/>
              </a:rPr>
              <a:t>"[</a:t>
            </a:r>
            <a:r>
              <a:rPr lang="fr-FR" sz="2200" dirty="0" err="1">
                <a:latin typeface="Calibri" panose="020F0502020204030204" pitchFamily="34" charset="0"/>
                <a:ea typeface="Calibri" panose="020F0502020204030204" pitchFamily="34" charset="0"/>
                <a:cs typeface="Times New Roman" panose="02020603050405020304" pitchFamily="18" charset="0"/>
              </a:rPr>
              <a:t>mh</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G</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 4-(2-butenyl)-4,4,N-trimethylthreonine(1)-</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serine(8)-</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MeAla</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(6)-</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8-(N-</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methylalanine</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29</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C</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MeAla</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(3)-Phe(7)-</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Ser</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(8)-</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11-methylleucine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H</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synthetase</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analog</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B-5-49</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F-7-62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H-7-94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O</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N-methyl-valyl-4-cyclosporin A</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(5-hydroxynorvaline)-2-cyclosporin</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tricyclic</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F</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D</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-like substance</a:t>
            </a:r>
            <a:r>
              <a:rPr lang="fr-FR" sz="2200" dirty="0">
                <a:latin typeface="Calibri" panose="020F0502020204030204" pitchFamily="34" charset="0"/>
                <a:ea typeface="Calibri" panose="020F0502020204030204" pitchFamily="34" charset="0"/>
                <a:cs typeface="Times New Roman" panose="02020603050405020304" pitchFamily="18" charset="0"/>
              </a:rPr>
              <a:t>"[nm]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cyclosporin</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a:t>
            </a:r>
            <a:r>
              <a:rPr lang="fr-FR" sz="2200" dirty="0" err="1">
                <a:latin typeface="Calibri" panose="020F0502020204030204" pitchFamily="34" charset="0"/>
                <a:ea typeface="Calibri" panose="020F0502020204030204" pitchFamily="34" charset="0"/>
                <a:cs typeface="Times New Roman" panose="02020603050405020304" pitchFamily="18" charset="0"/>
              </a:rPr>
              <a:t>tiab</a:t>
            </a:r>
            <a:r>
              <a:rPr lang="fr-FR" sz="2200" dirty="0">
                <a:latin typeface="Calibri" panose="020F0502020204030204" pitchFamily="34" charset="0"/>
                <a:ea typeface="Calibri" panose="020F0502020204030204" pitchFamily="34" charset="0"/>
                <a:cs typeface="Times New Roman" panose="02020603050405020304" pitchFamily="18" charset="0"/>
              </a:rPr>
              <a:t>])</a:t>
            </a:r>
          </a:p>
        </p:txBody>
      </p:sp>
      <p:sp>
        <p:nvSpPr>
          <p:cNvPr id="2" name="Espace réservé du numéro de diapositive 1">
            <a:extLst>
              <a:ext uri="{FF2B5EF4-FFF2-40B4-BE49-F238E27FC236}">
                <a16:creationId xmlns:a16="http://schemas.microsoft.com/office/drawing/2014/main" id="{47C9475F-1B82-A238-4D3C-43A3CC8CB028}"/>
              </a:ext>
              <a:ext uri="{C183D7F6-B498-43B3-948B-1728B52AA6E4}">
                <adec:decorative xmlns:adec="http://schemas.microsoft.com/office/drawing/2017/decorative" val="1"/>
              </a:ext>
            </a:extLst>
          </p:cNvPr>
          <p:cNvSpPr>
            <a:spLocks noGrp="1"/>
          </p:cNvSpPr>
          <p:nvPr>
            <p:ph type="sldNum" sz="quarter" idx="12"/>
          </p:nvPr>
        </p:nvSpPr>
        <p:spPr/>
        <p:txBody>
          <a:bodyPr/>
          <a:lstStyle/>
          <a:p>
            <a:fld id="{E3F29979-364B-45C4-8C10-6C1C99CD6052}" type="slidenum">
              <a:rPr lang="fr-FR" smtClean="0"/>
              <a:t>26</a:t>
            </a:fld>
            <a:endParaRPr lang="fr-FR"/>
          </a:p>
        </p:txBody>
      </p:sp>
    </p:spTree>
    <p:extLst>
      <p:ext uri="{BB962C8B-B14F-4D97-AF65-F5344CB8AC3E}">
        <p14:creationId xmlns:p14="http://schemas.microsoft.com/office/powerpoint/2010/main" val="691594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04B18C-0BAD-6B84-ACB0-BF9F8CCA851A}"/>
              </a:ext>
            </a:extLst>
          </p:cNvPr>
          <p:cNvSpPr>
            <a:spLocks noGrp="1"/>
          </p:cNvSpPr>
          <p:nvPr>
            <p:ph type="title"/>
          </p:nvPr>
        </p:nvSpPr>
        <p:spPr>
          <a:xfrm>
            <a:off x="677334" y="609599"/>
            <a:ext cx="9228666" cy="6248401"/>
          </a:xfrm>
        </p:spPr>
        <p:txBody>
          <a:bodyPr>
            <a:normAutofit/>
          </a:bodyPr>
          <a:lstStyle/>
          <a:p>
            <a:r>
              <a:rPr lang="fr-FR" b="1" dirty="0"/>
              <a:t>Inscription aux ateliers PubMed de la BU Médecine Pharmacie</a:t>
            </a:r>
            <a:br>
              <a:rPr lang="fr-FR" b="1" dirty="0"/>
            </a:br>
            <a:br>
              <a:rPr lang="fr-FR" b="1" dirty="0"/>
            </a:br>
            <a:r>
              <a:rPr lang="fr-FR" b="1" dirty="0">
                <a:hlinkClick r:id="rId2"/>
              </a:rPr>
              <a:t>ICI</a:t>
            </a:r>
            <a:br>
              <a:rPr lang="fr-FR" b="1" dirty="0"/>
            </a:br>
            <a:br>
              <a:rPr lang="fr-FR" b="1" dirty="0"/>
            </a:br>
            <a:r>
              <a:rPr lang="fr-FR" b="1" dirty="0"/>
              <a:t>Adresse de contact au besoin :</a:t>
            </a:r>
            <a:br>
              <a:rPr lang="fr-FR" b="1" dirty="0"/>
            </a:br>
            <a:br>
              <a:rPr lang="fr-FR" b="1" dirty="0"/>
            </a:br>
            <a:r>
              <a:rPr lang="fr-FR" dirty="0">
                <a:hlinkClick r:id="rId3"/>
              </a:rPr>
              <a:t>bapso-rensbump@univ-grenoble-alpes.fr</a:t>
            </a:r>
            <a:br>
              <a:rPr lang="fr-FR" dirty="0"/>
            </a:br>
            <a:br>
              <a:rPr lang="fr-FR" dirty="0"/>
            </a:br>
            <a:endParaRPr lang="fr-FR" b="1" dirty="0"/>
          </a:p>
        </p:txBody>
      </p:sp>
      <p:sp>
        <p:nvSpPr>
          <p:cNvPr id="3" name="Espace réservé du numéro de diapositive 2">
            <a:extLst>
              <a:ext uri="{FF2B5EF4-FFF2-40B4-BE49-F238E27FC236}">
                <a16:creationId xmlns:a16="http://schemas.microsoft.com/office/drawing/2014/main" id="{7CD3E5CC-F7F9-9E78-543B-97219AFCF526}"/>
              </a:ext>
            </a:extLst>
          </p:cNvPr>
          <p:cNvSpPr>
            <a:spLocks noGrp="1"/>
          </p:cNvSpPr>
          <p:nvPr>
            <p:ph type="sldNum" sz="quarter" idx="12"/>
          </p:nvPr>
        </p:nvSpPr>
        <p:spPr/>
        <p:txBody>
          <a:bodyPr/>
          <a:lstStyle/>
          <a:p>
            <a:fld id="{E3F29979-364B-45C4-8C10-6C1C99CD6052}" type="slidenum">
              <a:rPr lang="fr-FR" smtClean="0"/>
              <a:t>27</a:t>
            </a:fld>
            <a:endParaRPr lang="fr-FR"/>
          </a:p>
        </p:txBody>
      </p:sp>
    </p:spTree>
    <p:extLst>
      <p:ext uri="{BB962C8B-B14F-4D97-AF65-F5344CB8AC3E}">
        <p14:creationId xmlns:p14="http://schemas.microsoft.com/office/powerpoint/2010/main" val="1990710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EE3CCC-4E2D-8BAE-D00F-C4B91AF27EF0}"/>
              </a:ext>
            </a:extLst>
          </p:cNvPr>
          <p:cNvSpPr>
            <a:spLocks noGrp="1"/>
          </p:cNvSpPr>
          <p:nvPr>
            <p:ph type="title"/>
          </p:nvPr>
        </p:nvSpPr>
        <p:spPr/>
        <p:txBody>
          <a:bodyPr/>
          <a:lstStyle/>
          <a:p>
            <a:r>
              <a:rPr lang="fr-FR" b="1" dirty="0"/>
              <a:t>Export pour Zotero</a:t>
            </a:r>
          </a:p>
        </p:txBody>
      </p:sp>
      <p:sp>
        <p:nvSpPr>
          <p:cNvPr id="3" name="Espace réservé du contenu 2">
            <a:extLst>
              <a:ext uri="{FF2B5EF4-FFF2-40B4-BE49-F238E27FC236}">
                <a16:creationId xmlns:a16="http://schemas.microsoft.com/office/drawing/2014/main" id="{F263B071-AB4C-276A-A21C-5DCE034EC3F0}"/>
              </a:ext>
            </a:extLst>
          </p:cNvPr>
          <p:cNvSpPr>
            <a:spLocks noGrp="1"/>
          </p:cNvSpPr>
          <p:nvPr>
            <p:ph idx="1"/>
          </p:nvPr>
        </p:nvSpPr>
        <p:spPr>
          <a:xfrm>
            <a:off x="677333" y="1649481"/>
            <a:ext cx="9705659" cy="3220394"/>
          </a:xfrm>
        </p:spPr>
        <p:txBody>
          <a:bodyPr>
            <a:normAutofit fontScale="92500" lnSpcReduction="10000"/>
          </a:bodyPr>
          <a:lstStyle/>
          <a:p>
            <a:r>
              <a:rPr lang="fr-FR" dirty="0"/>
              <a:t>Exporter l’ensemble des références d’une recherche avec :</a:t>
            </a:r>
          </a:p>
          <a:p>
            <a:pPr marL="457200" indent="-457200">
              <a:buFont typeface="Wingdings" panose="05000000000000000000" pitchFamily="2" charset="2"/>
              <a:buChar char="Ø"/>
            </a:pPr>
            <a:r>
              <a:rPr lang="fr-FR" dirty="0"/>
              <a:t>“Sent to” </a:t>
            </a:r>
          </a:p>
          <a:p>
            <a:pPr marL="1200150" lvl="1" indent="-457200">
              <a:buFont typeface="Wingdings" panose="05000000000000000000" pitchFamily="2" charset="2"/>
              <a:buChar char="Ø"/>
            </a:pPr>
            <a:r>
              <a:rPr lang="fr-FR" dirty="0"/>
              <a:t>“Citation manager” </a:t>
            </a:r>
          </a:p>
          <a:p>
            <a:r>
              <a:rPr lang="fr-FR" dirty="0"/>
              <a:t>pour générer un fichier .</a:t>
            </a:r>
            <a:r>
              <a:rPr lang="fr-FR" dirty="0" err="1"/>
              <a:t>nbib</a:t>
            </a:r>
            <a:r>
              <a:rPr lang="fr-FR" dirty="0"/>
              <a:t> compatible notamment avec Zotero (Fichier / Importer).</a:t>
            </a:r>
          </a:p>
        </p:txBody>
      </p:sp>
      <p:sp>
        <p:nvSpPr>
          <p:cNvPr id="4" name="Espace réservé du numéro de diapositive 3">
            <a:extLst>
              <a:ext uri="{FF2B5EF4-FFF2-40B4-BE49-F238E27FC236}">
                <a16:creationId xmlns:a16="http://schemas.microsoft.com/office/drawing/2014/main" id="{98E19983-7F3A-946C-9782-C39D77941BAB}"/>
              </a:ext>
            </a:extLst>
          </p:cNvPr>
          <p:cNvSpPr>
            <a:spLocks noGrp="1"/>
          </p:cNvSpPr>
          <p:nvPr>
            <p:ph type="sldNum" sz="quarter" idx="12"/>
          </p:nvPr>
        </p:nvSpPr>
        <p:spPr/>
        <p:txBody>
          <a:bodyPr/>
          <a:lstStyle/>
          <a:p>
            <a:fld id="{058C6AAE-80D1-40D8-9C1C-2E18126A3A25}" type="slidenum">
              <a:rPr lang="fr-FR" smtClean="0"/>
              <a:pPr/>
              <a:t>28</a:t>
            </a:fld>
            <a:endParaRPr lang="fr-FR" dirty="0"/>
          </a:p>
        </p:txBody>
      </p:sp>
      <p:grpSp>
        <p:nvGrpSpPr>
          <p:cNvPr id="9" name="Groupe 8">
            <a:extLst>
              <a:ext uri="{FF2B5EF4-FFF2-40B4-BE49-F238E27FC236}">
                <a16:creationId xmlns:a16="http://schemas.microsoft.com/office/drawing/2014/main" id="{31622C19-7C91-AFBB-738A-34C1D945DFAC}"/>
              </a:ext>
              <a:ext uri="{C183D7F6-B498-43B3-948B-1728B52AA6E4}">
                <adec:decorative xmlns:adec="http://schemas.microsoft.com/office/drawing/2017/decorative" val="1"/>
              </a:ext>
            </a:extLst>
          </p:cNvPr>
          <p:cNvGrpSpPr/>
          <p:nvPr/>
        </p:nvGrpSpPr>
        <p:grpSpPr>
          <a:xfrm>
            <a:off x="5991617" y="4327556"/>
            <a:ext cx="3759826" cy="2388718"/>
            <a:chOff x="5973510" y="4390931"/>
            <a:chExt cx="3759826" cy="2388718"/>
          </a:xfrm>
        </p:grpSpPr>
        <p:pic>
          <p:nvPicPr>
            <p:cNvPr id="6" name="Image 5">
              <a:extLst>
                <a:ext uri="{FF2B5EF4-FFF2-40B4-BE49-F238E27FC236}">
                  <a16:creationId xmlns:a16="http://schemas.microsoft.com/office/drawing/2014/main" id="{D23A2BED-156A-5489-3668-44BAD66AEC78}"/>
                </a:ext>
              </a:extLst>
            </p:cNvPr>
            <p:cNvPicPr>
              <a:picLocks noChangeAspect="1"/>
            </p:cNvPicPr>
            <p:nvPr/>
          </p:nvPicPr>
          <p:blipFill>
            <a:blip r:embed="rId2"/>
            <a:srcRect l="-5" t="5003" r="47409"/>
            <a:stretch/>
          </p:blipFill>
          <p:spPr>
            <a:xfrm>
              <a:off x="5973510" y="4390931"/>
              <a:ext cx="3759826" cy="2388718"/>
            </a:xfrm>
            <a:prstGeom prst="rect">
              <a:avLst/>
            </a:prstGeom>
            <a:ln w="38100">
              <a:solidFill>
                <a:schemeClr val="tx1">
                  <a:lumMod val="75000"/>
                  <a:lumOff val="25000"/>
                </a:schemeClr>
              </a:solidFill>
            </a:ln>
          </p:spPr>
        </p:pic>
        <p:sp>
          <p:nvSpPr>
            <p:cNvPr id="7" name="Rectangle 6">
              <a:extLst>
                <a:ext uri="{FF2B5EF4-FFF2-40B4-BE49-F238E27FC236}">
                  <a16:creationId xmlns:a16="http://schemas.microsoft.com/office/drawing/2014/main" id="{8E8DC7A0-4602-D600-D41F-B42D75B3BAF3}"/>
                </a:ext>
              </a:extLst>
            </p:cNvPr>
            <p:cNvSpPr/>
            <p:nvPr/>
          </p:nvSpPr>
          <p:spPr>
            <a:xfrm>
              <a:off x="8955993" y="5110385"/>
              <a:ext cx="649480" cy="2734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4D752019-006F-9681-6B0E-D5645F75296A}"/>
                </a:ext>
              </a:extLst>
            </p:cNvPr>
            <p:cNvSpPr/>
            <p:nvPr/>
          </p:nvSpPr>
          <p:spPr>
            <a:xfrm>
              <a:off x="8527279" y="6420581"/>
              <a:ext cx="975644" cy="2734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856937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E34C60-1FEB-F2A5-CEA3-9C20797258E9}"/>
              </a:ext>
            </a:extLst>
          </p:cNvPr>
          <p:cNvSpPr>
            <a:spLocks noGrp="1"/>
          </p:cNvSpPr>
          <p:nvPr>
            <p:ph type="title"/>
          </p:nvPr>
        </p:nvSpPr>
        <p:spPr/>
        <p:txBody>
          <a:bodyPr/>
          <a:lstStyle/>
          <a:p>
            <a:r>
              <a:rPr lang="fr-FR" sz="6000" b="1" dirty="0"/>
              <a:t>Scifinder-n</a:t>
            </a:r>
          </a:p>
        </p:txBody>
      </p:sp>
      <p:sp>
        <p:nvSpPr>
          <p:cNvPr id="3" name="Espace réservé du texte 2">
            <a:extLst>
              <a:ext uri="{FF2B5EF4-FFF2-40B4-BE49-F238E27FC236}">
                <a16:creationId xmlns:a16="http://schemas.microsoft.com/office/drawing/2014/main" id="{11A944FA-3D6E-B279-DF4E-46B3FD2FB240}"/>
              </a:ext>
            </a:extLst>
          </p:cNvPr>
          <p:cNvSpPr>
            <a:spLocks noGrp="1"/>
          </p:cNvSpPr>
          <p:nvPr>
            <p:ph type="body" idx="1"/>
          </p:nvPr>
        </p:nvSpPr>
        <p:spPr/>
        <p:txBody>
          <a:bodyPr/>
          <a:lstStyle/>
          <a:p>
            <a:r>
              <a:rPr lang="fr-FR" dirty="0"/>
              <a:t>Des bases de données en Chimie</a:t>
            </a:r>
          </a:p>
        </p:txBody>
      </p:sp>
      <p:sp>
        <p:nvSpPr>
          <p:cNvPr id="4" name="Espace réservé du numéro de diapositive 3">
            <a:extLst>
              <a:ext uri="{FF2B5EF4-FFF2-40B4-BE49-F238E27FC236}">
                <a16:creationId xmlns:a16="http://schemas.microsoft.com/office/drawing/2014/main" id="{7A6F02FA-458E-D721-5A25-D788959A5E49}"/>
              </a:ext>
            </a:extLst>
          </p:cNvPr>
          <p:cNvSpPr>
            <a:spLocks noGrp="1"/>
          </p:cNvSpPr>
          <p:nvPr>
            <p:ph type="sldNum" sz="quarter" idx="12"/>
          </p:nvPr>
        </p:nvSpPr>
        <p:spPr/>
        <p:txBody>
          <a:bodyPr/>
          <a:lstStyle/>
          <a:p>
            <a:fld id="{E3F29979-364B-45C4-8C10-6C1C99CD6052}" type="slidenum">
              <a:rPr lang="fr-FR" smtClean="0"/>
              <a:t>29</a:t>
            </a:fld>
            <a:endParaRPr lang="fr-FR"/>
          </a:p>
        </p:txBody>
      </p:sp>
    </p:spTree>
    <p:extLst>
      <p:ext uri="{BB962C8B-B14F-4D97-AF65-F5344CB8AC3E}">
        <p14:creationId xmlns:p14="http://schemas.microsoft.com/office/powerpoint/2010/main" val="20207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E34C60-1FEB-F2A5-CEA3-9C20797258E9}"/>
              </a:ext>
            </a:extLst>
          </p:cNvPr>
          <p:cNvSpPr>
            <a:spLocks noGrp="1"/>
          </p:cNvSpPr>
          <p:nvPr>
            <p:ph type="title"/>
          </p:nvPr>
        </p:nvSpPr>
        <p:spPr/>
        <p:txBody>
          <a:bodyPr>
            <a:normAutofit/>
          </a:bodyPr>
          <a:lstStyle/>
          <a:p>
            <a:r>
              <a:rPr lang="fr-FR" sz="6000" b="1" dirty="0"/>
              <a:t>PubMed </a:t>
            </a:r>
            <a:r>
              <a:rPr lang="fr-FR" sz="6000" b="1" dirty="0" err="1"/>
              <a:t>Medline</a:t>
            </a:r>
            <a:endParaRPr lang="fr-FR" sz="6000" b="1" dirty="0"/>
          </a:p>
        </p:txBody>
      </p:sp>
      <p:sp>
        <p:nvSpPr>
          <p:cNvPr id="3" name="Espace réservé du texte 2">
            <a:extLst>
              <a:ext uri="{FF2B5EF4-FFF2-40B4-BE49-F238E27FC236}">
                <a16:creationId xmlns:a16="http://schemas.microsoft.com/office/drawing/2014/main" id="{11A944FA-3D6E-B279-DF4E-46B3FD2FB240}"/>
              </a:ext>
            </a:extLst>
          </p:cNvPr>
          <p:cNvSpPr>
            <a:spLocks noGrp="1"/>
          </p:cNvSpPr>
          <p:nvPr>
            <p:ph type="body" idx="1"/>
          </p:nvPr>
        </p:nvSpPr>
        <p:spPr/>
        <p:txBody>
          <a:bodyPr/>
          <a:lstStyle/>
          <a:p>
            <a:r>
              <a:rPr lang="fr-FR" dirty="0"/>
              <a:t>Et l’équation de recherche</a:t>
            </a:r>
          </a:p>
        </p:txBody>
      </p:sp>
      <p:sp>
        <p:nvSpPr>
          <p:cNvPr id="4" name="Espace réservé du numéro de diapositive 3">
            <a:extLst>
              <a:ext uri="{FF2B5EF4-FFF2-40B4-BE49-F238E27FC236}">
                <a16:creationId xmlns:a16="http://schemas.microsoft.com/office/drawing/2014/main" id="{7A6F02FA-458E-D721-5A25-D788959A5E49}"/>
              </a:ext>
            </a:extLst>
          </p:cNvPr>
          <p:cNvSpPr>
            <a:spLocks noGrp="1"/>
          </p:cNvSpPr>
          <p:nvPr>
            <p:ph type="sldNum" sz="quarter" idx="12"/>
          </p:nvPr>
        </p:nvSpPr>
        <p:spPr/>
        <p:txBody>
          <a:bodyPr/>
          <a:lstStyle/>
          <a:p>
            <a:fld id="{E3F29979-364B-45C4-8C10-6C1C99CD6052}" type="slidenum">
              <a:rPr lang="fr-FR" smtClean="0"/>
              <a:t>3</a:t>
            </a:fld>
            <a:endParaRPr lang="fr-FR"/>
          </a:p>
        </p:txBody>
      </p:sp>
    </p:spTree>
    <p:extLst>
      <p:ext uri="{BB962C8B-B14F-4D97-AF65-F5344CB8AC3E}">
        <p14:creationId xmlns:p14="http://schemas.microsoft.com/office/powerpoint/2010/main" val="15529174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EF6FC5-6308-8644-4A6F-1456848657E3}"/>
              </a:ext>
            </a:extLst>
          </p:cNvPr>
          <p:cNvSpPr>
            <a:spLocks noGrp="1"/>
          </p:cNvSpPr>
          <p:nvPr>
            <p:ph type="title"/>
          </p:nvPr>
        </p:nvSpPr>
        <p:spPr/>
        <p:txBody>
          <a:bodyPr/>
          <a:lstStyle/>
          <a:p>
            <a:r>
              <a:rPr lang="fr-FR" b="1" dirty="0"/>
              <a:t>Qu’est-ce que </a:t>
            </a:r>
            <a:r>
              <a:rPr lang="fr-FR" b="1" dirty="0" err="1"/>
              <a:t>Scifinder</a:t>
            </a:r>
            <a:r>
              <a:rPr lang="fr-FR" b="1" dirty="0"/>
              <a:t>-n ?</a:t>
            </a:r>
          </a:p>
        </p:txBody>
      </p:sp>
      <p:sp>
        <p:nvSpPr>
          <p:cNvPr id="3" name="Espace réservé du contenu 2">
            <a:extLst>
              <a:ext uri="{FF2B5EF4-FFF2-40B4-BE49-F238E27FC236}">
                <a16:creationId xmlns:a16="http://schemas.microsoft.com/office/drawing/2014/main" id="{CC1F0644-F2F9-C606-7E84-96CB8031D067}"/>
              </a:ext>
            </a:extLst>
          </p:cNvPr>
          <p:cNvSpPr>
            <a:spLocks noGrp="1"/>
          </p:cNvSpPr>
          <p:nvPr>
            <p:ph idx="1"/>
          </p:nvPr>
        </p:nvSpPr>
        <p:spPr>
          <a:xfrm>
            <a:off x="677334" y="1094003"/>
            <a:ext cx="9534891" cy="5536203"/>
          </a:xfrm>
        </p:spPr>
        <p:txBody>
          <a:bodyPr>
            <a:normAutofit/>
          </a:bodyPr>
          <a:lstStyle/>
          <a:p>
            <a:r>
              <a:rPr lang="fr-FR" dirty="0"/>
              <a:t>C’est une base de données de références </a:t>
            </a:r>
            <a:r>
              <a:rPr lang="fr-FR" sz="2800" spc="100" dirty="0"/>
              <a:t>bibliographiques issue de la littérature scientifique autour de la Chimie et des domaines apparentés. </a:t>
            </a:r>
            <a:endParaRPr lang="fr-FR" dirty="0"/>
          </a:p>
          <a:p>
            <a:r>
              <a:rPr lang="fr-FR" dirty="0"/>
              <a:t>L’accès est restreint et la base est gérée par les Chemical Abstracts Services (CAS).</a:t>
            </a:r>
          </a:p>
          <a:p>
            <a:r>
              <a:rPr lang="fr-FR" sz="2000" dirty="0"/>
              <a:t>SUIVRE LES INSTRUCTIONS CI-DESSOUS POUR LA CREATION D’UN COMPTE SCIFINDER-N CHEMICAL ABSTRACTS :</a:t>
            </a:r>
          </a:p>
          <a:p>
            <a:pPr marL="342900" indent="-342900">
              <a:buFont typeface="Wingdings" panose="05000000000000000000" pitchFamily="2" charset="2"/>
              <a:buChar char="Ø"/>
            </a:pPr>
            <a:r>
              <a:rPr lang="fr-FR" sz="2000" dirty="0"/>
              <a:t> </a:t>
            </a:r>
            <a:r>
              <a:rPr lang="fr-FR" sz="2000" dirty="0">
                <a:hlinkClick r:id="rId2"/>
              </a:rPr>
              <a:t>Scifinder-n Chemical abstracts </a:t>
            </a:r>
            <a:r>
              <a:rPr lang="fr-FR" sz="2000" dirty="0"/>
              <a:t>(PDF, 236 Ko)</a:t>
            </a:r>
            <a:endParaRPr lang="fr-FR" sz="4800" dirty="0"/>
          </a:p>
          <a:p>
            <a:endParaRPr lang="fr-FR" dirty="0"/>
          </a:p>
        </p:txBody>
      </p:sp>
      <p:sp>
        <p:nvSpPr>
          <p:cNvPr id="4" name="Espace réservé du numéro de diapositive 3">
            <a:extLst>
              <a:ext uri="{FF2B5EF4-FFF2-40B4-BE49-F238E27FC236}">
                <a16:creationId xmlns:a16="http://schemas.microsoft.com/office/drawing/2014/main" id="{C651392B-5927-5F4B-2DA3-E4020222E823}"/>
              </a:ext>
            </a:extLst>
          </p:cNvPr>
          <p:cNvSpPr>
            <a:spLocks noGrp="1"/>
          </p:cNvSpPr>
          <p:nvPr>
            <p:ph type="sldNum" sz="quarter" idx="12"/>
          </p:nvPr>
        </p:nvSpPr>
        <p:spPr/>
        <p:txBody>
          <a:bodyPr/>
          <a:lstStyle/>
          <a:p>
            <a:fld id="{058C6AAE-80D1-40D8-9C1C-2E18126A3A25}" type="slidenum">
              <a:rPr lang="fr-FR" smtClean="0"/>
              <a:pPr/>
              <a:t>30</a:t>
            </a:fld>
            <a:endParaRPr lang="fr-FR" dirty="0"/>
          </a:p>
        </p:txBody>
      </p:sp>
    </p:spTree>
    <p:extLst>
      <p:ext uri="{BB962C8B-B14F-4D97-AF65-F5344CB8AC3E}">
        <p14:creationId xmlns:p14="http://schemas.microsoft.com/office/powerpoint/2010/main" val="2219222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F72CA0-98A1-94D4-2CDF-F04FC232D4E4}"/>
              </a:ext>
            </a:extLst>
          </p:cNvPr>
          <p:cNvSpPr>
            <a:spLocks noGrp="1"/>
          </p:cNvSpPr>
          <p:nvPr>
            <p:ph type="title"/>
          </p:nvPr>
        </p:nvSpPr>
        <p:spPr/>
        <p:txBody>
          <a:bodyPr/>
          <a:lstStyle/>
          <a:p>
            <a:r>
              <a:rPr lang="fr-FR" b="1" dirty="0">
                <a:latin typeface="Verdana" panose="020B0604030504040204" pitchFamily="34" charset="0"/>
                <a:ea typeface="Verdana" panose="020B0604030504040204" pitchFamily="34" charset="0"/>
              </a:rPr>
              <a:t>Le CAS </a:t>
            </a:r>
            <a:r>
              <a:rPr lang="fr-FR" b="1" dirty="0" err="1">
                <a:latin typeface="Verdana" panose="020B0604030504040204" pitchFamily="34" charset="0"/>
                <a:ea typeface="Verdana" panose="020B0604030504040204" pitchFamily="34" charset="0"/>
              </a:rPr>
              <a:t>Registry</a:t>
            </a:r>
            <a:r>
              <a:rPr lang="fr-FR" b="1" dirty="0">
                <a:latin typeface="Verdana" panose="020B0604030504040204" pitchFamily="34" charset="0"/>
                <a:ea typeface="Verdana" panose="020B0604030504040204" pitchFamily="34" charset="0"/>
              </a:rPr>
              <a:t> </a:t>
            </a:r>
            <a:r>
              <a:rPr lang="fr-FR" b="1" dirty="0" err="1">
                <a:latin typeface="Verdana" panose="020B0604030504040204" pitchFamily="34" charset="0"/>
                <a:ea typeface="Verdana" panose="020B0604030504040204" pitchFamily="34" charset="0"/>
              </a:rPr>
              <a:t>Number</a:t>
            </a:r>
            <a:endParaRPr lang="fr-FR" dirty="0"/>
          </a:p>
        </p:txBody>
      </p:sp>
      <p:sp>
        <p:nvSpPr>
          <p:cNvPr id="3" name="Espace réservé du contenu 2">
            <a:extLst>
              <a:ext uri="{FF2B5EF4-FFF2-40B4-BE49-F238E27FC236}">
                <a16:creationId xmlns:a16="http://schemas.microsoft.com/office/drawing/2014/main" id="{B769961E-123C-0666-55A5-957DFCA16B3E}"/>
              </a:ext>
            </a:extLst>
          </p:cNvPr>
          <p:cNvSpPr>
            <a:spLocks noGrp="1"/>
          </p:cNvSpPr>
          <p:nvPr>
            <p:ph idx="1"/>
          </p:nvPr>
        </p:nvSpPr>
        <p:spPr/>
        <p:txBody>
          <a:bodyPr>
            <a:normAutofit fontScale="70000" lnSpcReduction="20000"/>
          </a:bodyPr>
          <a:lstStyle/>
          <a:p>
            <a:r>
              <a:rPr lang="fr-FR" sz="2800" dirty="0">
                <a:latin typeface="Verdana" panose="020B0604030504040204" pitchFamily="34" charset="0"/>
                <a:ea typeface="Verdana" panose="020B0604030504040204" pitchFamily="34" charset="0"/>
              </a:rPr>
              <a:t>Chaque substance se voit attribuer un numéro unique de référence : le </a:t>
            </a:r>
            <a:r>
              <a:rPr lang="fr-FR" sz="2800" b="1" dirty="0">
                <a:latin typeface="Verdana" panose="020B0604030504040204" pitchFamily="34" charset="0"/>
                <a:ea typeface="Verdana" panose="020B0604030504040204" pitchFamily="34" charset="0"/>
              </a:rPr>
              <a:t>CAS </a:t>
            </a:r>
            <a:r>
              <a:rPr lang="fr-FR" sz="2800" b="1" dirty="0" err="1">
                <a:latin typeface="Verdana" panose="020B0604030504040204" pitchFamily="34" charset="0"/>
                <a:ea typeface="Verdana" panose="020B0604030504040204" pitchFamily="34" charset="0"/>
              </a:rPr>
              <a:t>Registry</a:t>
            </a:r>
            <a:r>
              <a:rPr lang="fr-FR" sz="2800" b="1" dirty="0">
                <a:latin typeface="Verdana" panose="020B0604030504040204" pitchFamily="34" charset="0"/>
                <a:ea typeface="Verdana" panose="020B0604030504040204" pitchFamily="34" charset="0"/>
              </a:rPr>
              <a:t> </a:t>
            </a:r>
            <a:r>
              <a:rPr lang="fr-FR" sz="2800" b="1" dirty="0" err="1">
                <a:latin typeface="Verdana" panose="020B0604030504040204" pitchFamily="34" charset="0"/>
                <a:ea typeface="Verdana" panose="020B0604030504040204" pitchFamily="34" charset="0"/>
              </a:rPr>
              <a:t>Number</a:t>
            </a:r>
            <a:r>
              <a:rPr lang="fr-FR" sz="2800" b="1" dirty="0">
                <a:latin typeface="Verdana" panose="020B0604030504040204" pitchFamily="34" charset="0"/>
                <a:ea typeface="Verdana" panose="020B0604030504040204" pitchFamily="34" charset="0"/>
              </a:rPr>
              <a:t> </a:t>
            </a:r>
            <a:r>
              <a:rPr lang="fr-FR" sz="2800" dirty="0">
                <a:latin typeface="Verdana" panose="020B0604030504040204" pitchFamily="34" charset="0"/>
                <a:ea typeface="Verdana" panose="020B0604030504040204" pitchFamily="34" charset="0"/>
              </a:rPr>
              <a:t>(CASRN)</a:t>
            </a:r>
            <a:endParaRPr lang="en-US" sz="2800" dirty="0">
              <a:latin typeface="Verdana" panose="020B0604030504040204" pitchFamily="34" charset="0"/>
              <a:ea typeface="Verdana" panose="020B0604030504040204" pitchFamily="34" charset="0"/>
              <a:cs typeface="Verdana" panose="020B0604030504040204" pitchFamily="34" charset="0"/>
            </a:endParaRPr>
          </a:p>
          <a:p>
            <a:r>
              <a:rPr lang="fr-FR" sz="2800" dirty="0">
                <a:latin typeface="Verdana" panose="020B0604030504040204" pitchFamily="34" charset="0"/>
                <a:ea typeface="Verdana" panose="020B0604030504040204" pitchFamily="34" charset="0"/>
                <a:cs typeface="Verdana" panose="020B0604030504040204" pitchFamily="34" charset="0"/>
              </a:rPr>
              <a:t>Aujourd’hui c’est près de 200 millions de substances chimiques qui sont répertoriées via le </a:t>
            </a:r>
            <a:r>
              <a:rPr lang="fr-FR" sz="2800" dirty="0">
                <a:latin typeface="Verdana" panose="020B0604030504040204" pitchFamily="34" charset="0"/>
                <a:ea typeface="Verdana" panose="020B0604030504040204" pitchFamily="34" charset="0"/>
                <a:cs typeface="Verdana" panose="020B0604030504040204" pitchFamily="34" charset="0"/>
                <a:hlinkClick r:id="rId2"/>
              </a:rPr>
              <a:t>Common Chemistry</a:t>
            </a:r>
            <a:r>
              <a:rPr lang="fr-FR" sz="2800" dirty="0">
                <a:latin typeface="Verdana" panose="020B0604030504040204" pitchFamily="34" charset="0"/>
                <a:ea typeface="Verdana" panose="020B0604030504040204" pitchFamily="34" charset="0"/>
                <a:cs typeface="Verdana" panose="020B0604030504040204" pitchFamily="34" charset="0"/>
              </a:rPr>
              <a:t>.</a:t>
            </a:r>
          </a:p>
          <a:p>
            <a:r>
              <a:rPr lang="fr-FR" sz="2800" dirty="0">
                <a:latin typeface="Verdana" panose="020B0604030504040204" pitchFamily="34" charset="0"/>
                <a:ea typeface="Verdana" panose="020B0604030504040204" pitchFamily="34" charset="0"/>
                <a:cs typeface="Verdana" panose="020B0604030504040204" pitchFamily="34" charset="0"/>
              </a:rPr>
              <a:t>Exemples :</a:t>
            </a:r>
          </a:p>
          <a:p>
            <a:r>
              <a:rPr lang="fr-FR" sz="2800" dirty="0">
                <a:latin typeface="Verdana" panose="020B0604030504040204" pitchFamily="34" charset="0"/>
                <a:ea typeface="Verdana" panose="020B0604030504040204" pitchFamily="34" charset="0"/>
                <a:cs typeface="Verdana" panose="020B0604030504040204" pitchFamily="34" charset="0"/>
              </a:rPr>
              <a:t>56-81-5 = Glycérine</a:t>
            </a:r>
          </a:p>
          <a:p>
            <a:r>
              <a:rPr lang="fr-FR" sz="2800" dirty="0">
                <a:latin typeface="Verdana" panose="020B0604030504040204" pitchFamily="34" charset="0"/>
                <a:ea typeface="Verdana" panose="020B0604030504040204" pitchFamily="34" charset="0"/>
                <a:cs typeface="Verdana" panose="020B0604030504040204" pitchFamily="34" charset="0"/>
              </a:rPr>
              <a:t>10043-52-4 = Chlorure de calcium</a:t>
            </a:r>
          </a:p>
          <a:p>
            <a:r>
              <a:rPr lang="fr-FR" sz="2800" dirty="0">
                <a:latin typeface="Verdana" panose="020B0604030504040204" pitchFamily="34" charset="0"/>
                <a:ea typeface="Verdana" panose="020B0604030504040204" pitchFamily="34" charset="0"/>
                <a:cs typeface="Verdana" panose="020B0604030504040204" pitchFamily="34" charset="0"/>
              </a:rPr>
              <a:t>1310-58-3 = Hydroxyde de potassium</a:t>
            </a:r>
          </a:p>
          <a:p>
            <a:r>
              <a:rPr lang="fr-FR" sz="2800" dirty="0">
                <a:latin typeface="Verdana" panose="020B0604030504040204" pitchFamily="34" charset="0"/>
                <a:ea typeface="Verdana" panose="020B0604030504040204" pitchFamily="34" charset="0"/>
                <a:cs typeface="Verdana" panose="020B0604030504040204" pitchFamily="34" charset="0"/>
              </a:rPr>
              <a:t>73590-58-6 = </a:t>
            </a:r>
            <a:r>
              <a:rPr lang="fr-FR" sz="2800" dirty="0" err="1">
                <a:latin typeface="Verdana" panose="020B0604030504040204" pitchFamily="34" charset="0"/>
                <a:ea typeface="Verdana" panose="020B0604030504040204" pitchFamily="34" charset="0"/>
                <a:cs typeface="Verdana" panose="020B0604030504040204" pitchFamily="34" charset="0"/>
              </a:rPr>
              <a:t>Omeprazole</a:t>
            </a:r>
            <a:endParaRPr lang="fr-FR" sz="2800" dirty="0">
              <a:latin typeface="Verdana" panose="020B0604030504040204" pitchFamily="34" charset="0"/>
              <a:ea typeface="Verdana" panose="020B0604030504040204" pitchFamily="34" charset="0"/>
              <a:cs typeface="Verdana" panose="020B0604030504040204" pitchFamily="34" charset="0"/>
            </a:endParaRPr>
          </a:p>
          <a:p>
            <a:endParaRPr lang="fr-FR" sz="2800" dirty="0">
              <a:latin typeface="Verdana" panose="020B0604030504040204" pitchFamily="34" charset="0"/>
              <a:ea typeface="Verdana" panose="020B0604030504040204" pitchFamily="34" charset="0"/>
              <a:cs typeface="Verdana" panose="020B0604030504040204" pitchFamily="34" charset="0"/>
            </a:endParaRPr>
          </a:p>
          <a:p>
            <a:endParaRPr lang="fr-FR" dirty="0"/>
          </a:p>
        </p:txBody>
      </p:sp>
      <p:sp>
        <p:nvSpPr>
          <p:cNvPr id="4" name="Espace réservé du numéro de diapositive 3">
            <a:extLst>
              <a:ext uri="{FF2B5EF4-FFF2-40B4-BE49-F238E27FC236}">
                <a16:creationId xmlns:a16="http://schemas.microsoft.com/office/drawing/2014/main" id="{12D75069-6DDD-661E-D9E3-6B8376BEF927}"/>
              </a:ext>
            </a:extLst>
          </p:cNvPr>
          <p:cNvSpPr>
            <a:spLocks noGrp="1"/>
          </p:cNvSpPr>
          <p:nvPr>
            <p:ph type="sldNum" sz="quarter" idx="12"/>
          </p:nvPr>
        </p:nvSpPr>
        <p:spPr/>
        <p:txBody>
          <a:bodyPr/>
          <a:lstStyle/>
          <a:p>
            <a:fld id="{058C6AAE-80D1-40D8-9C1C-2E18126A3A25}" type="slidenum">
              <a:rPr lang="fr-FR" smtClean="0"/>
              <a:pPr/>
              <a:t>31</a:t>
            </a:fld>
            <a:endParaRPr lang="fr-FR" dirty="0"/>
          </a:p>
        </p:txBody>
      </p:sp>
    </p:spTree>
    <p:extLst>
      <p:ext uri="{BB962C8B-B14F-4D97-AF65-F5344CB8AC3E}">
        <p14:creationId xmlns:p14="http://schemas.microsoft.com/office/powerpoint/2010/main" val="16409974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7B6E78-F426-D00D-081F-E2BDC02BE1A8}"/>
              </a:ext>
            </a:extLst>
          </p:cNvPr>
          <p:cNvSpPr>
            <a:spLocks noGrp="1"/>
          </p:cNvSpPr>
          <p:nvPr>
            <p:ph type="title"/>
          </p:nvPr>
        </p:nvSpPr>
        <p:spPr/>
        <p:txBody>
          <a:bodyPr/>
          <a:lstStyle/>
          <a:p>
            <a:r>
              <a:rPr lang="fr-FR" b="1" dirty="0"/>
              <a:t>La recherche via Scifinder-n</a:t>
            </a:r>
          </a:p>
        </p:txBody>
      </p:sp>
      <p:sp>
        <p:nvSpPr>
          <p:cNvPr id="3" name="Espace réservé du contenu 2">
            <a:extLst>
              <a:ext uri="{FF2B5EF4-FFF2-40B4-BE49-F238E27FC236}">
                <a16:creationId xmlns:a16="http://schemas.microsoft.com/office/drawing/2014/main" id="{0D08C874-425E-785E-B26F-7483E4A6A339}"/>
              </a:ext>
            </a:extLst>
          </p:cNvPr>
          <p:cNvSpPr>
            <a:spLocks noGrp="1"/>
          </p:cNvSpPr>
          <p:nvPr>
            <p:ph idx="1"/>
          </p:nvPr>
        </p:nvSpPr>
        <p:spPr/>
        <p:txBody>
          <a:bodyPr/>
          <a:lstStyle/>
          <a:p>
            <a:r>
              <a:rPr lang="fr-FR" dirty="0"/>
              <a:t>Il existe plusieurs bases interopérables :</a:t>
            </a:r>
          </a:p>
          <a:p>
            <a:pPr marL="457200" indent="-457200">
              <a:buFont typeface="Wingdings" panose="05000000000000000000" pitchFamily="2" charset="2"/>
              <a:buChar char="q"/>
            </a:pPr>
            <a:r>
              <a:rPr lang="fr-FR" dirty="0"/>
              <a:t>La base des références bibliographique (dont les brevets en texte intégral)</a:t>
            </a:r>
          </a:p>
          <a:p>
            <a:pPr marL="457200" indent="-457200">
              <a:buFont typeface="Wingdings" panose="05000000000000000000" pitchFamily="2" charset="2"/>
              <a:buChar char="q"/>
            </a:pPr>
            <a:r>
              <a:rPr lang="fr-FR" dirty="0"/>
              <a:t>Une base sur les substances et les réactions chimiques</a:t>
            </a:r>
          </a:p>
          <a:p>
            <a:pPr marL="457200" indent="-457200">
              <a:buFont typeface="Wingdings" panose="05000000000000000000" pitchFamily="2" charset="2"/>
              <a:buChar char="q"/>
            </a:pPr>
            <a:r>
              <a:rPr lang="fr-FR" dirty="0"/>
              <a:t>Une base sur les vendeurs, les prix et les disponibilités des substances</a:t>
            </a:r>
          </a:p>
          <a:p>
            <a:pPr marL="457200" indent="-457200">
              <a:buFontTx/>
              <a:buChar char="-"/>
            </a:pPr>
            <a:endParaRPr lang="fr-FR" dirty="0"/>
          </a:p>
        </p:txBody>
      </p:sp>
      <p:sp>
        <p:nvSpPr>
          <p:cNvPr id="4" name="Espace réservé du numéro de diapositive 3">
            <a:extLst>
              <a:ext uri="{FF2B5EF4-FFF2-40B4-BE49-F238E27FC236}">
                <a16:creationId xmlns:a16="http://schemas.microsoft.com/office/drawing/2014/main" id="{BD297F1E-40ED-7322-0516-85AC5397F8F3}"/>
              </a:ext>
            </a:extLst>
          </p:cNvPr>
          <p:cNvSpPr>
            <a:spLocks noGrp="1"/>
          </p:cNvSpPr>
          <p:nvPr>
            <p:ph type="sldNum" sz="quarter" idx="12"/>
          </p:nvPr>
        </p:nvSpPr>
        <p:spPr/>
        <p:txBody>
          <a:bodyPr/>
          <a:lstStyle/>
          <a:p>
            <a:fld id="{058C6AAE-80D1-40D8-9C1C-2E18126A3A25}" type="slidenum">
              <a:rPr lang="fr-FR" smtClean="0"/>
              <a:pPr/>
              <a:t>32</a:t>
            </a:fld>
            <a:endParaRPr lang="fr-FR" dirty="0"/>
          </a:p>
        </p:txBody>
      </p:sp>
    </p:spTree>
    <p:extLst>
      <p:ext uri="{BB962C8B-B14F-4D97-AF65-F5344CB8AC3E}">
        <p14:creationId xmlns:p14="http://schemas.microsoft.com/office/powerpoint/2010/main" val="112642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9403D0-DD35-CFAD-86CB-3716C55ADD8D}"/>
              </a:ext>
            </a:extLst>
          </p:cNvPr>
          <p:cNvSpPr>
            <a:spLocks noGrp="1"/>
          </p:cNvSpPr>
          <p:nvPr>
            <p:ph type="title"/>
          </p:nvPr>
        </p:nvSpPr>
        <p:spPr/>
        <p:txBody>
          <a:bodyPr/>
          <a:lstStyle/>
          <a:p>
            <a:r>
              <a:rPr lang="fr-FR" b="1" dirty="0"/>
              <a:t>Spécificité de Scifinder-n</a:t>
            </a:r>
          </a:p>
        </p:txBody>
      </p:sp>
      <p:sp>
        <p:nvSpPr>
          <p:cNvPr id="3" name="Espace réservé du contenu 2">
            <a:extLst>
              <a:ext uri="{FF2B5EF4-FFF2-40B4-BE49-F238E27FC236}">
                <a16:creationId xmlns:a16="http://schemas.microsoft.com/office/drawing/2014/main" id="{20B5EAF4-D492-E8C4-708F-3C653D99C41F}"/>
              </a:ext>
            </a:extLst>
          </p:cNvPr>
          <p:cNvSpPr>
            <a:spLocks noGrp="1"/>
          </p:cNvSpPr>
          <p:nvPr>
            <p:ph idx="1"/>
          </p:nvPr>
        </p:nvSpPr>
        <p:spPr/>
        <p:txBody>
          <a:bodyPr/>
          <a:lstStyle/>
          <a:p>
            <a:r>
              <a:rPr lang="fr-FR" dirty="0"/>
              <a:t>La recherche peut se faire en dessinant la structure moléculaire des substances recherchées.</a:t>
            </a:r>
          </a:p>
        </p:txBody>
      </p:sp>
      <p:sp>
        <p:nvSpPr>
          <p:cNvPr id="4" name="Espace réservé du numéro de diapositive 3">
            <a:extLst>
              <a:ext uri="{FF2B5EF4-FFF2-40B4-BE49-F238E27FC236}">
                <a16:creationId xmlns:a16="http://schemas.microsoft.com/office/drawing/2014/main" id="{7D7F5B1E-D6CA-2E7F-6FF4-C76157035854}"/>
              </a:ext>
            </a:extLst>
          </p:cNvPr>
          <p:cNvSpPr>
            <a:spLocks noGrp="1"/>
          </p:cNvSpPr>
          <p:nvPr>
            <p:ph type="sldNum" sz="quarter" idx="12"/>
          </p:nvPr>
        </p:nvSpPr>
        <p:spPr/>
        <p:txBody>
          <a:bodyPr/>
          <a:lstStyle/>
          <a:p>
            <a:fld id="{058C6AAE-80D1-40D8-9C1C-2E18126A3A25}" type="slidenum">
              <a:rPr lang="fr-FR" smtClean="0"/>
              <a:pPr/>
              <a:t>33</a:t>
            </a:fld>
            <a:endParaRPr lang="fr-FR" dirty="0"/>
          </a:p>
        </p:txBody>
      </p:sp>
      <p:pic>
        <p:nvPicPr>
          <p:cNvPr id="5" name="Image 4">
            <a:extLst>
              <a:ext uri="{FF2B5EF4-FFF2-40B4-BE49-F238E27FC236}">
                <a16:creationId xmlns:a16="http://schemas.microsoft.com/office/drawing/2014/main" id="{5E90A1B8-6A02-3BE4-1A1A-B61C7F9310CE}"/>
              </a:ext>
              <a:ext uri="{C183D7F6-B498-43B3-948B-1728B52AA6E4}">
                <adec:decorative xmlns:adec="http://schemas.microsoft.com/office/drawing/2017/decorative" val="1"/>
              </a:ext>
            </a:extLst>
          </p:cNvPr>
          <p:cNvPicPr>
            <a:picLocks noChangeAspect="1"/>
          </p:cNvPicPr>
          <p:nvPr/>
        </p:nvPicPr>
        <p:blipFill rotWithShape="1">
          <a:blip r:embed="rId2"/>
          <a:srcRect l="943" t="2515" b="4262"/>
          <a:stretch/>
        </p:blipFill>
        <p:spPr>
          <a:xfrm>
            <a:off x="2212946" y="3016985"/>
            <a:ext cx="6634432" cy="3613221"/>
          </a:xfrm>
          <a:prstGeom prst="rect">
            <a:avLst/>
          </a:prstGeom>
        </p:spPr>
      </p:pic>
    </p:spTree>
    <p:extLst>
      <p:ext uri="{BB962C8B-B14F-4D97-AF65-F5344CB8AC3E}">
        <p14:creationId xmlns:p14="http://schemas.microsoft.com/office/powerpoint/2010/main" val="11934025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7B37F-47DB-4B2A-9F7C-E88C53195A3D}"/>
              </a:ext>
            </a:extLst>
          </p:cNvPr>
          <p:cNvSpPr>
            <a:spLocks noGrp="1"/>
          </p:cNvSpPr>
          <p:nvPr>
            <p:ph type="ctrTitle"/>
          </p:nvPr>
        </p:nvSpPr>
        <p:spPr/>
        <p:txBody>
          <a:bodyPr/>
          <a:lstStyle/>
          <a:p>
            <a:r>
              <a:rPr lang="fr-FR" b="1" dirty="0"/>
              <a:t>MERCI POUR VOTRE ATTENTION</a:t>
            </a:r>
          </a:p>
        </p:txBody>
      </p:sp>
      <p:sp>
        <p:nvSpPr>
          <p:cNvPr id="3" name="Sous-titre 2">
            <a:extLst>
              <a:ext uri="{FF2B5EF4-FFF2-40B4-BE49-F238E27FC236}">
                <a16:creationId xmlns:a16="http://schemas.microsoft.com/office/drawing/2014/main" id="{56535AF7-7124-27F0-923E-B7CEC0154990}"/>
              </a:ext>
            </a:extLst>
          </p:cNvPr>
          <p:cNvSpPr>
            <a:spLocks noGrp="1"/>
          </p:cNvSpPr>
          <p:nvPr>
            <p:ph type="subTitle" idx="1"/>
          </p:nvPr>
        </p:nvSpPr>
        <p:spPr/>
        <p:txBody>
          <a:bodyPr>
            <a:normAutofit fontScale="77500" lnSpcReduction="20000"/>
          </a:bodyPr>
          <a:lstStyle/>
          <a:p>
            <a:r>
              <a:rPr lang="fr-FR" sz="3200" spc="100" dirty="0">
                <a:latin typeface="Calibri" panose="020F0502020204030204" pitchFamily="34" charset="0"/>
                <a:cs typeface="Calibri" panose="020F0502020204030204" pitchFamily="34" charset="0"/>
                <a:hlinkClick r:id="rId2"/>
              </a:rPr>
              <a:t>Formulaire de demande de rendez-vous avec un bibliothécaire</a:t>
            </a:r>
            <a:endParaRPr lang="fr-FR" sz="3200" spc="100" dirty="0">
              <a:latin typeface="Calibri" panose="020F0502020204030204" pitchFamily="34" charset="0"/>
              <a:cs typeface="Calibri" panose="020F0502020204030204" pitchFamily="34" charset="0"/>
            </a:endParaRPr>
          </a:p>
          <a:p>
            <a:endParaRPr lang="fr-FR" dirty="0"/>
          </a:p>
        </p:txBody>
      </p:sp>
      <p:sp>
        <p:nvSpPr>
          <p:cNvPr id="5" name="Espace réservé du texte 4">
            <a:extLst>
              <a:ext uri="{FF2B5EF4-FFF2-40B4-BE49-F238E27FC236}">
                <a16:creationId xmlns:a16="http://schemas.microsoft.com/office/drawing/2014/main" id="{E14CD7DF-B002-8AFC-2693-97FE012CD282}"/>
              </a:ext>
            </a:extLst>
          </p:cNvPr>
          <p:cNvSpPr>
            <a:spLocks noGrp="1"/>
          </p:cNvSpPr>
          <p:nvPr>
            <p:ph type="body" sz="quarter" idx="13"/>
          </p:nvPr>
        </p:nvSpPr>
        <p:spPr/>
        <p:txBody>
          <a:bodyPr>
            <a:normAutofit fontScale="92500" lnSpcReduction="10000"/>
          </a:bodyPr>
          <a:lstStyle/>
          <a:p>
            <a:r>
              <a:rPr lang="fr-FR" dirty="0"/>
              <a:t>bapso-rensbump@univ-grenoble-alpes.fr</a:t>
            </a:r>
          </a:p>
          <a:p>
            <a:r>
              <a:rPr lang="fr-FR" dirty="0"/>
              <a:t>04 76 74 85 14</a:t>
            </a:r>
          </a:p>
          <a:p>
            <a:endParaRPr lang="fr-FR" dirty="0"/>
          </a:p>
        </p:txBody>
      </p:sp>
      <p:pic>
        <p:nvPicPr>
          <p:cNvPr id="6" name="Image 5" descr="CC BY NC NA">
            <a:extLst>
              <a:ext uri="{FF2B5EF4-FFF2-40B4-BE49-F238E27FC236}">
                <a16:creationId xmlns:a16="http://schemas.microsoft.com/office/drawing/2014/main" id="{8264B2C1-AD14-CFA3-CED2-ABF2416E7C5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127017" y="6389311"/>
            <a:ext cx="1271127" cy="440006"/>
          </a:xfrm>
          <a:prstGeom prst="rect">
            <a:avLst/>
          </a:prstGeom>
        </p:spPr>
      </p:pic>
      <p:sp>
        <p:nvSpPr>
          <p:cNvPr id="7" name="Rectangle 6">
            <a:extLst>
              <a:ext uri="{FF2B5EF4-FFF2-40B4-BE49-F238E27FC236}">
                <a16:creationId xmlns:a16="http://schemas.microsoft.com/office/drawing/2014/main" id="{BF51AEEC-5E56-0745-64DA-150D669533A1}"/>
              </a:ext>
            </a:extLst>
          </p:cNvPr>
          <p:cNvSpPr/>
          <p:nvPr/>
        </p:nvSpPr>
        <p:spPr>
          <a:xfrm>
            <a:off x="2398144" y="6389311"/>
            <a:ext cx="676311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200" spc="100" dirty="0">
                <a:solidFill>
                  <a:schemeClr val="tx1">
                    <a:lumMod val="75000"/>
                    <a:lumOff val="25000"/>
                  </a:schemeClr>
                </a:solidFill>
                <a:latin typeface="Verdana" panose="020B0604030504040204" pitchFamily="34" charset="0"/>
                <a:ea typeface="Verdana" panose="020B0604030504040204" pitchFamily="34" charset="0"/>
                <a:cs typeface="Calibri" panose="020F0502020204030204" pitchFamily="34" charset="0"/>
              </a:rPr>
              <a:t>Sont autorisées la diffusion et la réutilisation de ce support sous réserve d’en citer les auteurs et uniquement à des fins non commerciales.</a:t>
            </a:r>
          </a:p>
        </p:txBody>
      </p:sp>
    </p:spTree>
    <p:extLst>
      <p:ext uri="{BB962C8B-B14F-4D97-AF65-F5344CB8AC3E}">
        <p14:creationId xmlns:p14="http://schemas.microsoft.com/office/powerpoint/2010/main" val="110690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EF6FC5-6308-8644-4A6F-1456848657E3}"/>
              </a:ext>
            </a:extLst>
          </p:cNvPr>
          <p:cNvSpPr>
            <a:spLocks noGrp="1"/>
          </p:cNvSpPr>
          <p:nvPr>
            <p:ph type="title"/>
          </p:nvPr>
        </p:nvSpPr>
        <p:spPr/>
        <p:txBody>
          <a:bodyPr/>
          <a:lstStyle/>
          <a:p>
            <a:r>
              <a:rPr lang="fr-FR" b="1" dirty="0"/>
              <a:t>Qu’est-ce que PubMed ?</a:t>
            </a:r>
          </a:p>
        </p:txBody>
      </p:sp>
      <p:sp>
        <p:nvSpPr>
          <p:cNvPr id="3" name="Espace réservé du contenu 2">
            <a:extLst>
              <a:ext uri="{FF2B5EF4-FFF2-40B4-BE49-F238E27FC236}">
                <a16:creationId xmlns:a16="http://schemas.microsoft.com/office/drawing/2014/main" id="{CC1F0644-F2F9-C606-7E84-96CB8031D067}"/>
              </a:ext>
            </a:extLst>
          </p:cNvPr>
          <p:cNvSpPr>
            <a:spLocks noGrp="1"/>
          </p:cNvSpPr>
          <p:nvPr>
            <p:ph idx="1"/>
          </p:nvPr>
        </p:nvSpPr>
        <p:spPr>
          <a:xfrm>
            <a:off x="677334" y="1094003"/>
            <a:ext cx="9534891" cy="5536203"/>
          </a:xfrm>
        </p:spPr>
        <p:txBody>
          <a:bodyPr>
            <a:normAutofit fontScale="92500" lnSpcReduction="20000"/>
          </a:bodyPr>
          <a:lstStyle/>
          <a:p>
            <a:r>
              <a:rPr lang="fr-FR" dirty="0"/>
              <a:t>C’est la base de données de </a:t>
            </a:r>
            <a:r>
              <a:rPr lang="fr-FR" b="1" dirty="0"/>
              <a:t>référence</a:t>
            </a:r>
            <a:r>
              <a:rPr lang="fr-FR" dirty="0"/>
              <a:t> pour des recherches en médecine et sciences de la santé. </a:t>
            </a:r>
          </a:p>
          <a:p>
            <a:r>
              <a:rPr lang="fr-FR" dirty="0"/>
              <a:t>Sa consultation est libre et gratuite.</a:t>
            </a:r>
            <a:endParaRPr lang="fr-FR" sz="1100" dirty="0"/>
          </a:p>
          <a:p>
            <a:pPr marL="457200" indent="-457200">
              <a:lnSpc>
                <a:spcPct val="150000"/>
              </a:lnSpc>
              <a:spcBef>
                <a:spcPts val="1000"/>
              </a:spcBef>
              <a:buClr>
                <a:schemeClr val="accent1"/>
              </a:buClr>
              <a:buSzPct val="80000"/>
              <a:buFont typeface="Wingdings" panose="05000000000000000000" pitchFamily="2" charset="2"/>
              <a:buChar char="q"/>
            </a:pPr>
            <a:r>
              <a:rPr lang="fr-FR" sz="2800" b="1"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est le nom de la base de données produite et gérée par la NLM (National Library of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Medicine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a:t>
            </a:r>
          </a:p>
          <a:p>
            <a:pPr marL="457200" indent="-457200">
              <a:lnSpc>
                <a:spcPct val="150000"/>
              </a:lnSpc>
              <a:spcBef>
                <a:spcPts val="1000"/>
              </a:spcBef>
              <a:buClr>
                <a:schemeClr val="accent1"/>
              </a:buClr>
              <a:buSzPct val="80000"/>
              <a:buFont typeface="Wingdings" panose="05000000000000000000" pitchFamily="2" charset="2"/>
              <a:buChar char="q"/>
            </a:pPr>
            <a:r>
              <a:rPr lang="fr-FR" sz="2800" b="1" kern="1900" spc="150" dirty="0">
                <a:solidFill>
                  <a:schemeClr val="tx1">
                    <a:lumMod val="75000"/>
                    <a:lumOff val="25000"/>
                  </a:schemeClr>
                </a:solidFill>
                <a:latin typeface="Calibri" panose="020F0502020204030204" pitchFamily="34" charset="0"/>
                <a:cs typeface="Calibri" panose="020F0502020204030204" pitchFamily="34" charset="0"/>
              </a:rPr>
              <a:t>PubMed</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(Public Access to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est le nom de l'interface qui permet de consulter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a:t>
            </a:r>
          </a:p>
          <a:p>
            <a:r>
              <a:rPr lang="fr-FR" dirty="0"/>
              <a:t>Une base exclusivement anglophone et qui s’interroge donc en anglais et en utilisant le thésaurus </a:t>
            </a:r>
            <a:r>
              <a:rPr lang="fr-FR" b="1" dirty="0"/>
              <a:t>MeSH</a:t>
            </a:r>
            <a:r>
              <a:rPr lang="fr-FR" dirty="0"/>
              <a:t> </a:t>
            </a:r>
          </a:p>
          <a:p>
            <a:endParaRPr lang="fr-FR" dirty="0"/>
          </a:p>
          <a:p>
            <a:endParaRPr lang="fr-FR" dirty="0"/>
          </a:p>
        </p:txBody>
      </p:sp>
      <p:sp>
        <p:nvSpPr>
          <p:cNvPr id="4" name="Espace réservé du numéro de diapositive 3">
            <a:extLst>
              <a:ext uri="{FF2B5EF4-FFF2-40B4-BE49-F238E27FC236}">
                <a16:creationId xmlns:a16="http://schemas.microsoft.com/office/drawing/2014/main" id="{C651392B-5927-5F4B-2DA3-E4020222E823}"/>
              </a:ext>
            </a:extLst>
          </p:cNvPr>
          <p:cNvSpPr>
            <a:spLocks noGrp="1"/>
          </p:cNvSpPr>
          <p:nvPr>
            <p:ph type="sldNum" sz="quarter" idx="12"/>
          </p:nvPr>
        </p:nvSpPr>
        <p:spPr/>
        <p:txBody>
          <a:bodyPr/>
          <a:lstStyle/>
          <a:p>
            <a:fld id="{058C6AAE-80D1-40D8-9C1C-2E18126A3A25}" type="slidenum">
              <a:rPr lang="fr-FR" smtClean="0"/>
              <a:pPr/>
              <a:t>4</a:t>
            </a:fld>
            <a:endParaRPr lang="fr-FR" dirty="0"/>
          </a:p>
        </p:txBody>
      </p:sp>
    </p:spTree>
    <p:extLst>
      <p:ext uri="{BB962C8B-B14F-4D97-AF65-F5344CB8AC3E}">
        <p14:creationId xmlns:p14="http://schemas.microsoft.com/office/powerpoint/2010/main" val="87459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15E810-E056-5735-E01D-D782AD1174AE}"/>
              </a:ext>
            </a:extLst>
          </p:cNvPr>
          <p:cNvSpPr>
            <a:spLocks noGrp="1"/>
          </p:cNvSpPr>
          <p:nvPr>
            <p:ph type="title"/>
          </p:nvPr>
        </p:nvSpPr>
        <p:spPr/>
        <p:txBody>
          <a:bodyPr/>
          <a:lstStyle/>
          <a:p>
            <a:r>
              <a:rPr lang="fr-FR" b="1" dirty="0"/>
              <a:t>Risques encourus par PubMed</a:t>
            </a:r>
          </a:p>
        </p:txBody>
      </p:sp>
      <p:sp>
        <p:nvSpPr>
          <p:cNvPr id="3" name="Espace réservé du contenu 2">
            <a:extLst>
              <a:ext uri="{FF2B5EF4-FFF2-40B4-BE49-F238E27FC236}">
                <a16:creationId xmlns:a16="http://schemas.microsoft.com/office/drawing/2014/main" id="{95C4912D-EC73-79A1-153E-EF984240F732}"/>
              </a:ext>
            </a:extLst>
          </p:cNvPr>
          <p:cNvSpPr>
            <a:spLocks noGrp="1"/>
          </p:cNvSpPr>
          <p:nvPr>
            <p:ph idx="1"/>
          </p:nvPr>
        </p:nvSpPr>
        <p:spPr>
          <a:xfrm>
            <a:off x="677333" y="1649480"/>
            <a:ext cx="9774174" cy="4585065"/>
          </a:xfrm>
        </p:spPr>
        <p:txBody>
          <a:bodyPr>
            <a:normAutofit fontScale="85000" lnSpcReduction="20000"/>
          </a:bodyPr>
          <a:lstStyle/>
          <a:p>
            <a:r>
              <a:rPr lang="fr-FR" dirty="0"/>
              <a:t>Depuis son arrivée au pouvoir, l’administration Trump, par le biais du </a:t>
            </a:r>
            <a:r>
              <a:rPr lang="fr-FR" dirty="0" err="1"/>
              <a:t>Department</a:t>
            </a:r>
            <a:r>
              <a:rPr lang="fr-FR" dirty="0"/>
              <a:t> of </a:t>
            </a:r>
            <a:r>
              <a:rPr lang="fr-FR" dirty="0" err="1"/>
              <a:t>Government</a:t>
            </a:r>
            <a:r>
              <a:rPr lang="fr-FR" dirty="0"/>
              <a:t> </a:t>
            </a:r>
            <a:r>
              <a:rPr lang="fr-FR" dirty="0" err="1"/>
              <a:t>Efficiency</a:t>
            </a:r>
            <a:r>
              <a:rPr lang="fr-FR" dirty="0"/>
              <a:t>, s’attaque aux principales institutions de recherche du pays. C’est le cas des National Institutes of </a:t>
            </a:r>
            <a:r>
              <a:rPr lang="fr-FR" dirty="0" err="1"/>
              <a:t>Health</a:t>
            </a:r>
            <a:r>
              <a:rPr lang="fr-FR" dirty="0"/>
              <a:t> (NIH) qui soutiennent et financent directement la recherche en sciences biomédicales et en santé via notamment la National Library of </a:t>
            </a:r>
            <a:r>
              <a:rPr lang="fr-FR" dirty="0" err="1"/>
              <a:t>Medicine</a:t>
            </a:r>
            <a:r>
              <a:rPr lang="fr-FR" dirty="0"/>
              <a:t> (NLM).</a:t>
            </a:r>
          </a:p>
          <a:p>
            <a:pPr marL="1085850" lvl="1" indent="-342900">
              <a:buFont typeface="Symbol" panose="05050102010706020507" pitchFamily="18" charset="2"/>
              <a:buChar char="Þ"/>
            </a:pPr>
            <a:r>
              <a:rPr lang="fr-FR" spc="100" dirty="0"/>
              <a:t>Risque de dégradation, d’empoisonnement (</a:t>
            </a:r>
            <a:r>
              <a:rPr lang="fr-FR" spc="100" dirty="0">
                <a:hlinkClick r:id="rId2"/>
              </a:rPr>
              <a:t>https://pubservatory.zbmed.de/</a:t>
            </a:r>
            <a:r>
              <a:rPr lang="fr-FR" spc="100" dirty="0"/>
              <a:t>)</a:t>
            </a:r>
          </a:p>
          <a:p>
            <a:pPr marL="1085850" lvl="1" indent="-342900">
              <a:buFont typeface="Symbol" panose="05050102010706020507" pitchFamily="18" charset="2"/>
              <a:buChar char="Þ"/>
            </a:pPr>
            <a:r>
              <a:rPr lang="fr-FR" spc="100" dirty="0"/>
              <a:t>Risque de disparition de cet outil </a:t>
            </a:r>
          </a:p>
          <a:p>
            <a:endParaRPr lang="fr-FR" dirty="0"/>
          </a:p>
          <a:p>
            <a:endParaRPr lang="fr-FR" dirty="0"/>
          </a:p>
        </p:txBody>
      </p:sp>
      <p:sp>
        <p:nvSpPr>
          <p:cNvPr id="5" name="Rectangle 4">
            <a:extLst>
              <a:ext uri="{FF2B5EF4-FFF2-40B4-BE49-F238E27FC236}">
                <a16:creationId xmlns:a16="http://schemas.microsoft.com/office/drawing/2014/main" id="{687EAA38-BB03-C56E-97AB-FC5F22EE0DD6}"/>
              </a:ext>
            </a:extLst>
          </p:cNvPr>
          <p:cNvSpPr/>
          <p:nvPr/>
        </p:nvSpPr>
        <p:spPr>
          <a:xfrm>
            <a:off x="677333" y="6430151"/>
            <a:ext cx="7751036" cy="400110"/>
          </a:xfrm>
          <a:prstGeom prst="rect">
            <a:avLst/>
          </a:prstGeom>
        </p:spPr>
        <p:txBody>
          <a:bodyPr wrap="square">
            <a:spAutoFit/>
          </a:bodyPr>
          <a:lstStyle/>
          <a:p>
            <a:r>
              <a:rPr lang="fr-FR" sz="1000" dirty="0"/>
              <a:t>Bibliographie : </a:t>
            </a:r>
            <a:r>
              <a:rPr lang="fr-FR" sz="1000" dirty="0" err="1"/>
              <a:t>Sidre</a:t>
            </a:r>
            <a:r>
              <a:rPr lang="fr-FR" sz="1000" dirty="0"/>
              <a:t> C.</a:t>
            </a:r>
            <a:r>
              <a:rPr lang="fr-FR" sz="1000" i="1" dirty="0"/>
              <a:t> </a:t>
            </a:r>
            <a:r>
              <a:rPr lang="fr-FR" sz="1000" dirty="0"/>
              <a:t>PubMed sous l’administration Trump – </a:t>
            </a:r>
            <a:r>
              <a:rPr lang="fr-FR" sz="1000" dirty="0" err="1"/>
              <a:t>FormaBib</a:t>
            </a:r>
            <a:r>
              <a:rPr lang="fr-FR" sz="1000" dirty="0"/>
              <a:t> IDF. [En ligne]. 2025 [cité le 16 mai 2025].</a:t>
            </a:r>
          </a:p>
          <a:p>
            <a:r>
              <a:rPr lang="fr-FR" sz="1000" dirty="0"/>
              <a:t>Disponible à l’adresse : http://philtyprod.com/testUP/pubmed-sous-ladministration-trump/</a:t>
            </a:r>
          </a:p>
        </p:txBody>
      </p:sp>
      <p:sp>
        <p:nvSpPr>
          <p:cNvPr id="4" name="Espace réservé du numéro de diapositive 3">
            <a:extLst>
              <a:ext uri="{FF2B5EF4-FFF2-40B4-BE49-F238E27FC236}">
                <a16:creationId xmlns:a16="http://schemas.microsoft.com/office/drawing/2014/main" id="{23A436E5-D496-10C9-ACF2-77E66DD3B5FB}"/>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5</a:t>
            </a:fld>
            <a:endParaRPr lang="fr-FR" dirty="0"/>
          </a:p>
        </p:txBody>
      </p:sp>
    </p:spTree>
    <p:extLst>
      <p:ext uri="{BB962C8B-B14F-4D97-AF65-F5344CB8AC3E}">
        <p14:creationId xmlns:p14="http://schemas.microsoft.com/office/powerpoint/2010/main" val="3875070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5103-B8F4-2AB6-0DEF-276FEC27E400}"/>
              </a:ext>
            </a:extLst>
          </p:cNvPr>
          <p:cNvSpPr>
            <a:spLocks noGrp="1"/>
          </p:cNvSpPr>
          <p:nvPr>
            <p:ph type="title"/>
          </p:nvPr>
        </p:nvSpPr>
        <p:spPr/>
        <p:txBody>
          <a:bodyPr/>
          <a:lstStyle/>
          <a:p>
            <a:r>
              <a:rPr lang="fr-FR" b="1" dirty="0"/>
              <a:t>PubMed.ai</a:t>
            </a:r>
          </a:p>
        </p:txBody>
      </p:sp>
      <p:sp>
        <p:nvSpPr>
          <p:cNvPr id="3" name="Espace réservé du contenu 2">
            <a:extLst>
              <a:ext uri="{FF2B5EF4-FFF2-40B4-BE49-F238E27FC236}">
                <a16:creationId xmlns:a16="http://schemas.microsoft.com/office/drawing/2014/main" id="{A70D0006-0D61-B521-7D63-75924B8E8F07}"/>
              </a:ext>
            </a:extLst>
          </p:cNvPr>
          <p:cNvSpPr>
            <a:spLocks noGrp="1"/>
          </p:cNvSpPr>
          <p:nvPr>
            <p:ph idx="1"/>
          </p:nvPr>
        </p:nvSpPr>
        <p:spPr>
          <a:xfrm>
            <a:off x="538385" y="1649480"/>
            <a:ext cx="9784935" cy="4585065"/>
          </a:xfrm>
        </p:spPr>
        <p:txBody>
          <a:bodyPr>
            <a:normAutofit/>
          </a:bodyPr>
          <a:lstStyle/>
          <a:p>
            <a:pPr marL="457200" indent="-457200">
              <a:lnSpc>
                <a:spcPct val="150000"/>
              </a:lnSpc>
              <a:buFont typeface="Wingdings" panose="05000000000000000000" pitchFamily="2" charset="2"/>
              <a:buChar char="q"/>
            </a:pPr>
            <a:r>
              <a:rPr lang="fr-FR" sz="2800" spc="100" dirty="0"/>
              <a:t>Utilisation du nom de PubMed sans l’autorisation </a:t>
            </a:r>
          </a:p>
          <a:p>
            <a:pPr marL="457200" indent="-457200">
              <a:lnSpc>
                <a:spcPct val="150000"/>
              </a:lnSpc>
              <a:buFont typeface="Wingdings" panose="05000000000000000000" pitchFamily="2" charset="2"/>
              <a:buChar char="q"/>
            </a:pPr>
            <a:r>
              <a:rPr lang="fr-FR" sz="2800" spc="100" dirty="0"/>
              <a:t>Harry Blackwood se présente comme développeur de pubmed.ai, et dont le nom et la photo génériques, et la fréquence quotidienne de publications d’articles longs sur des sujets de santé tous différents sans exception, laissent à penser qu’il s’agit d’un faux profil, généré par IA.</a:t>
            </a:r>
            <a:endParaRPr lang="fr-FR" dirty="0"/>
          </a:p>
        </p:txBody>
      </p:sp>
      <p:sp>
        <p:nvSpPr>
          <p:cNvPr id="4" name="Espace réservé du numéro de diapositive 3">
            <a:extLst>
              <a:ext uri="{FF2B5EF4-FFF2-40B4-BE49-F238E27FC236}">
                <a16:creationId xmlns:a16="http://schemas.microsoft.com/office/drawing/2014/main" id="{0836EC70-6F8C-B473-7CCA-8919C1D7C86A}"/>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6</a:t>
            </a:fld>
            <a:endParaRPr lang="fr-FR" dirty="0"/>
          </a:p>
        </p:txBody>
      </p:sp>
      <p:pic>
        <p:nvPicPr>
          <p:cNvPr id="5" name="Graphique 4">
            <a:extLst>
              <a:ext uri="{FF2B5EF4-FFF2-40B4-BE49-F238E27FC236}">
                <a16:creationId xmlns:a16="http://schemas.microsoft.com/office/drawing/2014/main" id="{9F02F8E3-79E1-AA24-DB3D-8A1428266171}"/>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58191" y="102403"/>
            <a:ext cx="1475618" cy="1475618"/>
          </a:xfrm>
          <a:prstGeom prst="rect">
            <a:avLst/>
          </a:prstGeom>
        </p:spPr>
      </p:pic>
    </p:spTree>
    <p:extLst>
      <p:ext uri="{BB962C8B-B14F-4D97-AF65-F5344CB8AC3E}">
        <p14:creationId xmlns:p14="http://schemas.microsoft.com/office/powerpoint/2010/main" val="650846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5103-B8F4-2AB6-0DEF-276FEC27E400}"/>
              </a:ext>
            </a:extLst>
          </p:cNvPr>
          <p:cNvSpPr>
            <a:spLocks noGrp="1"/>
          </p:cNvSpPr>
          <p:nvPr>
            <p:ph type="title"/>
          </p:nvPr>
        </p:nvSpPr>
        <p:spPr/>
        <p:txBody>
          <a:bodyPr/>
          <a:lstStyle/>
          <a:p>
            <a:r>
              <a:rPr lang="fr-FR" b="1" dirty="0"/>
              <a:t>PubMed.ai et Harry Blackwood</a:t>
            </a:r>
          </a:p>
        </p:txBody>
      </p:sp>
      <p:sp>
        <p:nvSpPr>
          <p:cNvPr id="3" name="Espace réservé du contenu 2">
            <a:extLst>
              <a:ext uri="{FF2B5EF4-FFF2-40B4-BE49-F238E27FC236}">
                <a16:creationId xmlns:a16="http://schemas.microsoft.com/office/drawing/2014/main" id="{A70D0006-0D61-B521-7D63-75924B8E8F07}"/>
              </a:ext>
            </a:extLst>
          </p:cNvPr>
          <p:cNvSpPr>
            <a:spLocks noGrp="1"/>
          </p:cNvSpPr>
          <p:nvPr>
            <p:ph idx="1"/>
          </p:nvPr>
        </p:nvSpPr>
        <p:spPr>
          <a:xfrm>
            <a:off x="538385" y="1230594"/>
            <a:ext cx="9784935" cy="5003951"/>
          </a:xfrm>
        </p:spPr>
        <p:txBody>
          <a:bodyPr>
            <a:normAutofit fontScale="85000" lnSpcReduction="10000"/>
          </a:bodyPr>
          <a:lstStyle/>
          <a:p>
            <a:pPr>
              <a:lnSpc>
                <a:spcPct val="150000"/>
              </a:lnSpc>
            </a:pPr>
            <a:r>
              <a:rPr lang="fr-FR" sz="2800" spc="100" dirty="0"/>
              <a:t>Sources d’inquiétude supplémentaire, on découvre en parcourant les archives en ligne d’Harry Blackwood :</a:t>
            </a:r>
          </a:p>
          <a:p>
            <a:pPr marL="457200" indent="-457200">
              <a:lnSpc>
                <a:spcPct val="150000"/>
              </a:lnSpc>
              <a:buFont typeface="Wingdings" panose="05000000000000000000" pitchFamily="2" charset="2"/>
              <a:buChar char="q"/>
            </a:pPr>
            <a:r>
              <a:rPr lang="fr-FR" sz="2800" spc="100" dirty="0"/>
              <a:t>Qu’il a participé au lancement quelques mois avant pubmed.ai d’un autre outil qui s’appelle </a:t>
            </a:r>
            <a:r>
              <a:rPr lang="fr-FR" sz="2800" spc="100" dirty="0" err="1"/>
              <a:t>Scifocus</a:t>
            </a:r>
            <a:r>
              <a:rPr lang="fr-FR" sz="2800" spc="100" dirty="0"/>
              <a:t> (https://www.scifocus.ai/), très similaire à pubmed.ai sans spécialisation en médecine, et tout aussi opaque (aucune info sur les fondateurs, etc.).</a:t>
            </a:r>
          </a:p>
          <a:p>
            <a:pPr marL="457200" indent="-457200">
              <a:lnSpc>
                <a:spcPct val="150000"/>
              </a:lnSpc>
              <a:buFont typeface="Wingdings" panose="05000000000000000000" pitchFamily="2" charset="2"/>
              <a:buChar char="q"/>
            </a:pPr>
            <a:r>
              <a:rPr lang="fr-FR" sz="2800" spc="100" dirty="0"/>
              <a:t>Qu’avant cela, en 2024, il se dédiait essentiellement au tarot divinatoire, avec la même fréquence d’un article par jour, ce qui laisse planer un certain doute sur sa spécialisation en médecine.</a:t>
            </a:r>
          </a:p>
        </p:txBody>
      </p:sp>
      <p:sp>
        <p:nvSpPr>
          <p:cNvPr id="4" name="Espace réservé du numéro de diapositive 3">
            <a:extLst>
              <a:ext uri="{FF2B5EF4-FFF2-40B4-BE49-F238E27FC236}">
                <a16:creationId xmlns:a16="http://schemas.microsoft.com/office/drawing/2014/main" id="{0836EC70-6F8C-B473-7CCA-8919C1D7C86A}"/>
              </a:ext>
            </a:extLst>
          </p:cNvPr>
          <p:cNvSpPr>
            <a:spLocks noGrp="1"/>
          </p:cNvSpPr>
          <p:nvPr>
            <p:ph type="sldNum" sz="quarter" idx="12"/>
          </p:nvPr>
        </p:nvSpPr>
        <p:spPr/>
        <p:txBody>
          <a:bodyPr/>
          <a:lstStyle/>
          <a:p>
            <a:fld id="{058C6AAE-80D1-40D8-9C1C-2E18126A3A25}" type="slidenum">
              <a:rPr lang="fr-FR" smtClean="0"/>
              <a:pPr/>
              <a:t>7</a:t>
            </a:fld>
            <a:endParaRPr lang="fr-FR" dirty="0"/>
          </a:p>
        </p:txBody>
      </p:sp>
    </p:spTree>
    <p:extLst>
      <p:ext uri="{BB962C8B-B14F-4D97-AF65-F5344CB8AC3E}">
        <p14:creationId xmlns:p14="http://schemas.microsoft.com/office/powerpoint/2010/main" val="25510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6EF7D-D007-AACD-3D34-96D393FA7840}"/>
              </a:ext>
            </a:extLst>
          </p:cNvPr>
          <p:cNvSpPr>
            <a:spLocks noGrp="1"/>
          </p:cNvSpPr>
          <p:nvPr>
            <p:ph type="title"/>
          </p:nvPr>
        </p:nvSpPr>
        <p:spPr/>
        <p:txBody>
          <a:bodyPr/>
          <a:lstStyle/>
          <a:p>
            <a:r>
              <a:rPr lang="fr-FR" b="1" dirty="0"/>
              <a:t>Indexation automatisée dans </a:t>
            </a:r>
            <a:r>
              <a:rPr lang="fr-FR" b="1" dirty="0" err="1"/>
              <a:t>Medline</a:t>
            </a:r>
            <a:endParaRPr lang="fr-FR" b="1" dirty="0"/>
          </a:p>
        </p:txBody>
      </p:sp>
      <p:sp>
        <p:nvSpPr>
          <p:cNvPr id="3" name="Espace réservé du contenu 2">
            <a:extLst>
              <a:ext uri="{FF2B5EF4-FFF2-40B4-BE49-F238E27FC236}">
                <a16:creationId xmlns:a16="http://schemas.microsoft.com/office/drawing/2014/main" id="{2EEB157E-F29C-B6B3-8517-424D0E3D0793}"/>
              </a:ext>
            </a:extLst>
          </p:cNvPr>
          <p:cNvSpPr>
            <a:spLocks noGrp="1"/>
          </p:cNvSpPr>
          <p:nvPr>
            <p:ph idx="1"/>
          </p:nvPr>
        </p:nvSpPr>
        <p:spPr/>
        <p:txBody>
          <a:bodyPr>
            <a:normAutofit/>
          </a:bodyPr>
          <a:lstStyle/>
          <a:p>
            <a:r>
              <a:rPr lang="fr-FR" b="1" dirty="0">
                <a:solidFill>
                  <a:srgbClr val="549E39"/>
                </a:solidFill>
              </a:rPr>
              <a:t>Indexation</a:t>
            </a:r>
            <a:r>
              <a:rPr lang="fr-FR" dirty="0"/>
              <a:t> : analyse, identification et renseignement du contenu d’un document dans sa </a:t>
            </a:r>
            <a:r>
              <a:rPr lang="fr-FR" b="1" dirty="0"/>
              <a:t>notice </a:t>
            </a:r>
            <a:r>
              <a:rPr lang="fr-FR" dirty="0"/>
              <a:t>bibliographique. Il s’agit de repérer les thèmes et postulats principaux afin d’en faciliter l’accès au public. </a:t>
            </a:r>
          </a:p>
          <a:p>
            <a:pPr marL="457200" indent="-457200">
              <a:buFont typeface="Wingdings" panose="05000000000000000000" pitchFamily="2" charset="2"/>
              <a:buChar char="v"/>
            </a:pPr>
            <a:r>
              <a:rPr lang="fr-FR" dirty="0"/>
              <a:t>Depuis avril 2022, passage à une indexation via un </a:t>
            </a:r>
            <a:r>
              <a:rPr lang="fr-FR" b="1" dirty="0"/>
              <a:t>algorithme automatisé </a:t>
            </a:r>
            <a:r>
              <a:rPr lang="fr-FR" dirty="0"/>
              <a:t>(MTIX) dans PubMed. </a:t>
            </a:r>
          </a:p>
          <a:p>
            <a:endParaRPr lang="fr-FR" dirty="0"/>
          </a:p>
        </p:txBody>
      </p:sp>
      <p:sp>
        <p:nvSpPr>
          <p:cNvPr id="4" name="Espace réservé du numéro de diapositive 3">
            <a:extLst>
              <a:ext uri="{FF2B5EF4-FFF2-40B4-BE49-F238E27FC236}">
                <a16:creationId xmlns:a16="http://schemas.microsoft.com/office/drawing/2014/main" id="{4D49664D-A6D8-0FE1-0A13-E38BA564AB35}"/>
              </a:ext>
            </a:extLst>
          </p:cNvPr>
          <p:cNvSpPr>
            <a:spLocks noGrp="1"/>
          </p:cNvSpPr>
          <p:nvPr>
            <p:ph type="sldNum" sz="quarter" idx="12"/>
          </p:nvPr>
        </p:nvSpPr>
        <p:spPr/>
        <p:txBody>
          <a:bodyPr/>
          <a:lstStyle/>
          <a:p>
            <a:fld id="{058C6AAE-80D1-40D8-9C1C-2E18126A3A25}" type="slidenum">
              <a:rPr lang="fr-FR" smtClean="0"/>
              <a:pPr/>
              <a:t>8</a:t>
            </a:fld>
            <a:endParaRPr lang="fr-FR" dirty="0"/>
          </a:p>
        </p:txBody>
      </p:sp>
    </p:spTree>
    <p:extLst>
      <p:ext uri="{BB962C8B-B14F-4D97-AF65-F5344CB8AC3E}">
        <p14:creationId xmlns:p14="http://schemas.microsoft.com/office/powerpoint/2010/main" val="2663279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DDC442-3895-0D8D-6B50-23D0B15DB80D}"/>
              </a:ext>
            </a:extLst>
          </p:cNvPr>
          <p:cNvSpPr>
            <a:spLocks noGrp="1"/>
          </p:cNvSpPr>
          <p:nvPr>
            <p:ph type="title"/>
          </p:nvPr>
        </p:nvSpPr>
        <p:spPr/>
        <p:txBody>
          <a:bodyPr/>
          <a:lstStyle/>
          <a:p>
            <a:r>
              <a:rPr lang="fr-FR" b="1" dirty="0"/>
              <a:t>Résultats inquiétants</a:t>
            </a:r>
          </a:p>
        </p:txBody>
      </p:sp>
      <p:sp>
        <p:nvSpPr>
          <p:cNvPr id="3" name="Espace réservé du contenu 2">
            <a:extLst>
              <a:ext uri="{FF2B5EF4-FFF2-40B4-BE49-F238E27FC236}">
                <a16:creationId xmlns:a16="http://schemas.microsoft.com/office/drawing/2014/main" id="{FFF185D5-3C99-0823-B2D4-69F837AAD8BC}"/>
              </a:ext>
            </a:extLst>
          </p:cNvPr>
          <p:cNvSpPr>
            <a:spLocks noGrp="1"/>
          </p:cNvSpPr>
          <p:nvPr>
            <p:ph idx="1"/>
          </p:nvPr>
        </p:nvSpPr>
        <p:spPr/>
        <p:txBody>
          <a:bodyPr>
            <a:normAutofit/>
          </a:bodyPr>
          <a:lstStyle/>
          <a:p>
            <a:r>
              <a:rPr lang="fr-FR" sz="3600" dirty="0"/>
              <a:t>Sur 711 références analysées il a été identifié 334 références, soit </a:t>
            </a:r>
            <a:r>
              <a:rPr lang="fr-FR" sz="3600" b="1" dirty="0"/>
              <a:t>47%,</a:t>
            </a:r>
            <a:r>
              <a:rPr lang="fr-FR" sz="3600" dirty="0"/>
              <a:t> comportant au moins un problème d’indexation MeSH.</a:t>
            </a:r>
            <a:endParaRPr lang="fr-FR" sz="2400" dirty="0"/>
          </a:p>
        </p:txBody>
      </p:sp>
      <p:sp>
        <p:nvSpPr>
          <p:cNvPr id="5" name="Rectangle 4">
            <a:extLst>
              <a:ext uri="{FF2B5EF4-FFF2-40B4-BE49-F238E27FC236}">
                <a16:creationId xmlns:a16="http://schemas.microsoft.com/office/drawing/2014/main" id="{9C7F807F-DDAF-36EE-32D0-5BF172AA64E9}"/>
              </a:ext>
            </a:extLst>
          </p:cNvPr>
          <p:cNvSpPr/>
          <p:nvPr/>
        </p:nvSpPr>
        <p:spPr>
          <a:xfrm>
            <a:off x="677333" y="5634380"/>
            <a:ext cx="8990176" cy="1200329"/>
          </a:xfrm>
          <a:prstGeom prst="rect">
            <a:avLst/>
          </a:prstGeom>
        </p:spPr>
        <p:txBody>
          <a:bodyPr wrap="square">
            <a:spAutoFit/>
          </a:bodyPr>
          <a:lstStyle/>
          <a:p>
            <a:r>
              <a:rPr lang="fr-FR" dirty="0"/>
              <a:t>Amar-</a:t>
            </a:r>
            <a:r>
              <a:rPr lang="fr-FR" dirty="0" err="1"/>
              <a:t>Zifkin</a:t>
            </a:r>
            <a:r>
              <a:rPr lang="fr-FR" dirty="0"/>
              <a:t> A, </a:t>
            </a:r>
            <a:r>
              <a:rPr lang="fr-FR" dirty="0" err="1"/>
              <a:t>Ekmekjian</a:t>
            </a:r>
            <a:r>
              <a:rPr lang="fr-FR" dirty="0"/>
              <a:t> T, Paquet V, Landry T. Brief Communication – </a:t>
            </a:r>
            <a:r>
              <a:rPr lang="fr-FR" dirty="0" err="1"/>
              <a:t>concerning</a:t>
            </a:r>
            <a:r>
              <a:rPr lang="fr-FR" dirty="0"/>
              <a:t> </a:t>
            </a:r>
            <a:r>
              <a:rPr lang="fr-FR" dirty="0" err="1"/>
              <a:t>algorithmic</a:t>
            </a:r>
            <a:r>
              <a:rPr lang="fr-FR" dirty="0"/>
              <a:t> </a:t>
            </a:r>
            <a:r>
              <a:rPr lang="fr-FR" dirty="0" err="1"/>
              <a:t>indexing</a:t>
            </a:r>
            <a:r>
              <a:rPr lang="fr-FR" dirty="0"/>
              <a:t> in MEDLINE. J </a:t>
            </a:r>
            <a:r>
              <a:rPr lang="fr-FR" dirty="0" err="1"/>
              <a:t>Eur</a:t>
            </a:r>
            <a:r>
              <a:rPr lang="fr-FR" dirty="0"/>
              <a:t> Assoc </a:t>
            </a:r>
            <a:r>
              <a:rPr lang="fr-FR" dirty="0" err="1"/>
              <a:t>Health</a:t>
            </a:r>
            <a:r>
              <a:rPr lang="fr-FR" dirty="0"/>
              <a:t> Info </a:t>
            </a:r>
            <a:r>
              <a:rPr lang="fr-FR" dirty="0" err="1"/>
              <a:t>Libr</a:t>
            </a:r>
            <a:r>
              <a:rPr lang="fr-FR" dirty="0"/>
              <a:t> [Internet]. 2024 Mar. 17 [</a:t>
            </a:r>
            <a:r>
              <a:rPr lang="fr-FR" dirty="0" err="1"/>
              <a:t>cited</a:t>
            </a:r>
            <a:r>
              <a:rPr lang="fr-FR" dirty="0"/>
              <a:t> 2024 </a:t>
            </a:r>
            <a:r>
              <a:rPr lang="fr-FR" dirty="0" err="1"/>
              <a:t>Jul</a:t>
            </a:r>
            <a:r>
              <a:rPr lang="fr-FR" dirty="0"/>
              <a:t>. 22];20(1):18-21. </a:t>
            </a:r>
          </a:p>
          <a:p>
            <a:r>
              <a:rPr lang="fr-FR" dirty="0"/>
              <a:t>Lien : </a:t>
            </a:r>
            <a:r>
              <a:rPr lang="fr-FR" dirty="0">
                <a:hlinkClick r:id="rId2"/>
              </a:rPr>
              <a:t>https://ojs.eahil.eu/JEAHIL/article/view/604</a:t>
            </a:r>
            <a:r>
              <a:rPr lang="fr-FR" dirty="0"/>
              <a:t> </a:t>
            </a:r>
          </a:p>
        </p:txBody>
      </p:sp>
      <p:sp>
        <p:nvSpPr>
          <p:cNvPr id="4" name="Espace réservé du numéro de diapositive 3">
            <a:extLst>
              <a:ext uri="{FF2B5EF4-FFF2-40B4-BE49-F238E27FC236}">
                <a16:creationId xmlns:a16="http://schemas.microsoft.com/office/drawing/2014/main" id="{A1FEFCE0-AC77-2582-A6A2-DF124C040749}"/>
              </a:ext>
              <a:ext uri="{C183D7F6-B498-43B3-948B-1728B52AA6E4}">
                <adec:decorative xmlns:adec="http://schemas.microsoft.com/office/drawing/2017/decorative" val="1"/>
              </a:ext>
            </a:extLst>
          </p:cNvPr>
          <p:cNvSpPr>
            <a:spLocks noGrp="1"/>
          </p:cNvSpPr>
          <p:nvPr>
            <p:ph type="sldNum" sz="quarter" idx="12"/>
          </p:nvPr>
        </p:nvSpPr>
        <p:spPr/>
        <p:txBody>
          <a:bodyPr/>
          <a:lstStyle/>
          <a:p>
            <a:fld id="{058C6AAE-80D1-40D8-9C1C-2E18126A3A25}" type="slidenum">
              <a:rPr lang="fr-FR" smtClean="0"/>
              <a:pPr/>
              <a:t>9</a:t>
            </a:fld>
            <a:endParaRPr lang="fr-FR" dirty="0"/>
          </a:p>
        </p:txBody>
      </p:sp>
    </p:spTree>
    <p:extLst>
      <p:ext uri="{BB962C8B-B14F-4D97-AF65-F5344CB8AC3E}">
        <p14:creationId xmlns:p14="http://schemas.microsoft.com/office/powerpoint/2010/main" val="1517786577"/>
      </p:ext>
    </p:extLst>
  </p:cSld>
  <p:clrMapOvr>
    <a:masterClrMapping/>
  </p:clrMapOvr>
</p:sld>
</file>

<file path=ppt/theme/theme1.xml><?xml version="1.0" encoding="utf-8"?>
<a:theme xmlns:a="http://schemas.openxmlformats.org/drawingml/2006/main" name="Facette">
  <a:themeElements>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MyD-BAPSO-RGAA">
      <a:majorFont>
        <a:latin typeface="Verdana"/>
        <a:ea typeface=""/>
        <a:cs typeface=""/>
      </a:majorFont>
      <a:minorFont>
        <a:latin typeface="Verdana"/>
        <a:ea typeface=""/>
        <a:cs typeface=""/>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txDef>
      <a:spPr>
        <a:noFill/>
      </a:spPr>
      <a:bodyPr wrap="square" rtlCol="0">
        <a:spAutoFit/>
      </a:bodyPr>
      <a:lstStyle>
        <a:defPPr algn="l">
          <a:lnSpc>
            <a:spcPct val="150000"/>
          </a:lnSpc>
          <a:defRPr spc="150" dirty="0" smtClean="0">
            <a:solidFill>
              <a:schemeClr val="tx1">
                <a:lumMod val="75000"/>
                <a:lumOff val="25000"/>
              </a:schemeClr>
            </a:solidFill>
          </a:defRPr>
        </a:defPPr>
      </a:lstStyle>
    </a:txDef>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495</TotalTime>
  <Words>1901</Words>
  <Application>Microsoft Office PowerPoint</Application>
  <PresentationFormat>Grand écran</PresentationFormat>
  <Paragraphs>159</Paragraphs>
  <Slides>34</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34</vt:i4>
      </vt:variant>
    </vt:vector>
  </HeadingPairs>
  <TitlesOfParts>
    <vt:vector size="42" baseType="lpstr">
      <vt:lpstr>Aptos</vt:lpstr>
      <vt:lpstr>Arial</vt:lpstr>
      <vt:lpstr>Calibri</vt:lpstr>
      <vt:lpstr>Symbol</vt:lpstr>
      <vt:lpstr>Verdana</vt:lpstr>
      <vt:lpstr>Wingdings</vt:lpstr>
      <vt:lpstr>Wingdings 3</vt:lpstr>
      <vt:lpstr>Facette</vt:lpstr>
      <vt:lpstr>PubMed Medline et SciFinder-n</vt:lpstr>
      <vt:lpstr>Objectifs</vt:lpstr>
      <vt:lpstr>PubMed Medline</vt:lpstr>
      <vt:lpstr>Qu’est-ce que PubMed ?</vt:lpstr>
      <vt:lpstr>Risques encourus par PubMed</vt:lpstr>
      <vt:lpstr>PubMed.ai</vt:lpstr>
      <vt:lpstr>PubMed.ai et Harry Blackwood</vt:lpstr>
      <vt:lpstr>Indexation automatisée dans Medline</vt:lpstr>
      <vt:lpstr>Résultats inquiétants</vt:lpstr>
      <vt:lpstr>Des termes MeSH qui ne devraient pas être mentionnés</vt:lpstr>
      <vt:lpstr>Plusieurs termes MeSH alors qu’un meilleur terme MeSH existe</vt:lpstr>
      <vt:lpstr>Un concept évident est manquant</vt:lpstr>
      <vt:lpstr>Interroger PubMed</vt:lpstr>
      <vt:lpstr>Mobiliser les descripteurs MeSH</vt:lpstr>
      <vt:lpstr>Des dictionnaires MeSH</vt:lpstr>
      <vt:lpstr>Le MeSH Database</vt:lpstr>
      <vt:lpstr>Pharmacological MeSH terms</vt:lpstr>
      <vt:lpstr>Supplementary Concept</vt:lpstr>
      <vt:lpstr>Pharmacological Actions Category</vt:lpstr>
      <vt:lpstr>Les substances dans PUBMED</vt:lpstr>
      <vt:lpstr>Les opérateurs booléens</vt:lpstr>
      <vt:lpstr>La troncature</vt:lpstr>
      <vt:lpstr>La recherche de proximité</vt:lpstr>
      <vt:lpstr>Optimiser ses recherches</vt:lpstr>
      <vt:lpstr>Premier exemple d’une équation de recherche</vt:lpstr>
      <vt:lpstr>Second exemple d’une équation de recherche</vt:lpstr>
      <vt:lpstr>Inscription aux ateliers PubMed de la BU Médecine Pharmacie  ICI  Adresse de contact au besoin :  bapso-rensbump@univ-grenoble-alpes.fr  </vt:lpstr>
      <vt:lpstr>Export pour Zotero</vt:lpstr>
      <vt:lpstr>Scifinder-n</vt:lpstr>
      <vt:lpstr>Qu’est-ce que Scifinder-n ?</vt:lpstr>
      <vt:lpstr>Le CAS Registry Number</vt:lpstr>
      <vt:lpstr>La recherche via Scifinder-n</vt:lpstr>
      <vt:lpstr>Spécificité de Scifinder-n</vt:lpstr>
      <vt:lpstr>MERCI POUR VOTRE ATTENTION</vt:lpstr>
    </vt:vector>
  </TitlesOfParts>
  <Company>Universite Grenoble Alpes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MYRIAM DUMARCHEZ</dc:creator>
  <cp:lastModifiedBy>LEO TOMASI</cp:lastModifiedBy>
  <cp:revision>33</cp:revision>
  <dcterms:created xsi:type="dcterms:W3CDTF">2025-10-20T12:25:25Z</dcterms:created>
  <dcterms:modified xsi:type="dcterms:W3CDTF">2026-03-26T15:22:36Z</dcterms:modified>
</cp:coreProperties>
</file>