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88" r:id="rId4"/>
    <p:sldId id="270" r:id="rId5"/>
    <p:sldId id="258" r:id="rId6"/>
    <p:sldId id="261" r:id="rId7"/>
    <p:sldId id="285" r:id="rId8"/>
    <p:sldId id="260" r:id="rId9"/>
    <p:sldId id="263" r:id="rId10"/>
    <p:sldId id="267" r:id="rId11"/>
    <p:sldId id="281" r:id="rId12"/>
    <p:sldId id="259" r:id="rId13"/>
    <p:sldId id="264" r:id="rId14"/>
    <p:sldId id="268" r:id="rId15"/>
    <p:sldId id="284" r:id="rId16"/>
    <p:sldId id="283" r:id="rId17"/>
    <p:sldId id="272" r:id="rId18"/>
    <p:sldId id="276" r:id="rId19"/>
    <p:sldId id="277" r:id="rId20"/>
    <p:sldId id="282" r:id="rId21"/>
    <p:sldId id="278" r:id="rId22"/>
    <p:sldId id="279" r:id="rId23"/>
    <p:sldId id="280" r:id="rId24"/>
    <p:sldId id="286" r:id="rId25"/>
    <p:sldId id="289" r:id="rId26"/>
    <p:sldId id="287" r:id="rId27"/>
    <p:sldId id="273" r:id="rId28"/>
    <p:sldId id="290" r:id="rId29"/>
    <p:sldId id="274" r:id="rId3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63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74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0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88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92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427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3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00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72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63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43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5089B-5942-4909-AA86-8E1560AFBA01}" type="datetimeFigureOut">
              <a:rPr lang="fr-FR" smtClean="0"/>
              <a:t>29/03/2023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91AE9-2811-45EE-AF4C-42CFDFAA31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343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nr-ra-scholarvox-com.sid2nomade-2.grenet.fr/bookshelf/folder/34211" TargetMode="External"/><Relationship Id="rId2" Type="http://schemas.openxmlformats.org/officeDocument/2006/relationships/hyperlink" Target="https://beluga.univ-grenoble-alpes.fr/discovery/dbsearch?query=any,contains,Scholarvox%20Cyberlibris&amp;tab=jsearch_slot&amp;vid=33UGRENOBLE_INST:UGrenoble&amp;offset=0&amp;databases=any,Scholarvox%20Cyberlibri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beluga.univ-grenoble-alpes.fr/discovery/dbsearch?query=any,contains,ClinicalKey%20Student&amp;tab=jsearch_slot&amp;vid=33UGRENOBLE_INST:UGrenoble&amp;offset=0&amp;databases=any,ClinicalKey%20Student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bibliotheques.univ-grenoble-alpes.fr/services/faire-venir-un-document-peb-/" TargetMode="External"/><Relationship Id="rId3" Type="http://schemas.openxmlformats.org/officeDocument/2006/relationships/hyperlink" Target="https://beluga.univ-grenoble-alpes.fr/discovery/dbsearch?query=any,contains,Cochrane%20Library&amp;tab=jsearch_slot&amp;vid=33UGRENOBLE_INST:UGrenoble&amp;offset=0&amp;databases=any,Cochrane%20Library" TargetMode="External"/><Relationship Id="rId7" Type="http://schemas.openxmlformats.org/officeDocument/2006/relationships/hyperlink" Target="https://beluga.univ-grenoble-alpes.fr/discovery/dbfulldisplay?docid=alma991006990949406161&amp;context=L&amp;vid=33UGRENOBLE_INST:UGrenoble&amp;lang=en&amp;adaptor=Local%20Search%20Engine&amp;tab=jsearch_slot&amp;query=any,contains,Sciencedirect%20Freedom%20Collection&amp;offset=0&amp;databases=any,Sciencedirect%20Freedom%20Collection" TargetMode="External"/><Relationship Id="rId2" Type="http://schemas.openxmlformats.org/officeDocument/2006/relationships/hyperlink" Target="https://www.lissa.fr/dc/#env=lissa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beluga.univ-grenoble-alpes.fr/discovery/dbsearch?query=any,contains,Lexis%20360%20Intelligence&amp;tab=jsearch_slot&amp;vid=33UGRENOBLE_INST:UGrenoble&amp;offset=0&amp;databases=any,Lexis%20360%20Intelligence" TargetMode="External"/><Relationship Id="rId5" Type="http://schemas.openxmlformats.org/officeDocument/2006/relationships/hyperlink" Target="https://beluga.univ-grenoble-alpes.fr/discovery/dbfulldisplay?docid=alma991006988949306161&amp;context=L&amp;vid=33UGRENOBLE_INST:UGrenoble&amp;lang=en&amp;adaptor=Local%20Search%20Engine&amp;tab=jsearch_slot&amp;query=any,contains,CAIRN&amp;offset=0&amp;databases=any,CAIRN" TargetMode="External"/><Relationship Id="rId4" Type="http://schemas.openxmlformats.org/officeDocument/2006/relationships/hyperlink" Target="https://beluga.univ-grenoble-alpes.fr/discovery/dbsearch?query=any,contains,e%20vidal&amp;tab=jsearch_slot&amp;vid=33UGRENOBLE_INST:UGrenoble&amp;offset=0&amp;databases=any,e%20vida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smef.org/cismef/" TargetMode="External"/><Relationship Id="rId2" Type="http://schemas.openxmlformats.org/officeDocument/2006/relationships/hyperlink" Target="https://beluga.univ-grenoble-alpes.fr/discovery/dbsearch?query=any,contains,CISMeF&amp;tab=jsearch_slot&amp;vid=33UGRENOBLE_INST:UGrenoble&amp;offset=0&amp;databases=any,CISMe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lissa.fr/dc/#env=lissa" TargetMode="External"/><Relationship Id="rId4" Type="http://schemas.openxmlformats.org/officeDocument/2006/relationships/hyperlink" Target="https://www.hetop.eu/hetop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gvMPEJArM0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eluga.univ-grenoble-alpes.fr/discovery/dbfulldisplay?docid=alma991007002849906161&amp;context=L&amp;vid=33UGRENOBLE_INST:UGrenoble&amp;lang=en&amp;adaptor=Local%20Search%20Engine&amp;tab=jsearch_slot&amp;query=any,contains,evidal&amp;offset=0&amp;databases=any,evidal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clinical/" TargetMode="External"/><Relationship Id="rId2" Type="http://schemas.openxmlformats.org/officeDocument/2006/relationships/hyperlink" Target="https://beluga.univ-grenoble-alpes.fr/discovery/dbsearch?query=any,contains,Cochrane%20Library&amp;tab=jsearch_slot&amp;vid=33UGRENOBLE_INST:UGrenoble&amp;lang=fr&amp;offset=0&amp;databases=any,Cochrane%20Library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u.univ-amu.libguides.com/c.php?g=667621&amp;p=4740147" TargetMode="External"/><Relationship Id="rId2" Type="http://schemas.openxmlformats.org/officeDocument/2006/relationships/hyperlink" Target="https://beluga.univ-grenoble-alpes.fr/discovery/dbsearch?query=any,contains,PubMed%20Medline&amp;tab=jsearch_slot&amp;vid=33UGRENOBLE_INST:UGrenoble&amp;offset=0&amp;databases=any,PubMed%20Medline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ncbi.nlm.nih.gov/pmc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BbtR4E1XME" TargetMode="External"/><Relationship Id="rId2" Type="http://schemas.openxmlformats.org/officeDocument/2006/relationships/hyperlink" Target="https://bu.univ-amu.libguides.com/c.php?g=667621&amp;p=4826464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op-ist.cirad.fr/trouver-l-information/du-sujet-a-l-equation/1-le-suje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esh.inserm.fr/FrenchMesh/qualifs.htm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infolit.be/CoMLiS/ch08s04.html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theques.univ-grenoble-alpes.fr/se-former/les-ateliers-de-la-bu/atelier-pubmed-1174183.kjsp?RH=1549706967580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bu.univ-amu.libguides.com/c.php?g=663421&amp;p=4691708" TargetMode="External"/><Relationship Id="rId2" Type="http://schemas.openxmlformats.org/officeDocument/2006/relationships/hyperlink" Target="http://www.infosphere.uqam.ca/rechercher-linformation/chercher-web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Acc&#232;s%20direct%20au%20texte%20int&#233;gral%20selon%20les%20abonnements%20de%20la%20BU%20:" TargetMode="External"/><Relationship Id="rId4" Type="http://schemas.openxmlformats.org/officeDocument/2006/relationships/hyperlink" Target="https://youtu.be/29nC4fvCr80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far.org/" TargetMode="External"/><Relationship Id="rId2" Type="http://schemas.openxmlformats.org/officeDocument/2006/relationships/hyperlink" Target="https://infosphere.uqam.ca/rechercher-linformation/chercher-les-bases-specialisees/effectuer-une-veille-informationnelle/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heques.univ-grenoble-alpes.fr/se-former/auto-formation/comment-citer-et-rediger-sa-bibliographie--670818.kjsp?RH=1549707901827" TargetMode="External"/><Relationship Id="rId2" Type="http://schemas.openxmlformats.org/officeDocument/2006/relationships/hyperlink" Target="https://www5.bibl.ulaval.ca/services/citation-de-source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mondiapason.ca/fichiers/OutilBibliographique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08PcxjmNtI" TargetMode="External"/><Relationship Id="rId2" Type="http://schemas.openxmlformats.org/officeDocument/2006/relationships/hyperlink" Target="https://bibliotheques.univ-grenoble-alpes.fr/se-former/les-ateliers-de-la-bu/zotero-459444.kjsp?RH=1549706967580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heques.univ-grenoble-alpes.fr/collections/collections-numeriques/faq-collections-numeriques-768332.kjsp?RH=1549715688310" TargetMode="External"/><Relationship Id="rId2" Type="http://schemas.openxmlformats.org/officeDocument/2006/relationships/hyperlink" Target="mailto:bapso-rensbump@univ-grenoble-alpes.fr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bu-docelec@univ-grenoble-alpes.f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track.unige.ch/" TargetMode="External"/><Relationship Id="rId2" Type="http://schemas.openxmlformats.org/officeDocument/2006/relationships/hyperlink" Target="https://mondiapason.ca/ressource/planifier-lecheancier-de-ma-recherche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infotrack.unige.ch/index.php/test-nivea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theques.univ-grenoble-alpes.fr/se-former/les-tutoriels/lexique-pour-aborder-la-recherche-documentaire-408217.kjsp?RH=1489669426461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eluga.univ-grenoble-alpes.fr/" TargetMode="External"/><Relationship Id="rId2" Type="http://schemas.openxmlformats.org/officeDocument/2006/relationships/hyperlink" Target="https://bibliotheques.univ-grenoble-alpes.fr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beluga.univ-grenoble-alpes.fr/discovery/dbsearch?vid=33UGRENOBLE_INST:UGrenoble" TargetMode="External"/><Relationship Id="rId4" Type="http://schemas.openxmlformats.org/officeDocument/2006/relationships/hyperlink" Target="http://www.sudoc.abes.fr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u.univ-grenoble-alpes.fr/Form_PEB-NEXT/formulaire.php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sn.org/fr/comprendre-lissn/quest-ce-que-lissn/" TargetMode="External"/><Relationship Id="rId2" Type="http://schemas.openxmlformats.org/officeDocument/2006/relationships/hyperlink" Target="https://ist.blogs.inrae.fr/questionreponses/2015/06/17/qualification-dune-revue-a-comite-de-lectu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eluga.univ-grenoble-alpes.fr/discovery/dbsearch?query=any,contains,Theses.fr&amp;tab=jsearch_slot&amp;vid=33UGRENOBLE_INST:UGrenoble&amp;offset=0&amp;databases=any,Theses.fr" TargetMode="External"/><Relationship Id="rId4" Type="http://schemas.openxmlformats.org/officeDocument/2006/relationships/hyperlink" Target="https://beluga.univ-grenoble-alpes.fr/discovery/dbsearch?query=any,contains,DUMAS%20(D%C3%A9p%C3%B4t%20Universitaire%20de%20M%C3%A9moires%20Apr%C3%A8s%20Soutenance)&amp;tab=jsearch_slot&amp;vid=33UGRENOBLE_INST:UGrenoble&amp;offset=0&amp;databases=any,DUMAS%20(D%C3%A9p%C3%B4t%20Universitaire%20de%20M%C3%A9moires%20Apr%C3%A8s%20Soutenance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eluga.univ-grenoble-alpes.fr/discovery/fulldisplay?docid=cdi_crossref_primary_10_1016_j_anrea_2022_12_005&amp;context=PC&amp;vid=33UGRENOBLE_INST:UGrenoble&amp;lang=fr&amp;search_scope=MyInst_and_CI&amp;adaptor=Primo%20Central&amp;tab=LibraryCatalog&amp;query=any,contains,anesthesie%20peridurale&amp;facet=searchcreationdate,include,2022%7C,%7C2023&amp;offset=0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85978" y="733244"/>
            <a:ext cx="9144000" cy="1172205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Formation IADE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2474" y="2532362"/>
            <a:ext cx="10860657" cy="352553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500" b="1" dirty="0"/>
              <a:t>OBJECTIF</a:t>
            </a:r>
            <a:r>
              <a:rPr lang="fr-FR" sz="3500" dirty="0"/>
              <a:t> : </a:t>
            </a:r>
            <a:r>
              <a:rPr lang="fr-FR" sz="3500" b="1" dirty="0"/>
              <a:t>organiser sa recherche d’information à partir des ressources documentaires offertes par la Bibliothèque Universitaire de Médecine Pharmacie</a:t>
            </a:r>
          </a:p>
          <a:p>
            <a:pPr algn="l"/>
            <a:endParaRPr lang="fr-FR" b="1" dirty="0"/>
          </a:p>
          <a:p>
            <a:pPr algn="l"/>
            <a:r>
              <a:rPr lang="fr-FR" sz="3400" dirty="0"/>
              <a:t>-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1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méthodologie, sources d’information et outils de recherche </a:t>
            </a:r>
          </a:p>
          <a:p>
            <a:pPr algn="l"/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2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Interrogez les bases de données et constituez votre bibliographie </a:t>
            </a:r>
          </a:p>
          <a:p>
            <a:pPr algn="l"/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fr-FR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Séance n° 3 </a:t>
            </a:r>
            <a:r>
              <a:rPr lang="fr-F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Utiliser ZOTERO, un logiciel de gestion de références 				  bibliographiques </a:t>
            </a:r>
            <a:r>
              <a:rPr lang="fr-FR" dirty="0"/>
              <a:t>		        		 </a:t>
            </a:r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8889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597" y="117287"/>
            <a:ext cx="10515600" cy="692698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C00000"/>
                </a:solidFill>
                <a:latin typeface="+mn-lt"/>
              </a:rPr>
              <a:t>Comment localiser un document dans votre BU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597" y="939158"/>
            <a:ext cx="10515600" cy="2911871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Connaitre la répartition des documents dans les différents espaces</a:t>
            </a:r>
          </a:p>
          <a:p>
            <a:r>
              <a:rPr lang="fr-FR" dirty="0"/>
              <a:t>En accès libre dans la BU au rez de chaussée, les livres et ouvrages de références</a:t>
            </a:r>
          </a:p>
          <a:p>
            <a:r>
              <a:rPr lang="fr-FR" dirty="0"/>
              <a:t>En accès libre au sous-sol, les revues scientifiques : 10 dernières années en salle, empruntables</a:t>
            </a:r>
          </a:p>
          <a:p>
            <a:r>
              <a:rPr lang="fr-FR" dirty="0"/>
              <a:t>En accès indirect : Tout type de documents situés en magasin (localisation interne) : demande avec formulaire papier à l’accueil à partir des références trouvées dans le catalogue beluga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Connaitre le système de classification des documents </a:t>
            </a:r>
            <a:r>
              <a:rPr lang="fr-FR" dirty="0"/>
              <a:t>: sciences fondamentales : cotes QA à QK sciences précliniques : cotes QS à QZ et sciences biomédicales : cotes WA à WZ, sciences paramédicales : cotes 000 à 900 (classification décimale de Dewey)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La cote = </a:t>
            </a:r>
            <a:r>
              <a:rPr lang="fr-FR" dirty="0">
                <a:solidFill>
                  <a:schemeClr val="tx1"/>
                </a:solidFill>
              </a:rPr>
              <a:t>« adresse » du document en rayonnage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Savoir déchiffrer une cote :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exemple pour un livre : WO 455/1002 et pour une revue PER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16920" y="3851029"/>
            <a:ext cx="11449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C00000"/>
                </a:solidFill>
              </a:rPr>
              <a:t>Comment effectuer une réservation , prolonger un prêt, vérifier les documents empruntés, conserver son historique de recherche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48907" y="4934309"/>
            <a:ext cx="11114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vous identifiant, bénéficiez de l'accès direct au texte intégral et à des fonctionnalités supplémentaires </a:t>
            </a:r>
          </a:p>
          <a:p>
            <a:r>
              <a:rPr lang="fr-FR" dirty="0"/>
              <a:t> </a:t>
            </a:r>
          </a:p>
          <a:p>
            <a:r>
              <a:rPr lang="fr-FR" i="1" dirty="0">
                <a:solidFill>
                  <a:srgbClr val="009999"/>
                </a:solidFill>
              </a:rPr>
              <a:t>Attention : réservation possible uniquement si le document est déjà emprunté 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4213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2453" y="0"/>
            <a:ext cx="10515600" cy="84449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Livres numériques en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3224" y="844490"/>
            <a:ext cx="10515600" cy="578059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hlinkClick r:id="rId2"/>
              </a:rPr>
              <a:t>Scholar Vox </a:t>
            </a:r>
            <a:r>
              <a:rPr lang="fr-FR" dirty="0"/>
              <a:t>- </a:t>
            </a:r>
            <a:r>
              <a:rPr lang="fr-FR" sz="1800" dirty="0">
                <a:solidFill>
                  <a:schemeClr val="tx1"/>
                </a:solidFill>
              </a:rPr>
              <a:t>Bibliothèque numérique communautaire développée par la société EX Libris accessible sur abonnement institutionnel</a:t>
            </a:r>
          </a:p>
          <a:p>
            <a:r>
              <a:rPr lang="fr-FR" sz="1600" dirty="0">
                <a:solidFill>
                  <a:schemeClr val="tx1"/>
                </a:solidFill>
              </a:rPr>
              <a:t>-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ACCES </a:t>
            </a:r>
            <a:r>
              <a:rPr lang="fr-FR" sz="1600" dirty="0">
                <a:solidFill>
                  <a:schemeClr val="tx1"/>
                </a:solidFill>
                <a:highlight>
                  <a:srgbClr val="FFFF00"/>
                </a:highlight>
              </a:rPr>
              <a:t>: 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Identifiez vous sur Beluga </a:t>
            </a:r>
            <a:r>
              <a:rPr lang="fr-FR" sz="1600" dirty="0">
                <a:solidFill>
                  <a:schemeClr val="tx1"/>
                </a:solidFill>
              </a:rPr>
              <a:t>afin d’accéder aux ebooks </a:t>
            </a:r>
          </a:p>
          <a:p>
            <a:r>
              <a:rPr lang="fr-FR" sz="1600" dirty="0">
                <a:solidFill>
                  <a:schemeClr val="tx1"/>
                </a:solidFill>
              </a:rPr>
              <a:t>-20 000 ouvrages dans tous les domaines dont la médecine</a:t>
            </a:r>
          </a:p>
          <a:p>
            <a:r>
              <a:rPr lang="fr-FR" sz="1600" dirty="0">
                <a:solidFill>
                  <a:schemeClr val="tx1"/>
                </a:solidFill>
              </a:rPr>
              <a:t>-Possibilité de créer ses propres étagères et de les partager</a:t>
            </a:r>
          </a:p>
          <a:p>
            <a:r>
              <a:rPr lang="fr-FR" sz="1600" dirty="0">
                <a:solidFill>
                  <a:schemeClr val="tx1"/>
                </a:solidFill>
              </a:rPr>
              <a:t>-Barre de recherche par sujet/titre/auteur et recherche d’un terme en Texte intégral</a:t>
            </a:r>
          </a:p>
          <a:p>
            <a:r>
              <a:rPr lang="fr-FR" sz="1600" dirty="0">
                <a:solidFill>
                  <a:schemeClr val="tx1"/>
                </a:solidFill>
              </a:rPr>
              <a:t>-Lecture en streaming uniquement : </a:t>
            </a:r>
            <a:r>
              <a:rPr lang="fr-FR" sz="1600" b="1" dirty="0">
                <a:solidFill>
                  <a:schemeClr val="tx1"/>
                </a:solidFill>
              </a:rPr>
              <a:t>pas de possibilité de téléchargement</a:t>
            </a:r>
          </a:p>
          <a:p>
            <a:pPr>
              <a:lnSpc>
                <a:spcPct val="100000"/>
              </a:lnSpc>
            </a:pPr>
            <a:r>
              <a:rPr lang="fr-FR" sz="1600" dirty="0">
                <a:solidFill>
                  <a:schemeClr val="tx1"/>
                </a:solidFill>
              </a:rPr>
              <a:t>-Consultez la sélection «</a:t>
            </a:r>
            <a:r>
              <a:rPr lang="fr-FR" sz="1600" b="1" dirty="0">
                <a:solidFill>
                  <a:srgbClr val="0070C0"/>
                </a:solidFill>
              </a:rPr>
              <a:t> </a:t>
            </a:r>
            <a:r>
              <a:rPr lang="fr-FR" sz="1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IADE</a:t>
            </a:r>
            <a:r>
              <a:rPr lang="fr-FR" sz="1600" dirty="0">
                <a:solidFill>
                  <a:schemeClr val="tx1"/>
                </a:solidFill>
              </a:rPr>
              <a:t> »  (40 titres)</a:t>
            </a:r>
            <a:endParaRPr lang="fr-FR" sz="1600" b="1" dirty="0">
              <a:solidFill>
                <a:srgbClr val="009999"/>
              </a:solidFill>
            </a:endParaRPr>
          </a:p>
          <a:p>
            <a:pPr>
              <a:lnSpc>
                <a:spcPct val="100000"/>
              </a:lnSpc>
            </a:pPr>
            <a:endParaRPr lang="fr-FR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hlinkClick r:id="rId4"/>
              </a:rPr>
              <a:t>ClinicalKey Student </a:t>
            </a:r>
            <a:r>
              <a:rPr lang="fr-FR" b="1" dirty="0">
                <a:solidFill>
                  <a:schemeClr val="tx1"/>
                </a:solidFill>
              </a:rPr>
              <a:t>: </a:t>
            </a:r>
            <a:r>
              <a:rPr lang="fr-FR" sz="1700" dirty="0">
                <a:solidFill>
                  <a:schemeClr val="tx1"/>
                </a:solidFill>
              </a:rPr>
              <a:t>42 traités de l’EMC et 120 ebooks en Santé</a:t>
            </a:r>
          </a:p>
          <a:p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ACCES</a:t>
            </a:r>
            <a:r>
              <a:rPr lang="fr-FR" sz="1600" dirty="0">
                <a:solidFill>
                  <a:schemeClr val="tx1"/>
                </a:solidFill>
                <a:highlight>
                  <a:srgbClr val="FFFF00"/>
                </a:highlight>
              </a:rPr>
              <a:t> : </a:t>
            </a:r>
            <a:r>
              <a:rPr lang="fr-F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Identifiez vous sur Beluga et création d'un compte utilisateur </a:t>
            </a:r>
            <a:r>
              <a:rPr lang="fr-FR" sz="1600" b="1" dirty="0">
                <a:solidFill>
                  <a:schemeClr val="tx1"/>
                </a:solidFill>
              </a:rPr>
              <a:t>personnel obligatoire </a:t>
            </a:r>
            <a:r>
              <a:rPr lang="fr-FR" sz="1600" dirty="0">
                <a:solidFill>
                  <a:schemeClr val="tx1"/>
                </a:solidFill>
              </a:rPr>
              <a:t>pour accéder aux contenus.</a:t>
            </a:r>
          </a:p>
          <a:p>
            <a:r>
              <a:rPr lang="fr-FR" sz="1600" dirty="0">
                <a:solidFill>
                  <a:schemeClr val="tx1"/>
                </a:solidFill>
              </a:rPr>
              <a:t>-Exemple : Consultez le titre Réanimation, urgences et défaillances viscérales aiguës</a:t>
            </a:r>
          </a:p>
          <a:p>
            <a:r>
              <a:rPr lang="fr-FR" sz="1600" dirty="0">
                <a:solidFill>
                  <a:schemeClr val="tx1"/>
                </a:solidFill>
              </a:rPr>
              <a:t>-Possibilité de télécharger le titre et de le lire en mode ligne ou hors ligne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873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6003" y="163902"/>
            <a:ext cx="10515600" cy="92926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3.Les bases de données en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6003" y="1209114"/>
            <a:ext cx="11310328" cy="1297060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C00000"/>
                </a:solidFill>
              </a:rPr>
              <a:t>A partir du site web de la BU, onglet Catalogue</a:t>
            </a:r>
            <a:endParaRPr lang="fr-FR" sz="28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chemeClr val="tx1"/>
                </a:solidFill>
              </a:rPr>
              <a:t>En vous identifiant avec vos </a:t>
            </a:r>
            <a:r>
              <a:rPr lang="fr-FR" sz="2800" b="1" dirty="0">
                <a:solidFill>
                  <a:srgbClr val="C00000"/>
                </a:solidFill>
                <a:highlight>
                  <a:srgbClr val="FFFF00"/>
                </a:highlight>
              </a:rPr>
              <a:t>codes AGALAN </a:t>
            </a:r>
            <a:r>
              <a:rPr lang="fr-FR" sz="2800" dirty="0">
                <a:solidFill>
                  <a:schemeClr val="tx1"/>
                </a:solidFill>
              </a:rPr>
              <a:t>transmis par votre scolarité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56004" y="2506174"/>
            <a:ext cx="113103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Sélection de bases de données en santé 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Cismef + He TOP (</a:t>
            </a:r>
            <a:r>
              <a:rPr lang="fr-FR" dirty="0"/>
              <a:t>terminologie</a:t>
            </a:r>
            <a:r>
              <a:rPr lang="fr-FR" b="1" dirty="0"/>
              <a:t>) et </a:t>
            </a:r>
            <a:r>
              <a:rPr lang="fr-FR" b="1" dirty="0">
                <a:hlinkClick r:id="rId2"/>
              </a:rPr>
              <a:t>Lissa</a:t>
            </a:r>
            <a:r>
              <a:rPr lang="fr-FR" b="1" dirty="0"/>
              <a:t> (</a:t>
            </a:r>
            <a:r>
              <a:rPr lang="fr-FR" dirty="0"/>
              <a:t>articles de revues) </a:t>
            </a:r>
            <a:r>
              <a:rPr lang="fr-FR" b="1" dirty="0">
                <a:solidFill>
                  <a:srgbClr val="00B050"/>
                </a:solidFill>
              </a:rPr>
              <a:t>accès gratuit, </a:t>
            </a:r>
            <a:r>
              <a:rPr lang="fr-FR" dirty="0">
                <a:solidFill>
                  <a:srgbClr val="009999"/>
                </a:solidFill>
              </a:rPr>
              <a:t>francophone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3"/>
              </a:rPr>
              <a:t>Cochrane Library </a:t>
            </a:r>
            <a:r>
              <a:rPr lang="fr-FR" dirty="0">
                <a:solidFill>
                  <a:srgbClr val="009999"/>
                </a:solidFill>
              </a:rPr>
              <a:t>base anglophone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4"/>
              </a:rPr>
              <a:t>E-Vidal</a:t>
            </a:r>
            <a:r>
              <a:rPr lang="fr-FR" b="1" dirty="0"/>
              <a:t> </a:t>
            </a:r>
            <a:r>
              <a:rPr lang="fr-FR" dirty="0">
                <a:solidFill>
                  <a:srgbClr val="009999"/>
                </a:solidFill>
              </a:rPr>
              <a:t>base francophone (accès sur abonnement BU)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PubMed </a:t>
            </a:r>
            <a:r>
              <a:rPr lang="fr-FR" dirty="0">
                <a:solidFill>
                  <a:srgbClr val="009999"/>
                </a:solidFill>
              </a:rPr>
              <a:t>articles payants et gratuits </a:t>
            </a:r>
            <a:r>
              <a:rPr lang="fr-FR" b="1" dirty="0"/>
              <a:t> = PubMed Central </a:t>
            </a:r>
            <a:r>
              <a:rPr lang="fr-FR" b="1" dirty="0">
                <a:solidFill>
                  <a:srgbClr val="00B050"/>
                </a:solidFill>
              </a:rPr>
              <a:t>accès gratuit </a:t>
            </a:r>
            <a:r>
              <a:rPr lang="fr-FR" dirty="0">
                <a:solidFill>
                  <a:srgbClr val="009999"/>
                </a:solidFill>
              </a:rPr>
              <a:t>– bases anglophones</a:t>
            </a:r>
          </a:p>
          <a:p>
            <a:r>
              <a:rPr lang="fr-FR" sz="24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Autres bases de données utiles dans votre domaine </a:t>
            </a:r>
            <a:endParaRPr lang="fr-F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2400" b="1" dirty="0"/>
              <a:t> </a:t>
            </a:r>
            <a:r>
              <a:rPr lang="fr-FR" b="1" dirty="0"/>
              <a:t>accès par ordre alphabétique à partir du catalogue Beluga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Cairn</a:t>
            </a:r>
            <a:r>
              <a:rPr lang="fr-FR" dirty="0"/>
              <a:t> (sciences humaines et sociales, sociologie de la santé, soins infirmiers, santé publique…)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hlinkClick r:id="rId6"/>
              </a:rPr>
              <a:t>Lexis 360 </a:t>
            </a:r>
            <a:r>
              <a:rPr lang="fr-FR" dirty="0"/>
              <a:t>(aspects juridiques en médecine)</a:t>
            </a:r>
          </a:p>
          <a:p>
            <a:r>
              <a:rPr lang="fr-FR" sz="2400" b="1" u="sng" dirty="0">
                <a:solidFill>
                  <a:schemeClr val="bg2">
                    <a:lumMod val="50000"/>
                  </a:schemeClr>
                </a:solidFill>
              </a:rPr>
              <a:t>Site d’éditeur </a:t>
            </a:r>
            <a:endParaRPr lang="fr-F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u="sng" dirty="0">
                <a:solidFill>
                  <a:schemeClr val="accent5"/>
                </a:solidFill>
              </a:rPr>
              <a:t>Science </a:t>
            </a:r>
            <a:r>
              <a:rPr lang="fr-FR" b="1" u="sng" dirty="0">
                <a:solidFill>
                  <a:schemeClr val="accent5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</a:t>
            </a:r>
            <a:r>
              <a:rPr lang="fr-FR" b="1" u="sng" dirty="0">
                <a:solidFill>
                  <a:schemeClr val="accent5"/>
                </a:solidFill>
              </a:rPr>
              <a:t> </a:t>
            </a:r>
            <a:r>
              <a:rPr lang="fr-FR" dirty="0"/>
              <a:t>Freedom collection</a:t>
            </a:r>
          </a:p>
          <a:p>
            <a:endParaRPr lang="fr-FR" dirty="0"/>
          </a:p>
          <a:p>
            <a:r>
              <a:rPr lang="fr-FR" dirty="0"/>
              <a:t>-Mode de recherche simple et avancée à partir de </a:t>
            </a:r>
            <a:r>
              <a:rPr lang="fr-FR" b="1" dirty="0"/>
              <a:t>mots-clés</a:t>
            </a:r>
          </a:p>
          <a:p>
            <a:r>
              <a:rPr lang="fr-FR" dirty="0"/>
              <a:t>-Accès au </a:t>
            </a:r>
            <a:r>
              <a:rPr lang="fr-FR" b="1" dirty="0"/>
              <a:t>texte intégral </a:t>
            </a:r>
            <a:r>
              <a:rPr lang="fr-FR" dirty="0"/>
              <a:t>gratuit si abonnement de la BU</a:t>
            </a:r>
          </a:p>
          <a:p>
            <a:r>
              <a:rPr lang="fr-FR" dirty="0"/>
              <a:t>-Si article payant : passer par le catalogue du SUDOC et faire </a:t>
            </a:r>
            <a:r>
              <a:rPr lang="fr-FR" b="1" dirty="0">
                <a:hlinkClick r:id="rId8"/>
              </a:rPr>
              <a:t>une demande de PEB </a:t>
            </a:r>
            <a:r>
              <a:rPr lang="fr-FR" dirty="0"/>
              <a:t>ou directement à l’auteur ou obtenir la version papier disponible à la BUMP en interrogeant le catalogue Beluga.</a:t>
            </a:r>
          </a:p>
        </p:txBody>
      </p:sp>
    </p:spTree>
    <p:extLst>
      <p:ext uri="{BB962C8B-B14F-4D97-AF65-F5344CB8AC3E}">
        <p14:creationId xmlns:p14="http://schemas.microsoft.com/office/powerpoint/2010/main" val="243175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189" y="258792"/>
            <a:ext cx="10515600" cy="93938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CISMef</a:t>
            </a:r>
            <a:r>
              <a:rPr lang="fr-FR" dirty="0"/>
              <a:t> </a:t>
            </a:r>
            <a:endParaRPr lang="fr-FR" sz="4800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6189" y="1380437"/>
            <a:ext cx="10515600" cy="458041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tx1"/>
                </a:solidFill>
                <a:hlinkClick r:id="rId2"/>
              </a:rPr>
              <a:t>CISMef</a:t>
            </a:r>
            <a:r>
              <a:rPr lang="fr-FR" dirty="0">
                <a:solidFill>
                  <a:schemeClr val="tx1"/>
                </a:solidFill>
              </a:rPr>
              <a:t> = </a:t>
            </a:r>
            <a:r>
              <a:rPr lang="fr-FR" b="1" dirty="0">
                <a:solidFill>
                  <a:schemeClr val="tx1"/>
                </a:solidFill>
              </a:rPr>
              <a:t>Catalogue et Index des sites médicaux de langue française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 CISMef donne accès aux</a:t>
            </a:r>
            <a:r>
              <a:rPr lang="fr-FR" b="1" dirty="0"/>
              <a:t> principaux sites</a:t>
            </a:r>
            <a:r>
              <a:rPr lang="fr-FR" dirty="0"/>
              <a:t> </a:t>
            </a:r>
            <a:r>
              <a:rPr lang="fr-FR" b="1" dirty="0"/>
              <a:t>et</a:t>
            </a:r>
            <a:r>
              <a:rPr lang="fr-FR" dirty="0"/>
              <a:t> </a:t>
            </a:r>
            <a:r>
              <a:rPr lang="fr-FR" b="1" dirty="0"/>
              <a:t>ressources</a:t>
            </a:r>
            <a:r>
              <a:rPr lang="fr-FR" dirty="0"/>
              <a:t> </a:t>
            </a:r>
            <a:r>
              <a:rPr lang="fr-FR" b="1" dirty="0"/>
              <a:t>institutionnelles de santé</a:t>
            </a:r>
            <a:r>
              <a:rPr lang="fr-FR" dirty="0"/>
              <a:t> </a:t>
            </a:r>
            <a:r>
              <a:rPr lang="fr-FR" b="1" dirty="0"/>
              <a:t>francophones</a:t>
            </a:r>
            <a:r>
              <a:rPr lang="fr-FR" dirty="0"/>
              <a:t> disponibles sur le </a:t>
            </a:r>
            <a:r>
              <a:rPr lang="fr-FR" b="1" dirty="0"/>
              <a:t>web</a:t>
            </a:r>
            <a:r>
              <a:rPr lang="fr-FR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Développé par le CHU de Rouen, il diffuse une </a:t>
            </a:r>
            <a:r>
              <a:rPr lang="fr-FR" b="1" dirty="0"/>
              <a:t>information validée, hiérarchisée et indexée en MeSH</a:t>
            </a:r>
            <a:r>
              <a:rPr lang="fr-FR" dirty="0"/>
              <a:t>. Interrogeable par son moteur de recherche </a:t>
            </a:r>
            <a:r>
              <a:rPr lang="fr-FR" b="1" dirty="0">
                <a:hlinkClick r:id="rId3"/>
              </a:rPr>
              <a:t>Doc’ CISMEF</a:t>
            </a:r>
            <a:r>
              <a:rPr lang="fr-FR" b="1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Interrogeable selon </a:t>
            </a:r>
            <a:r>
              <a:rPr lang="fr-FR" b="1" dirty="0"/>
              <a:t>3 axes </a:t>
            </a:r>
            <a:r>
              <a:rPr lang="fr-FR" dirty="0"/>
              <a:t>: recommandations professionnelles / enseignement et ECN, documents grand public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Donne accès au </a:t>
            </a:r>
            <a:r>
              <a:rPr lang="fr-FR" b="1" dirty="0"/>
              <a:t>portail terminologique de santé </a:t>
            </a:r>
            <a:r>
              <a:rPr lang="fr-FR" dirty="0"/>
              <a:t>: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HeTOP</a:t>
            </a:r>
            <a:r>
              <a:rPr lang="fr-FR" b="1" dirty="0">
                <a:solidFill>
                  <a:srgbClr val="009999"/>
                </a:solidFill>
              </a:rPr>
              <a:t>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et aux articles de revues francophones sur la base</a:t>
            </a:r>
            <a:r>
              <a:rPr lang="fr-FR" b="1" dirty="0">
                <a:solidFill>
                  <a:srgbClr val="009999"/>
                </a:solidFill>
              </a:rPr>
              <a:t> </a:t>
            </a:r>
            <a:r>
              <a:rPr lang="fr-FR" b="1" dirty="0">
                <a:solidFill>
                  <a:srgbClr val="009999"/>
                </a:solidFill>
                <a:hlinkClick r:id="rId5"/>
              </a:rPr>
              <a:t>LISSA</a:t>
            </a:r>
            <a:endParaRPr lang="fr-FR" b="1" dirty="0">
              <a:solidFill>
                <a:srgbClr val="0099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La veille est quotidienne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Participe à https://bu.univ-amu.libguides.com/c.php?g=667621&amp;p=4740147Cismef = Qualité de l’information</a:t>
            </a:r>
          </a:p>
        </p:txBody>
      </p:sp>
    </p:spTree>
    <p:extLst>
      <p:ext uri="{BB962C8B-B14F-4D97-AF65-F5344CB8AC3E}">
        <p14:creationId xmlns:p14="http://schemas.microsoft.com/office/powerpoint/2010/main" val="44893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3443" y="155275"/>
            <a:ext cx="10515600" cy="1232679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Portail terminologique de Santé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3443" y="1923898"/>
            <a:ext cx="10515600" cy="4538447"/>
          </a:xfrm>
        </p:spPr>
        <p:txBody>
          <a:bodyPr>
            <a:normAutofit/>
          </a:bodyPr>
          <a:lstStyle/>
          <a:p>
            <a:r>
              <a:rPr lang="fr-FR" sz="4200" b="1" dirty="0">
                <a:solidFill>
                  <a:srgbClr val="C00000"/>
                </a:solidFill>
                <a:latin typeface="+mj-lt"/>
              </a:rPr>
              <a:t>A quoi sert HE top ?</a:t>
            </a:r>
          </a:p>
          <a:p>
            <a:endParaRPr lang="fr-FR" sz="1100" b="1" dirty="0">
              <a:solidFill>
                <a:srgbClr val="C00000"/>
              </a:solidFill>
            </a:endParaRP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Déterminer les mots clés pertinents </a:t>
            </a:r>
            <a:r>
              <a:rPr lang="fr-FR" dirty="0"/>
              <a:t>en parcourant une </a:t>
            </a:r>
            <a:r>
              <a:rPr lang="fr-FR" b="1" dirty="0">
                <a:solidFill>
                  <a:schemeClr val="tx1"/>
                </a:solidFill>
              </a:rPr>
              <a:t>terminologie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Traduire un terme </a:t>
            </a:r>
            <a:r>
              <a:rPr lang="fr-FR" dirty="0"/>
              <a:t>médical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Explorer l’arborescence </a:t>
            </a:r>
            <a:r>
              <a:rPr lang="fr-FR" dirty="0"/>
              <a:t>du thésaurus </a:t>
            </a:r>
            <a:r>
              <a:rPr lang="fr-FR" b="1" dirty="0">
                <a:solidFill>
                  <a:schemeClr val="tx1"/>
                </a:solidFill>
              </a:rPr>
              <a:t>MeSH</a:t>
            </a:r>
            <a:r>
              <a:rPr lang="fr-FR" dirty="0"/>
              <a:t> traduite en français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Trouver les qualificatifs appropriés </a:t>
            </a:r>
            <a:r>
              <a:rPr lang="fr-FR" dirty="0"/>
              <a:t>pour affiner sa recherche</a:t>
            </a:r>
          </a:p>
          <a:p>
            <a:r>
              <a:rPr lang="fr-FR" dirty="0"/>
              <a:t>-</a:t>
            </a:r>
            <a:r>
              <a:rPr lang="fr-FR" b="1" dirty="0">
                <a:solidFill>
                  <a:schemeClr val="tx1"/>
                </a:solidFill>
              </a:rPr>
              <a:t>Sélectionner les mots clés </a:t>
            </a:r>
            <a:r>
              <a:rPr lang="fr-FR" dirty="0"/>
              <a:t>pour </a:t>
            </a:r>
            <a:r>
              <a:rPr lang="fr-FR" b="1" dirty="0">
                <a:solidFill>
                  <a:schemeClr val="tx1"/>
                </a:solidFill>
              </a:rPr>
              <a:t>interroger les bases de données 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telles que </a:t>
            </a:r>
            <a:r>
              <a:rPr lang="fr-FR" dirty="0"/>
              <a:t>PubMed et Cochrane Library</a:t>
            </a:r>
          </a:p>
          <a:p>
            <a:endParaRPr lang="fr-FR" dirty="0"/>
          </a:p>
          <a:p>
            <a:r>
              <a:rPr lang="fr-FR" dirty="0"/>
              <a:t>Visionnez la vidéo « traduire ses mots clefs en anglais » avec HE top </a:t>
            </a:r>
            <a:r>
              <a:rPr lang="fr-FR" dirty="0">
                <a:hlinkClick r:id="rId2"/>
              </a:rPr>
              <a:t>ici</a:t>
            </a:r>
            <a:endParaRPr lang="fr-FR" dirty="0"/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3525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8114" y="0"/>
            <a:ext cx="10515600" cy="119817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  <a:hlinkClick r:id="rId2"/>
              </a:rPr>
              <a:t>e-Vidal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18114" y="994889"/>
            <a:ext cx="1087160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highlight>
                  <a:srgbClr val="FFFF00"/>
                </a:highlight>
              </a:rPr>
              <a:t>Accès à partir de Beluga</a:t>
            </a:r>
            <a:r>
              <a:rPr lang="fr-FR" dirty="0">
                <a:highlight>
                  <a:srgbClr val="FFFF00"/>
                </a:highlight>
              </a:rPr>
              <a:t>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eVIDAL</a:t>
            </a:r>
            <a:r>
              <a:rPr lang="fr-FR" dirty="0"/>
              <a:t> est la base d’information destinée aux professionnels du monde de la santé. 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/>
              <a:t>eVIDAL</a:t>
            </a:r>
            <a:r>
              <a:rPr lang="fr-FR" dirty="0"/>
              <a:t> apporte des réponses rapides, fiables et complètes sur toutes les questions relatives :</a:t>
            </a:r>
          </a:p>
          <a:p>
            <a:r>
              <a:rPr lang="fr-FR" b="1" dirty="0"/>
              <a:t>aux médicaments, aux dispositifs médicaux ainsi qu’à tout autre produit de santé</a:t>
            </a:r>
            <a:r>
              <a:rPr lang="fr-FR" dirty="0"/>
              <a:t>. </a:t>
            </a:r>
          </a:p>
          <a:p>
            <a:endParaRPr lang="fr-FR" dirty="0"/>
          </a:p>
          <a:p>
            <a:r>
              <a:rPr lang="fr-FR" sz="3200" b="1" dirty="0">
                <a:solidFill>
                  <a:srgbClr val="C00000"/>
                </a:solidFill>
              </a:rPr>
              <a:t>E-Vidal en pratique</a:t>
            </a:r>
          </a:p>
          <a:p>
            <a:endParaRPr lang="fr-FR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Effectuez une recherche pour consulter les recommandations dans votre domaine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De quand date la mise à jour de la recommandation 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Combien avez-vous trouvé de références bibliographiques 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Quels en sont les auteurs ? Citez les auteurs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Effectuer une recherche avec les termes lidocaïne , monoxyde d’azote, kétamine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1955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6960" y="60385"/>
            <a:ext cx="10515600" cy="672860"/>
          </a:xfrm>
        </p:spPr>
        <p:txBody>
          <a:bodyPr>
            <a:normAutofit fontScale="90000"/>
          </a:bodyPr>
          <a:lstStyle/>
          <a:p>
            <a:r>
              <a:rPr lang="fr-FR" sz="4800" b="1" dirty="0">
                <a:solidFill>
                  <a:srgbClr val="C00000"/>
                </a:solidFill>
              </a:rPr>
              <a:t>Bases de données EBM/Médecine clinique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7345" y="1052631"/>
            <a:ext cx="10515600" cy="5581081"/>
          </a:xfrm>
        </p:spPr>
        <p:txBody>
          <a:bodyPr>
            <a:normAutofit/>
          </a:bodyPr>
          <a:lstStyle/>
          <a:p>
            <a:r>
              <a:rPr lang="fr-FR" sz="3600" b="1" dirty="0">
                <a:hlinkClick r:id="rId2"/>
              </a:rPr>
              <a:t>Cochrane Library </a:t>
            </a:r>
            <a:endParaRPr lang="fr-FR" sz="36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Base de données spécialisée dans la médecine factuelle « evidence-based medicine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Accès gratuit sauf à la base « revues systématiques » qui est payante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Garantie d’une indépendance vis-à-vis d’intérêts commerciaux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Mise à jour régulière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Résumé en langage simplifié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 Centre Cochrane français : traduction française des résumés</a:t>
            </a:r>
          </a:p>
          <a:p>
            <a:endParaRPr lang="fr-FR" sz="3600" b="1" dirty="0"/>
          </a:p>
          <a:p>
            <a:r>
              <a:rPr lang="fr-FR" sz="3600" b="1" dirty="0">
                <a:hlinkClick r:id="rId3"/>
              </a:rPr>
              <a:t>PubMed / Clinical Queries </a:t>
            </a:r>
            <a:r>
              <a:rPr lang="fr-FR" sz="3600" b="1" dirty="0"/>
              <a:t>= recherches cliniques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Oriente la recherche vers certains types d’études cliniques</a:t>
            </a:r>
          </a:p>
          <a:p>
            <a:endParaRPr lang="fr-FR" sz="1800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51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201" y="0"/>
            <a:ext cx="10515600" cy="131894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PubMed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201" y="1318942"/>
            <a:ext cx="10515600" cy="5055979"/>
          </a:xfrm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Accès par le catalogue Beluga </a:t>
            </a:r>
            <a:r>
              <a:rPr lang="fr-FR" sz="2000" b="1" dirty="0">
                <a:solidFill>
                  <a:schemeClr val="tx1"/>
                </a:solidFill>
                <a:hlinkClick r:id="rId2"/>
              </a:rPr>
              <a:t>ici</a:t>
            </a:r>
            <a:endParaRPr lang="fr-FR" sz="2000" b="1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L’interface publique d’interrogation de la base de données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PubMed = contenant et Medline = contenu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Fournit également du contenu en provenance d’autres sources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Un outil </a:t>
            </a:r>
            <a:r>
              <a:rPr lang="fr-FR" sz="1700" b="1" dirty="0"/>
              <a:t>exclusivement</a:t>
            </a:r>
            <a:r>
              <a:rPr lang="fr-FR" sz="1700" dirty="0"/>
              <a:t> anglophone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29 millions de citations relatives à la littérature scientifique biomédicales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Contient des liens vers des sites web pertinents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dirty="0"/>
              <a:t>Hyperliens vers le texte intégral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700" b="1" dirty="0">
                <a:solidFill>
                  <a:schemeClr val="tx1"/>
                </a:solidFill>
              </a:rPr>
              <a:t>Conseil</a:t>
            </a:r>
            <a:r>
              <a:rPr lang="fr-FR" sz="1700" dirty="0">
                <a:solidFill>
                  <a:schemeClr val="tx1"/>
                </a:solidFill>
              </a:rPr>
              <a:t> : se créer un compte personnel </a:t>
            </a:r>
            <a:r>
              <a:rPr lang="fr-FR" sz="1700" b="1" dirty="0">
                <a:solidFill>
                  <a:schemeClr val="tx1"/>
                </a:solidFill>
                <a:hlinkClick r:id="rId3"/>
              </a:rPr>
              <a:t>My NCBI </a:t>
            </a:r>
            <a:r>
              <a:rPr lang="fr-FR" sz="1700" dirty="0">
                <a:solidFill>
                  <a:schemeClr val="tx1"/>
                </a:solidFill>
              </a:rPr>
              <a:t>à partir de l’interface d’accueil du site</a:t>
            </a:r>
            <a:endParaRPr lang="fr-FR" sz="1700" dirty="0">
              <a:solidFill>
                <a:srgbClr val="C00000"/>
              </a:solidFill>
            </a:endParaRPr>
          </a:p>
          <a:p>
            <a:endParaRPr lang="fr-FR" sz="2000" dirty="0">
              <a:solidFill>
                <a:srgbClr val="C00000"/>
              </a:solidFill>
            </a:endParaRPr>
          </a:p>
          <a:p>
            <a:r>
              <a:rPr lang="fr-FR" sz="3500" b="1" dirty="0">
                <a:solidFill>
                  <a:srgbClr val="C00000"/>
                </a:solidFill>
                <a:latin typeface="+mj-lt"/>
                <a:hlinkClick r:id="rId4"/>
              </a:rPr>
              <a:t>PubMed Central </a:t>
            </a:r>
            <a:r>
              <a:rPr lang="fr-FR" sz="3500" dirty="0">
                <a:solidFill>
                  <a:srgbClr val="C00000"/>
                </a:solidFill>
              </a:rPr>
              <a:t>– Accès aux articles gratuits </a:t>
            </a:r>
            <a:r>
              <a:rPr lang="fr-FR" sz="1900" i="1" dirty="0">
                <a:solidFill>
                  <a:srgbClr val="C00000"/>
                </a:solidFill>
              </a:rPr>
              <a:t>(5,5 millions d’articles)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800" dirty="0"/>
              <a:t> </a:t>
            </a:r>
            <a:r>
              <a:rPr lang="fr-FR" sz="1700" dirty="0"/>
              <a:t>C’est l’équivalent de PubMed dans sa version « archives ouvertes » </a:t>
            </a:r>
            <a:endParaRPr lang="fr-FR" sz="1700" u="sng" dirty="0">
              <a:solidFill>
                <a:schemeClr val="accent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700" b="1" dirty="0">
                <a:solidFill>
                  <a:schemeClr val="tx1"/>
                </a:solidFill>
              </a:rPr>
              <a:t>Depuis 2020, les articles issus de PubMed Central sont intégrés au catalogue Beluga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800" dirty="0"/>
          </a:p>
          <a:p>
            <a:endParaRPr lang="fr-FR" sz="19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8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4816" y="138023"/>
            <a:ext cx="10515600" cy="103427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Interrogation libre </a:t>
            </a:r>
            <a:r>
              <a:rPr lang="fr-FR" sz="4800" b="1" dirty="0">
                <a:solidFill>
                  <a:srgbClr val="C00000"/>
                </a:solidFill>
              </a:rPr>
              <a:t>« à la Google »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4816" y="1630603"/>
            <a:ext cx="10515600" cy="339859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Depuis la page d’accueil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Peut s’avérer intéressante dans certains cas particuliers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Sujets très pointus, très techniques ou très récents comme les pathologies rares ou émergentes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Sinon avec plus de 24 millions de références dans Medline, cela revient à chercher une aiguille dans une botte de foin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Nécessité absolue d’utiliser une méthodologie de recherche en interrogeant  la base avec des mots clés spécifiques : les termes MeSH</a:t>
            </a:r>
          </a:p>
        </p:txBody>
      </p:sp>
    </p:spTree>
    <p:extLst>
      <p:ext uri="{BB962C8B-B14F-4D97-AF65-F5344CB8AC3E}">
        <p14:creationId xmlns:p14="http://schemas.microsoft.com/office/powerpoint/2010/main" val="2909712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5586" y="70719"/>
            <a:ext cx="10515600" cy="110247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Qu’est-ce que le MeSH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0695" y="1570218"/>
            <a:ext cx="10515600" cy="318293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Medical Subject Heading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hlinkClick r:id="rId2"/>
              </a:rPr>
              <a:t>Thésaurus</a:t>
            </a:r>
            <a:r>
              <a:rPr lang="fr-FR" dirty="0"/>
              <a:t> utilisé dans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Un thésaurus = une liste organisée et contrôlée de mots clés ou « descripteurs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Mots-clés utilisés par les bibliothécaires pour décrire le contenu des documents référencés dans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Ces mots-clés sont également utilisés par les utilisateurs qui interrogent Medline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Mot-clé = terme MeSH ou descripteur MeSH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→</a:t>
            </a:r>
            <a:r>
              <a:rPr lang="fr-FR" b="1" dirty="0"/>
              <a:t>Visionner la série de vidéos sur le </a:t>
            </a:r>
            <a:r>
              <a:rPr lang="fr-FR" dirty="0">
                <a:hlinkClick r:id="rId3"/>
              </a:rPr>
              <a:t>MeSH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3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C00000"/>
                </a:solidFill>
              </a:rPr>
              <a:t>La recherche d’information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</a:t>
            </a:r>
            <a:r>
              <a:rPr lang="fr-FR" b="1" dirty="0">
                <a:solidFill>
                  <a:srgbClr val="009999"/>
                </a:solidFill>
                <a:hlinkClick r:id="rId2"/>
              </a:rPr>
              <a:t>recherche d’information </a:t>
            </a:r>
            <a:r>
              <a:rPr lang="fr-FR" dirty="0"/>
              <a:t>nécessite la mise en place d’une stratégie qui consiste à :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Cerner</a:t>
            </a:r>
            <a:r>
              <a:rPr lang="fr-FR" dirty="0"/>
              <a:t> votre besoin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Formuler</a:t>
            </a:r>
            <a:r>
              <a:rPr lang="fr-FR" dirty="0"/>
              <a:t> votre besoin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Repérer</a:t>
            </a:r>
            <a:r>
              <a:rPr lang="fr-FR" dirty="0"/>
              <a:t> les sources pertinentes d’information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Identifier</a:t>
            </a:r>
            <a:r>
              <a:rPr lang="fr-FR" dirty="0"/>
              <a:t> les outils à exploiter en fonction de ces sources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Interroger</a:t>
            </a:r>
            <a:r>
              <a:rPr lang="fr-FR" dirty="0"/>
              <a:t> les outils grâce à un langage documentaire adapté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009999"/>
                </a:solidFill>
              </a:rPr>
              <a:t>Evaluer</a:t>
            </a:r>
            <a:r>
              <a:rPr lang="fr-FR" dirty="0"/>
              <a:t> la qualité des résultats</a:t>
            </a:r>
          </a:p>
        </p:txBody>
      </p:sp>
    </p:spTree>
    <p:extLst>
      <p:ext uri="{BB962C8B-B14F-4D97-AF65-F5344CB8AC3E}">
        <p14:creationId xmlns:p14="http://schemas.microsoft.com/office/powerpoint/2010/main" val="1750517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4212" y="189782"/>
            <a:ext cx="10515600" cy="95663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Descripteur MeSH /Qualificatif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59322" y="1251041"/>
            <a:ext cx="10515600" cy="3243321"/>
          </a:xfrm>
        </p:spPr>
        <p:txBody>
          <a:bodyPr>
            <a:normAutofit lnSpcReduction="10000"/>
          </a:bodyPr>
          <a:lstStyle/>
          <a:p>
            <a:r>
              <a:rPr lang="fr-FR" dirty="0"/>
              <a:t>On retrouve, toutes ces étapes de l’acte clinique dans le </a:t>
            </a:r>
            <a:r>
              <a:rPr lang="fr-FR" b="1" dirty="0"/>
              <a:t>thésaurus MeSH </a:t>
            </a:r>
            <a:r>
              <a:rPr lang="fr-FR" dirty="0"/>
              <a:t>sous forme de </a:t>
            </a:r>
            <a:r>
              <a:rPr lang="fr-FR" b="1" dirty="0">
                <a:solidFill>
                  <a:schemeClr val="tx1"/>
                </a:solidFill>
                <a:hlinkClick r:id="rId2"/>
              </a:rPr>
              <a:t>qualificatifs</a:t>
            </a:r>
            <a:r>
              <a:rPr lang="fr-FR" b="1" dirty="0">
                <a:solidFill>
                  <a:schemeClr val="tx1"/>
                </a:solidFill>
              </a:rPr>
              <a:t> (</a:t>
            </a:r>
            <a:r>
              <a:rPr lang="fr-FR" b="1" i="1" dirty="0">
                <a:solidFill>
                  <a:schemeClr val="tx1"/>
                </a:solidFill>
              </a:rPr>
              <a:t>subheadings</a:t>
            </a:r>
            <a:r>
              <a:rPr lang="fr-FR" b="1" dirty="0">
                <a:solidFill>
                  <a:schemeClr val="tx1"/>
                </a:solidFill>
              </a:rPr>
              <a:t>)</a:t>
            </a:r>
          </a:p>
          <a:p>
            <a:r>
              <a:rPr lang="fr-FR" b="1" dirty="0"/>
              <a:t>83 qualificatifs </a:t>
            </a:r>
            <a:r>
              <a:rPr lang="fr-FR" dirty="0"/>
              <a:t>peuvent s’affilier à un descripteur pour en préciser le sens</a:t>
            </a:r>
          </a:p>
          <a:p>
            <a:r>
              <a:rPr lang="fr-FR" dirty="0"/>
              <a:t>Certains s’appliquent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maladies </a:t>
            </a:r>
            <a:r>
              <a:rPr lang="fr-FR" dirty="0">
                <a:solidFill>
                  <a:schemeClr val="tx1"/>
                </a:solidFill>
              </a:rPr>
              <a:t>:</a:t>
            </a:r>
            <a:r>
              <a:rPr lang="fr-FR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diagnostic, étiologie, thérapeutique, complications, induite par produits chimiques et aussi congénital…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médicaments </a:t>
            </a:r>
            <a:r>
              <a:rPr lang="fr-FR" dirty="0">
                <a:solidFill>
                  <a:schemeClr val="tx1"/>
                </a:solidFill>
              </a:rPr>
              <a:t>: posologie, effets indésirables, indications…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009999"/>
                </a:solidFill>
              </a:rPr>
              <a:t>aux investigations </a:t>
            </a:r>
            <a:r>
              <a:rPr lang="fr-FR" dirty="0">
                <a:solidFill>
                  <a:schemeClr val="tx1"/>
                </a:solidFill>
              </a:rPr>
              <a:t>: instrumentation, méthodes…</a:t>
            </a:r>
          </a:p>
        </p:txBody>
      </p:sp>
    </p:spTree>
    <p:extLst>
      <p:ext uri="{BB962C8B-B14F-4D97-AF65-F5344CB8AC3E}">
        <p14:creationId xmlns:p14="http://schemas.microsoft.com/office/powerpoint/2010/main" val="585703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120535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Pourquoi utiliser le MeSH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475327"/>
            <a:ext cx="10515600" cy="3044915"/>
          </a:xfrm>
        </p:spPr>
        <p:txBody>
          <a:bodyPr>
            <a:normAutofit/>
          </a:bodyPr>
          <a:lstStyle/>
          <a:p>
            <a:r>
              <a:rPr lang="fr-FR" dirty="0"/>
              <a:t>A partir d’un exemple de recherche simple : saisir terme « aids » dans la barre de recherche. On obtient des références contenant :</a:t>
            </a:r>
          </a:p>
          <a:p>
            <a:r>
              <a:rPr lang="fr-FR" dirty="0"/>
              <a:t>Aids : Acquired  Immunodeficiency  syndrom, Hearing aids,technological aids, diagnostic aids, smoking cessation aids, aids to labour…</a:t>
            </a:r>
          </a:p>
          <a:p>
            <a:r>
              <a:rPr lang="fr-FR" dirty="0"/>
              <a:t>Les titres de revues AIDS, Open AIDS…</a:t>
            </a:r>
          </a:p>
          <a:p>
            <a:r>
              <a:rPr lang="fr-FR" dirty="0"/>
              <a:t>En langage naturel, la recherche se fait sur une chaîne de caractères </a:t>
            </a:r>
          </a:p>
        </p:txBody>
      </p:sp>
    </p:spTree>
    <p:extLst>
      <p:ext uri="{BB962C8B-B14F-4D97-AF65-F5344CB8AC3E}">
        <p14:creationId xmlns:p14="http://schemas.microsoft.com/office/powerpoint/2010/main" val="1159195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77637"/>
            <a:ext cx="10515600" cy="939381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Processus de l’interrogation libre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4212" y="1527085"/>
            <a:ext cx="10515600" cy="2165021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PubMed lance la recherche sur une chaîne de caractères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Processus automatique, ne prenant pas en compte le sens des mots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Problèmes liés aux homonymes, singulier/pluriel, synonymes, sigles …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Beaucoup de résultats non pertinents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Nécessité d’utiliser un vocabulaire contrôlé : le MeSH</a:t>
            </a:r>
          </a:p>
        </p:txBody>
      </p:sp>
    </p:spTree>
    <p:extLst>
      <p:ext uri="{BB962C8B-B14F-4D97-AF65-F5344CB8AC3E}">
        <p14:creationId xmlns:p14="http://schemas.microsoft.com/office/powerpoint/2010/main" val="1514762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75889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Processus de l’interrogation en </a:t>
            </a:r>
            <a:r>
              <a:rPr lang="fr-FR" b="1" dirty="0">
                <a:solidFill>
                  <a:srgbClr val="C00000"/>
                </a:solidFill>
                <a:hlinkClick r:id="rId2"/>
              </a:rPr>
              <a:t>vocabulaire contrôlé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329342"/>
            <a:ext cx="10515600" cy="301040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Recherche du descripteur « aids » [MeSH]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Recherche uniquement sur les termes MeSH des notices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Les termes MeSH sont ajoutés à une notice par un bibliothécaire après lecture du document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Processus manuel, prenant en compte le sens des mots et le contenu des documents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Résultats d’une recherche sur termes MeSH beaucoup plus pertinents que les résultats sur une chaîne de caractères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412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60385"/>
            <a:ext cx="10515600" cy="1603615"/>
          </a:xfrm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Lancer une requête sur un terme MeSH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941153"/>
            <a:ext cx="10515600" cy="346760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Aller dans « MeSH database »  = base de données du langage documentaire MeSH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Saisir « aids » pour afficher la liste de termes Mesh associés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Cliquer sur le terme choisi « Acquired Immunodeficiency Syndrome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Afficher la notice de ce terme puis cliquer à droite sur « Add to search builder » = ajouter au constructeur de requêtes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Cliquer sur « Search PubMed 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Afficher les résultats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CE0F6AB-AAB3-4F0B-8F06-413F6FE10833}"/>
              </a:ext>
            </a:extLst>
          </p:cNvPr>
          <p:cNvSpPr txBox="1"/>
          <p:nvPr/>
        </p:nvSpPr>
        <p:spPr>
          <a:xfrm>
            <a:off x="695460" y="5705341"/>
            <a:ext cx="10651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9999"/>
                </a:solidFill>
              </a:rPr>
              <a:t>Retrouvez les informations sur les </a:t>
            </a:r>
            <a:r>
              <a:rPr lang="fr-FR" sz="2000" b="1" dirty="0">
                <a:solidFill>
                  <a:srgbClr val="009999"/>
                </a:solidFill>
                <a:hlinkClick r:id="rId2"/>
              </a:rPr>
              <a:t>ateliers</a:t>
            </a:r>
            <a:r>
              <a:rPr lang="fr-FR" sz="2000" b="1" dirty="0">
                <a:solidFill>
                  <a:srgbClr val="009999"/>
                </a:solidFill>
              </a:rPr>
              <a:t> PubMed </a:t>
            </a:r>
            <a:r>
              <a:rPr lang="fr-FR" sz="2000" dirty="0"/>
              <a:t>à partir du site Web des BU</a:t>
            </a:r>
          </a:p>
        </p:txBody>
      </p:sp>
    </p:spTree>
    <p:extLst>
      <p:ext uri="{BB962C8B-B14F-4D97-AF65-F5344CB8AC3E}">
        <p14:creationId xmlns:p14="http://schemas.microsoft.com/office/powerpoint/2010/main" val="1442778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7347" y="507956"/>
            <a:ext cx="10515600" cy="1151028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GOOGLE SCHOLAR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7347" y="2768200"/>
            <a:ext cx="10515600" cy="1871777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Cet outil vous permet de limiter votre recherche à </a:t>
            </a:r>
            <a:r>
              <a:rPr lang="fr-FR" b="1" dirty="0"/>
              <a:t>la littérature scientifique</a:t>
            </a:r>
            <a:r>
              <a:rPr lang="fr-FR" dirty="0"/>
              <a:t>, d'explorer en partie</a:t>
            </a:r>
            <a:r>
              <a:rPr lang="fr-FR" b="1" dirty="0"/>
              <a:t> le web invisible</a:t>
            </a:r>
            <a:r>
              <a:rPr lang="fr-FR" dirty="0"/>
              <a:t>, inaccessible dans les moteurs de recherche généralistes.</a:t>
            </a:r>
          </a:p>
          <a:p>
            <a:r>
              <a:rPr lang="fr-FR" dirty="0"/>
              <a:t>Les documents indexés proviennent d'éditeurs scientifiques, de sociétés savantes, de répertoires de pre-prints, de serveurs universitaires.</a:t>
            </a:r>
          </a:p>
          <a:p>
            <a:r>
              <a:rPr lang="fr-FR" b="1" dirty="0"/>
              <a:t>Divers types de documents</a:t>
            </a:r>
            <a:r>
              <a:rPr lang="fr-FR" dirty="0"/>
              <a:t> : livres, thèses, articles de revues scientifiques, résumés, proceedings, rapports techniques</a:t>
            </a:r>
          </a:p>
          <a:p>
            <a:r>
              <a:rPr lang="fr-FR" dirty="0"/>
              <a:t>Documentation majoritairement en anglais.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27347" y="5107354"/>
            <a:ext cx="1016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9999"/>
                </a:solidFill>
              </a:rPr>
              <a:t>Capsule d’autoformation à Google Scholar disponible </a:t>
            </a:r>
            <a:r>
              <a:rPr lang="fr-FR" b="1" dirty="0">
                <a:solidFill>
                  <a:srgbClr val="009999"/>
                </a:solidFill>
                <a:hlinkClick r:id="rId2"/>
              </a:rPr>
              <a:t>ici</a:t>
            </a:r>
            <a:r>
              <a:rPr lang="fr-FR" b="1" dirty="0">
                <a:solidFill>
                  <a:srgbClr val="009999"/>
                </a:solidFill>
              </a:rPr>
              <a:t>  ou </a:t>
            </a:r>
            <a:r>
              <a:rPr lang="fr-FR" b="1" dirty="0">
                <a:solidFill>
                  <a:srgbClr val="009999"/>
                </a:solidFill>
                <a:hlinkClick r:id="rId3"/>
              </a:rPr>
              <a:t>là</a:t>
            </a:r>
            <a:r>
              <a:rPr lang="fr-FR" b="1" dirty="0">
                <a:solidFill>
                  <a:srgbClr val="009999"/>
                </a:solidFill>
              </a:rPr>
              <a:t> et vidéo YT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ici</a:t>
            </a:r>
            <a:endParaRPr lang="fr-FR" dirty="0"/>
          </a:p>
          <a:p>
            <a:endParaRPr lang="fr-FR" u="sng" dirty="0">
              <a:solidFill>
                <a:srgbClr val="0070C0"/>
              </a:solidFill>
            </a:endParaRPr>
          </a:p>
          <a:p>
            <a:endParaRPr lang="fr-FR" u="sng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F587750-BFD1-45B1-AF01-1FF185C05C8C}"/>
              </a:ext>
            </a:extLst>
          </p:cNvPr>
          <p:cNvSpPr txBox="1"/>
          <p:nvPr/>
        </p:nvSpPr>
        <p:spPr>
          <a:xfrm>
            <a:off x="896815" y="1846385"/>
            <a:ext cx="999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highlight>
                  <a:srgbClr val="FFFF00"/>
                </a:highlight>
              </a:rPr>
              <a:t>Accès direct au texte intégral </a:t>
            </a:r>
            <a:r>
              <a:rPr lang="fr-FR" b="1" dirty="0"/>
              <a:t>selon les abonnements de la BU </a:t>
            </a:r>
            <a:r>
              <a:rPr lang="fr-FR" b="1" dirty="0">
                <a:solidFill>
                  <a:srgbClr val="009999"/>
                </a:solidFill>
              </a:rPr>
              <a:t>: </a:t>
            </a:r>
            <a:r>
              <a:rPr lang="fr-FR" b="1" dirty="0">
                <a:solidFill>
                  <a:srgbClr val="009999"/>
                </a:solidFill>
                <a:hlinkClick r:id="rId5" action="ppaction://hlinkfile"/>
              </a:rPr>
              <a:t>ici</a:t>
            </a:r>
            <a:endParaRPr lang="fr-FR" b="1" dirty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40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201" y="1"/>
            <a:ext cx="10515600" cy="1043796"/>
          </a:xfrm>
        </p:spPr>
        <p:txBody>
          <a:bodyPr>
            <a:normAutofit/>
          </a:bodyPr>
          <a:lstStyle/>
          <a:p>
            <a:r>
              <a:rPr lang="fr-FR" sz="5400" b="1" dirty="0">
                <a:solidFill>
                  <a:srgbClr val="C00000"/>
                </a:solidFill>
              </a:rPr>
              <a:t>Effectuez une </a:t>
            </a:r>
            <a:r>
              <a:rPr lang="fr-FR" sz="5400" b="1" dirty="0">
                <a:solidFill>
                  <a:srgbClr val="C00000"/>
                </a:solidFill>
                <a:hlinkClick r:id="rId2"/>
              </a:rPr>
              <a:t>veille</a:t>
            </a:r>
            <a:r>
              <a:rPr lang="fr-FR" sz="5400" b="1" dirty="0">
                <a:solidFill>
                  <a:srgbClr val="C00000"/>
                </a:solidFill>
              </a:rPr>
              <a:t> informationnelle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71465" y="1716867"/>
            <a:ext cx="10515600" cy="4416514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Voici un </a:t>
            </a:r>
            <a:r>
              <a:rPr lang="fr-FR" dirty="0">
                <a:solidFill>
                  <a:schemeClr val="tx1"/>
                </a:solidFill>
              </a:rPr>
              <a:t>exemple de veille dans votre domaine professionnel </a:t>
            </a:r>
            <a:r>
              <a:rPr lang="fr-FR" b="1" dirty="0">
                <a:solidFill>
                  <a:schemeClr val="tx1"/>
                </a:solidFill>
              </a:rPr>
              <a:t>: </a:t>
            </a:r>
          </a:p>
          <a:p>
            <a:r>
              <a:rPr lang="fr-FR" dirty="0"/>
              <a:t>à partir du site web de la </a:t>
            </a:r>
            <a:r>
              <a:rPr lang="fr-FR" b="1" dirty="0">
                <a:hlinkClick r:id="rId3"/>
              </a:rPr>
              <a:t>SFAR</a:t>
            </a:r>
            <a:r>
              <a:rPr lang="fr-FR" b="1" dirty="0"/>
              <a:t>, </a:t>
            </a:r>
            <a:r>
              <a:rPr lang="fr-FR" sz="2100" b="1" dirty="0"/>
              <a:t>Société française d’Anesthésie et de Réanimation</a:t>
            </a:r>
            <a:r>
              <a:rPr lang="fr-FR" sz="2100" dirty="0"/>
              <a:t> </a:t>
            </a:r>
          </a:p>
          <a:p>
            <a:r>
              <a:rPr lang="fr-FR" sz="2100" dirty="0"/>
              <a:t>-Une page spécifique pour les IADE comportant un menu Documentation</a:t>
            </a:r>
          </a:p>
          <a:p>
            <a:r>
              <a:rPr lang="fr-FR" sz="2100" dirty="0"/>
              <a:t>-Accès à des référentiels métiers : recherche par mots-clés ou entrées thématiques</a:t>
            </a:r>
          </a:p>
          <a:p>
            <a:r>
              <a:rPr lang="fr-FR" sz="2100" dirty="0"/>
              <a:t>-S’inscrire à la newsletter</a:t>
            </a:r>
          </a:p>
          <a:p>
            <a:r>
              <a:rPr lang="fr-FR" sz="2100" dirty="0"/>
              <a:t>-Fiches urgences, quizz, vidéos pédagogiques</a:t>
            </a:r>
          </a:p>
          <a:p>
            <a:r>
              <a:rPr lang="fr-FR" sz="2100" dirty="0"/>
              <a:t>-Contexte réglementaire</a:t>
            </a:r>
          </a:p>
          <a:p>
            <a:r>
              <a:rPr lang="fr-FR" sz="2100" dirty="0"/>
              <a:t>-Aide cognitive</a:t>
            </a:r>
          </a:p>
          <a:p>
            <a:r>
              <a:rPr lang="fr-FR" sz="2100" dirty="0"/>
              <a:t>-Articles commentés</a:t>
            </a:r>
          </a:p>
          <a:p>
            <a:r>
              <a:rPr lang="fr-FR" sz="2100" dirty="0"/>
              <a:t>-Congrès de la SFAR</a:t>
            </a:r>
          </a:p>
          <a:p>
            <a:r>
              <a:rPr lang="fr-FR" sz="2100" dirty="0"/>
              <a:t>-Vidéos de formation</a:t>
            </a:r>
          </a:p>
          <a:p>
            <a:r>
              <a:rPr lang="fr-FR" sz="2100" dirty="0"/>
              <a:t>-Recommandations et consensus</a:t>
            </a:r>
          </a:p>
          <a:p>
            <a:r>
              <a:rPr lang="fr-FR" sz="2100" dirty="0"/>
              <a:t>-Devenir membre de la SFAR : accès gratuit  pour les étudiants IADE (année en cours) avec création d’un compte personnel sur justificatif.</a:t>
            </a:r>
          </a:p>
        </p:txBody>
      </p:sp>
    </p:spTree>
    <p:extLst>
      <p:ext uri="{BB962C8B-B14F-4D97-AF65-F5344CB8AC3E}">
        <p14:creationId xmlns:p14="http://schemas.microsoft.com/office/powerpoint/2010/main" val="41021733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9321" y="0"/>
            <a:ext cx="10515600" cy="740973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  <a:hlinkClick r:id="rId2"/>
              </a:rPr>
              <a:t>Citer ses sources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707" y="802256"/>
            <a:ext cx="10515600" cy="6055744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9999"/>
                </a:solidFill>
              </a:rPr>
              <a:t>-Qu’est-ce qu’une bibliographie 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La </a:t>
            </a:r>
            <a:r>
              <a:rPr lang="fr-FR" sz="1900" b="1" dirty="0">
                <a:solidFill>
                  <a:schemeClr val="tx1"/>
                </a:solidFill>
                <a:hlinkClick r:id="rId3"/>
              </a:rPr>
              <a:t>bibliographie</a:t>
            </a:r>
            <a:r>
              <a:rPr lang="fr-FR" sz="1900" dirty="0"/>
              <a:t> est l'ensemble des documents utilisés pour traiter un sujet.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Elle comprend les références bibliographiques citées et non citées dans le texte mais lues ou consultées.</a:t>
            </a:r>
          </a:p>
          <a:p>
            <a:r>
              <a:rPr lang="fr-FR" b="1" dirty="0">
                <a:solidFill>
                  <a:srgbClr val="009999"/>
                </a:solidFill>
              </a:rPr>
              <a:t>-Pourquoi citer ses sources 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-Ajouter une valeur à son travail de recherche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-Faire preuve d'un sens de l'éthique professionnelle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1900" dirty="0"/>
              <a:t>-Faciliter le repérage des sources utilisées en citant les références de la façon la plus complète et la plus cohérente</a:t>
            </a:r>
          </a:p>
          <a:p>
            <a:r>
              <a:rPr lang="fr-FR" b="1" dirty="0">
                <a:solidFill>
                  <a:srgbClr val="009999"/>
                </a:solidFill>
              </a:rPr>
              <a:t>-Comment citer ? Norme « style Vancouver »</a:t>
            </a:r>
            <a:endParaRPr lang="fr-FR" sz="1000" b="1" dirty="0">
              <a:solidFill>
                <a:srgbClr val="009999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1900" dirty="0"/>
              <a:t>La présentation de ces références est soumise à des règles : la norme ISO 690 : 2010.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1900" dirty="0"/>
              <a:t>Le style Vancouver est une </a:t>
            </a:r>
            <a:r>
              <a:rPr lang="fr-FR" sz="1900" b="1" dirty="0">
                <a:solidFill>
                  <a:schemeClr val="tx1"/>
                </a:solidFill>
              </a:rPr>
              <a:t>norme de présentation de références bibliographiques </a:t>
            </a:r>
            <a:r>
              <a:rPr lang="fr-FR" sz="1900" dirty="0"/>
              <a:t>qui existe depuis 1979 et qui s’applique essentiellement pour toutes les revues dans le domaine médical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dirty="0"/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900" b="1" dirty="0">
                <a:solidFill>
                  <a:schemeClr val="tx1"/>
                </a:solidFill>
                <a:hlinkClick r:id="rId4"/>
              </a:rPr>
              <a:t>Entraînez vous à citer des références bibliographiques </a:t>
            </a:r>
            <a:endParaRPr lang="fr-FR" sz="1900" b="1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b="1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1900" b="1" dirty="0">
              <a:solidFill>
                <a:schemeClr val="tx1"/>
              </a:solidFill>
            </a:endParaRPr>
          </a:p>
          <a:p>
            <a:endParaRPr lang="fr-FR" b="1" dirty="0">
              <a:solidFill>
                <a:srgbClr val="009999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586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9D838-E047-4B59-AB5E-09C1E3062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8490"/>
            <a:ext cx="10515600" cy="647510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C00000"/>
                </a:solidFill>
              </a:rPr>
              <a:t>Outil de gestion des références bibliographiques ZOTERO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384198-8891-474E-B19E-DAEDDE6B5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318846"/>
            <a:ext cx="10515600" cy="4770804"/>
          </a:xfrm>
        </p:spPr>
        <p:txBody>
          <a:bodyPr>
            <a:normAutofit/>
          </a:bodyPr>
          <a:lstStyle/>
          <a:p>
            <a:r>
              <a:rPr lang="fr-FR" b="1" dirty="0"/>
              <a:t>Retrouvez </a:t>
            </a:r>
            <a:r>
              <a:rPr lang="fr-FR" b="1" dirty="0">
                <a:highlight>
                  <a:srgbClr val="FFFF00"/>
                </a:highlight>
              </a:rPr>
              <a:t>l’intégralité des informations </a:t>
            </a:r>
            <a:r>
              <a:rPr lang="fr-FR" b="1" dirty="0"/>
              <a:t>utiles </a:t>
            </a:r>
            <a:r>
              <a:rPr lang="fr-FR" dirty="0">
                <a:hlinkClick r:id="rId2"/>
              </a:rPr>
              <a:t>ici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Gain de temps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Possibilité de gérer la base/bibliothèque de référence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Fiabilité : import des données automatisée et limitation de la saisie manuelle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Export des données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Mise en forme automatique des références (possibilité de changer de format)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Unité de présentation de votre bibliographie </a:t>
            </a:r>
          </a:p>
          <a:p>
            <a:endParaRPr lang="fr-FR" dirty="0"/>
          </a:p>
          <a:p>
            <a:r>
              <a:rPr lang="fr-FR" b="1" dirty="0"/>
              <a:t>→ Visionnez les exercices de préparation à la </a:t>
            </a:r>
            <a:r>
              <a:rPr lang="fr-FR" b="1" dirty="0">
                <a:hlinkClick r:id="rId3"/>
              </a:rPr>
              <a:t>séance n°3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30526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4212" y="0"/>
            <a:ext cx="10515600" cy="827238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4212" y="1011114"/>
            <a:ext cx="10515600" cy="3683977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600" dirty="0"/>
              <a:t>Le site web des BU présentant les ressources documentaires et ses nombreux services constituent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600" dirty="0"/>
              <a:t>        votre </a:t>
            </a:r>
            <a:r>
              <a:rPr lang="fr-FR" sz="1600" b="1" dirty="0"/>
              <a:t>premier point d’accès à l’information.</a:t>
            </a:r>
            <a:endParaRPr lang="fr-FR" sz="16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Ne négligez pas la première étape, essentielle, de réflexion et de définition des concepts en lien avec votre sujet.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Privilégiez la recherche effectuée à partir des ressources offertes par la bibliothèque en complément d’une recherche  sur le web avec un moteur de recherche spécialisé tel que Google Scholar.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Pour interroger un outil donné : vous devez utiliser un langage documentaire adapté et différent du langage naturel.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Exercer votre regard critique vis-à-vis des sources d’informations.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1600" dirty="0"/>
          </a:p>
          <a:p>
            <a:r>
              <a:rPr lang="fr-FR" sz="1600" dirty="0"/>
              <a:t>Je vous souhaite bon courage dans vos travaux de recherche…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689" y="4138726"/>
            <a:ext cx="12064621" cy="313932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-</a:t>
            </a:r>
            <a:r>
              <a:rPr lang="fr-FR" b="1" dirty="0"/>
              <a:t>Service de Tchat en ligne depuis le site web des BU ou directement à partir du catalogue</a:t>
            </a:r>
            <a:endParaRPr lang="fr-FR" dirty="0"/>
          </a:p>
          <a:p>
            <a:endParaRPr lang="fr-FR" b="1" dirty="0"/>
          </a:p>
          <a:p>
            <a:r>
              <a:rPr lang="fr-FR" b="1" dirty="0"/>
              <a:t>-Solliciter l’aide des bibliothécaires et/ou prendre un rendez-vous : </a:t>
            </a:r>
            <a:r>
              <a:rPr lang="fr-FR" dirty="0">
                <a:hlinkClick r:id="rId2"/>
              </a:rPr>
              <a:t>bapso-rensbump@univ-grenoble-alpes.fr</a:t>
            </a:r>
            <a:endParaRPr lang="fr-FR" dirty="0"/>
          </a:p>
          <a:p>
            <a:endParaRPr lang="fr-FR" b="1" u="sng" dirty="0">
              <a:solidFill>
                <a:schemeClr val="accent5"/>
              </a:solidFill>
            </a:endParaRPr>
          </a:p>
          <a:p>
            <a:r>
              <a:rPr lang="fr-FR" b="1" dirty="0"/>
              <a:t>-</a:t>
            </a:r>
            <a:r>
              <a:rPr lang="fr-FR" b="1" dirty="0">
                <a:hlinkClick r:id="rId3"/>
              </a:rPr>
              <a:t>Foire aux questions </a:t>
            </a:r>
            <a:r>
              <a:rPr lang="fr-FR" b="1" dirty="0"/>
              <a:t>collections numériques</a:t>
            </a:r>
            <a:endParaRPr lang="fr-FR" dirty="0"/>
          </a:p>
          <a:p>
            <a:endParaRPr lang="fr-FR" dirty="0"/>
          </a:p>
          <a:p>
            <a:r>
              <a:rPr lang="fr-FR" b="1" dirty="0"/>
              <a:t>-Pour tout problème (d’ordre technique, lien non valide, identification…) rencontré pour l’accès aux bases de données, </a:t>
            </a:r>
          </a:p>
          <a:p>
            <a:r>
              <a:rPr lang="fr-FR" b="1" dirty="0"/>
              <a:t>contactez le service de la documentation électronique </a:t>
            </a:r>
            <a:r>
              <a:rPr lang="fr-FR" dirty="0">
                <a:hlinkClick r:id="rId4"/>
              </a:rPr>
              <a:t>bu-docelec@univ-grenoble-alpes.fr</a:t>
            </a:r>
            <a:endParaRPr lang="fr-FR" dirty="0"/>
          </a:p>
          <a:p>
            <a:endParaRPr lang="fr-FR" b="1" dirty="0"/>
          </a:p>
          <a:p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54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069" y="724619"/>
            <a:ext cx="10515600" cy="1863306"/>
          </a:xfrm>
        </p:spPr>
        <p:txBody>
          <a:bodyPr>
            <a:noAutofit/>
          </a:bodyPr>
          <a:lstStyle/>
          <a:p>
            <a:r>
              <a:rPr lang="fr-FR" sz="4000" b="1" dirty="0">
                <a:solidFill>
                  <a:srgbClr val="C00000"/>
                </a:solidFill>
              </a:rPr>
              <a:t>Les 3 critères essentiels à prendre en compte </a:t>
            </a:r>
            <a:r>
              <a:rPr lang="fr-FR" sz="4000" b="1" u="sng" dirty="0">
                <a:solidFill>
                  <a:srgbClr val="C00000"/>
                </a:solidFill>
              </a:rPr>
              <a:t>AVANT de débuter</a:t>
            </a:r>
            <a:r>
              <a:rPr lang="fr-FR" sz="4000" b="1" dirty="0">
                <a:solidFill>
                  <a:srgbClr val="C00000"/>
                </a:solidFill>
              </a:rPr>
              <a:t> votre recherche !</a:t>
            </a:r>
            <a:br>
              <a:rPr lang="fr-FR" sz="4000" b="1" dirty="0">
                <a:solidFill>
                  <a:srgbClr val="C00000"/>
                </a:solidFill>
              </a:rPr>
            </a:br>
            <a:endParaRPr lang="fr-FR" sz="4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2820839"/>
            <a:ext cx="10515600" cy="32688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Le coût de l’information </a:t>
            </a:r>
            <a:r>
              <a:rPr lang="fr-FR" b="1" dirty="0"/>
              <a:t>:</a:t>
            </a:r>
            <a:r>
              <a:rPr lang="fr-FR" dirty="0"/>
              <a:t> le prix moyen d’un </a:t>
            </a:r>
            <a:r>
              <a:rPr lang="fr-FR" b="1" dirty="0">
                <a:solidFill>
                  <a:srgbClr val="009999"/>
                </a:solidFill>
              </a:rPr>
              <a:t>article scientifique est compris entre 35 et 85 dollars </a:t>
            </a:r>
            <a:r>
              <a:rPr lang="fr-FR" dirty="0"/>
              <a:t>chez les grands éditeurs commerciaux</a:t>
            </a:r>
          </a:p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Le temps disponible </a:t>
            </a:r>
            <a:r>
              <a:rPr lang="fr-FR" dirty="0"/>
              <a:t>dont vous disposez : planifier </a:t>
            </a:r>
            <a:r>
              <a:rPr lang="fr-FR" b="1" dirty="0">
                <a:solidFill>
                  <a:srgbClr val="009999"/>
                </a:solidFill>
              </a:rPr>
              <a:t>le calendrier de votre recherche </a:t>
            </a:r>
            <a:r>
              <a:rPr lang="fr-FR" dirty="0"/>
              <a:t>avec l’outil  </a:t>
            </a:r>
            <a:r>
              <a:rPr lang="fr-FR" b="1" dirty="0">
                <a:hlinkClick r:id="rId2"/>
              </a:rPr>
              <a:t>échéancier</a:t>
            </a:r>
            <a:r>
              <a:rPr lang="fr-FR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b="1" dirty="0">
                <a:solidFill>
                  <a:schemeClr val="tx1"/>
                </a:solidFill>
              </a:rPr>
              <a:t>La fiabilité de votre méthode et votre stratégie de recherche </a:t>
            </a:r>
          </a:p>
          <a:p>
            <a:r>
              <a:rPr lang="fr-FR" b="1" dirty="0">
                <a:solidFill>
                  <a:schemeClr val="tx1"/>
                </a:solidFill>
              </a:rPr>
              <a:t>       </a:t>
            </a:r>
            <a:r>
              <a:rPr lang="fr-FR" b="1" dirty="0">
                <a:solidFill>
                  <a:srgbClr val="009999"/>
                </a:solidFill>
              </a:rPr>
              <a:t>=</a:t>
            </a:r>
            <a:r>
              <a:rPr lang="fr-FR" b="1" dirty="0"/>
              <a:t> </a:t>
            </a:r>
            <a:r>
              <a:rPr lang="fr-FR" b="1" dirty="0">
                <a:solidFill>
                  <a:srgbClr val="009999"/>
                </a:solidFill>
              </a:rPr>
              <a:t>vos</a:t>
            </a:r>
            <a:r>
              <a:rPr lang="fr-FR" b="1" dirty="0"/>
              <a:t> </a:t>
            </a:r>
            <a:r>
              <a:rPr lang="fr-FR" b="1" dirty="0">
                <a:solidFill>
                  <a:srgbClr val="009999"/>
                </a:solidFill>
              </a:rPr>
              <a:t>compétences informationnelles ! voir le </a:t>
            </a:r>
            <a:r>
              <a:rPr lang="fr-FR" b="1" dirty="0">
                <a:solidFill>
                  <a:srgbClr val="009999"/>
                </a:solidFill>
                <a:hlinkClick r:id="rId3"/>
              </a:rPr>
              <a:t>site web </a:t>
            </a:r>
            <a:r>
              <a:rPr lang="fr-FR" dirty="0">
                <a:solidFill>
                  <a:srgbClr val="009999"/>
                </a:solidFill>
              </a:rPr>
              <a:t>et effectuez le test de niveau </a:t>
            </a:r>
            <a:r>
              <a:rPr lang="fr-FR" b="1" dirty="0">
                <a:solidFill>
                  <a:srgbClr val="009999"/>
                </a:solidFill>
                <a:hlinkClick r:id="rId4"/>
              </a:rPr>
              <a:t>infotrack</a:t>
            </a:r>
            <a:r>
              <a:rPr lang="fr-FR" dirty="0">
                <a:solidFill>
                  <a:srgbClr val="009999"/>
                </a:solidFill>
              </a:rPr>
              <a:t>  avant de vous lancer dans les modules</a:t>
            </a:r>
          </a:p>
          <a:p>
            <a:endParaRPr lang="fr-FR" b="1" dirty="0">
              <a:solidFill>
                <a:srgbClr val="009999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753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241541"/>
            <a:ext cx="10515600" cy="71599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Quelques conseils méthodologiques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6189" y="1483743"/>
            <a:ext cx="10515600" cy="3989778"/>
          </a:xfrm>
        </p:spPr>
        <p:txBody>
          <a:bodyPr>
            <a:normAutofit fontScale="77500" lnSpcReduction="20000"/>
          </a:bodyPr>
          <a:lstStyle/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Cerner son sujet </a:t>
            </a:r>
            <a:r>
              <a:rPr lang="fr-FR" sz="2300" dirty="0">
                <a:solidFill>
                  <a:schemeClr val="tx1"/>
                </a:solidFill>
              </a:rPr>
              <a:t>en identifiant et extrayant</a:t>
            </a:r>
            <a:r>
              <a:rPr lang="fr-FR" sz="2300" b="1" dirty="0">
                <a:solidFill>
                  <a:schemeClr val="tx1"/>
                </a:solidFill>
              </a:rPr>
              <a:t> </a:t>
            </a:r>
            <a:r>
              <a:rPr lang="fr-FR" sz="2300" dirty="0">
                <a:solidFill>
                  <a:schemeClr val="tx1"/>
                </a:solidFill>
              </a:rPr>
              <a:t>les</a:t>
            </a:r>
            <a:r>
              <a:rPr lang="fr-FR" sz="2300" b="1" dirty="0">
                <a:solidFill>
                  <a:schemeClr val="tx1"/>
                </a:solidFill>
              </a:rPr>
              <a:t> « concepts » </a:t>
            </a:r>
          </a:p>
          <a:p>
            <a:r>
              <a:rPr lang="fr-FR" sz="2300" dirty="0">
                <a:solidFill>
                  <a:schemeClr val="tx1"/>
                </a:solidFill>
              </a:rPr>
              <a:t>Concepts = sujets essentiels de votre thème de recherche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-A partir des concepts, </a:t>
            </a:r>
            <a:r>
              <a:rPr lang="fr-FR" sz="2300" b="1" dirty="0">
                <a:solidFill>
                  <a:schemeClr val="tx1"/>
                </a:solidFill>
              </a:rPr>
              <a:t>créer un tableau des mots clés </a:t>
            </a:r>
            <a:r>
              <a:rPr lang="fr-FR" sz="2300" dirty="0">
                <a:solidFill>
                  <a:schemeClr val="tx1"/>
                </a:solidFill>
              </a:rPr>
              <a:t>en français et traduits en anglais et en langage documentaire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Construire votre requête </a:t>
            </a:r>
            <a:r>
              <a:rPr lang="fr-FR" sz="2300" dirty="0">
                <a:solidFill>
                  <a:schemeClr val="tx1"/>
                </a:solidFill>
              </a:rPr>
              <a:t>: assembler les mots clés pour créer une </a:t>
            </a:r>
            <a:r>
              <a:rPr lang="fr-FR" sz="2300" b="1" dirty="0">
                <a:solidFill>
                  <a:schemeClr val="tx1"/>
                </a:solidFill>
              </a:rPr>
              <a:t>équation de recherche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Combiner les principaux opérateurs de recherche </a:t>
            </a:r>
            <a:r>
              <a:rPr lang="fr-FR" sz="2300" dirty="0">
                <a:solidFill>
                  <a:schemeClr val="tx1"/>
                </a:solidFill>
              </a:rPr>
              <a:t>: ET/OU/SAUF et troncature : signe *?...</a:t>
            </a:r>
          </a:p>
          <a:p>
            <a:r>
              <a:rPr lang="fr-FR" sz="2300" dirty="0">
                <a:solidFill>
                  <a:schemeClr val="tx1"/>
                </a:solidFill>
              </a:rPr>
              <a:t>-</a:t>
            </a:r>
            <a:r>
              <a:rPr lang="fr-FR" sz="2300" b="1" dirty="0">
                <a:solidFill>
                  <a:schemeClr val="tx1"/>
                </a:solidFill>
              </a:rPr>
              <a:t>Consultez l’aide en ligne </a:t>
            </a:r>
            <a:r>
              <a:rPr lang="fr-FR" sz="2300" dirty="0">
                <a:solidFill>
                  <a:schemeClr val="tx1"/>
                </a:solidFill>
              </a:rPr>
              <a:t>: chaque outil de recherche possède sa propre </a:t>
            </a:r>
            <a:r>
              <a:rPr lang="fr-FR" sz="2300" b="1" dirty="0">
                <a:solidFill>
                  <a:schemeClr val="tx1"/>
                </a:solidFill>
              </a:rPr>
              <a:t>syntaxe d’interrogation </a:t>
            </a:r>
            <a:endParaRPr lang="fr-FR" sz="2300" dirty="0">
              <a:solidFill>
                <a:schemeClr val="tx1"/>
              </a:solidFill>
            </a:endParaRPr>
          </a:p>
          <a:p>
            <a:endParaRPr lang="fr-FR" sz="2300" dirty="0"/>
          </a:p>
          <a:p>
            <a:r>
              <a:rPr lang="fr-FR" sz="2300" b="1" dirty="0">
                <a:solidFill>
                  <a:schemeClr val="tx1"/>
                </a:solidFill>
              </a:rPr>
              <a:t>→ Modules d’autoformation Info Track</a:t>
            </a:r>
            <a:endParaRPr lang="fr-FR" sz="2300" dirty="0"/>
          </a:p>
          <a:p>
            <a:r>
              <a:rPr lang="fr-FR" sz="2300" dirty="0"/>
              <a:t>Les modules de cours sont regroupés en </a:t>
            </a:r>
            <a:r>
              <a:rPr lang="fr-FR" sz="2300" b="1" dirty="0"/>
              <a:t>cinq thématiques </a:t>
            </a:r>
            <a:r>
              <a:rPr lang="fr-FR" sz="2300" dirty="0"/>
              <a:t>correspondant aux différents moments-clés du processus de réalisation d’un travail académique :</a:t>
            </a:r>
            <a:r>
              <a:rPr lang="fr-FR" sz="2300" b="1" dirty="0"/>
              <a:t> comment trouver ?, plan de recherche documentaire, trier, rédaction et communication, et plagiat</a:t>
            </a:r>
            <a:r>
              <a:rPr lang="fr-FR" sz="2300" dirty="0"/>
              <a:t>. </a:t>
            </a:r>
          </a:p>
          <a:p>
            <a:br>
              <a:rPr lang="fr-FR" sz="1600" dirty="0"/>
            </a:br>
            <a:endParaRPr lang="fr-FR" sz="1600" dirty="0"/>
          </a:p>
          <a:p>
            <a:endParaRPr lang="fr-FR" sz="15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16189" y="5719066"/>
            <a:ext cx="107312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NB : Aidez-vous du </a:t>
            </a:r>
            <a:r>
              <a:rPr lang="fr-FR" b="1" dirty="0">
                <a:solidFill>
                  <a:srgbClr val="C00000"/>
                </a:solidFill>
                <a:hlinkClick r:id="rId2"/>
              </a:rPr>
              <a:t>lexique</a:t>
            </a:r>
            <a:r>
              <a:rPr lang="fr-FR" dirty="0">
                <a:solidFill>
                  <a:srgbClr val="C00000"/>
                </a:solidFill>
              </a:rPr>
              <a:t> pour aborder la recherche documentaire et définir les termes en lien avec vos compétences informationnelles </a:t>
            </a:r>
            <a:endParaRPr lang="fr-FR" u="sng" dirty="0">
              <a:solidFill>
                <a:schemeClr val="accent5"/>
              </a:solidFill>
            </a:endParaRPr>
          </a:p>
          <a:p>
            <a:r>
              <a:rPr lang="fr-FR" sz="1400" b="1" dirty="0"/>
              <a:t>→</a:t>
            </a:r>
            <a:r>
              <a:rPr lang="fr-FR" sz="1400" dirty="0"/>
              <a:t> Recherche des termes par liste alphabétique.</a:t>
            </a:r>
          </a:p>
        </p:txBody>
      </p:sp>
    </p:spTree>
    <p:extLst>
      <p:ext uri="{BB962C8B-B14F-4D97-AF65-F5344CB8AC3E}">
        <p14:creationId xmlns:p14="http://schemas.microsoft.com/office/powerpoint/2010/main" val="180892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7948" y="345057"/>
            <a:ext cx="10515600" cy="1172294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Les ressources de la BUMP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777042"/>
            <a:ext cx="10515600" cy="4908430"/>
          </a:xfrm>
        </p:spPr>
        <p:txBody>
          <a:bodyPr>
            <a:normAutofit fontScale="92500" lnSpcReduction="20000"/>
          </a:bodyPr>
          <a:lstStyle/>
          <a:p>
            <a:r>
              <a:rPr lang="fr-FR" sz="3200" b="1" dirty="0"/>
              <a:t>Des ressources documentaires sous forme imprimée ou numérique achetées par la BUMP </a:t>
            </a:r>
            <a:r>
              <a:rPr lang="fr-FR" sz="2000" dirty="0"/>
              <a:t>(achat livres, revues imprimées et/ou location livres numériques, abonnements pour les revues scientifiques et les bases de données)</a:t>
            </a:r>
          </a:p>
          <a:p>
            <a:endParaRPr lang="fr-FR" sz="2000" b="1" dirty="0"/>
          </a:p>
          <a:p>
            <a:endParaRPr lang="fr-FR" sz="3200" b="1" dirty="0"/>
          </a:p>
          <a:p>
            <a:pPr algn="ctr"/>
            <a:r>
              <a:rPr lang="fr-FR" sz="3600" b="1" dirty="0">
                <a:solidFill>
                  <a:srgbClr val="C00000"/>
                </a:solidFill>
              </a:rPr>
              <a:t>Le TOP 3 des outils INCONTOURNABLES</a:t>
            </a:r>
          </a:p>
          <a:p>
            <a:pPr algn="ctr"/>
            <a:endParaRPr lang="fr-FR" sz="2800" b="1" dirty="0">
              <a:solidFill>
                <a:schemeClr val="tx1"/>
              </a:solidFill>
            </a:endParaRPr>
          </a:p>
          <a:p>
            <a:r>
              <a:rPr lang="fr-FR" sz="3200" b="1" dirty="0">
                <a:solidFill>
                  <a:srgbClr val="009999"/>
                </a:solidFill>
              </a:rPr>
              <a:t>1/ Le site web de la bibliothèque : </a:t>
            </a:r>
            <a:r>
              <a:rPr lang="fr-FR" sz="3200" b="1" dirty="0">
                <a:solidFill>
                  <a:srgbClr val="C00000"/>
                </a:solidFill>
                <a:hlinkClick r:id="rId2"/>
              </a:rPr>
              <a:t>Porte</a:t>
            </a:r>
            <a:r>
              <a:rPr lang="fr-FR" sz="3200" b="1" u="sng" dirty="0">
                <a:solidFill>
                  <a:srgbClr val="C00000"/>
                </a:solidFill>
              </a:rPr>
              <a:t> </a:t>
            </a:r>
            <a:r>
              <a:rPr lang="fr-FR" sz="3200" b="1" u="sng" dirty="0">
                <a:solidFill>
                  <a:schemeClr val="accent5"/>
                </a:solidFill>
              </a:rPr>
              <a:t>d’accès</a:t>
            </a:r>
            <a:r>
              <a:rPr lang="fr-FR" sz="3200" b="1" u="sng" dirty="0">
                <a:solidFill>
                  <a:srgbClr val="C00000"/>
                </a:solidFill>
              </a:rPr>
              <a:t> </a:t>
            </a:r>
            <a:r>
              <a:rPr lang="fr-FR" sz="3200" dirty="0">
                <a:solidFill>
                  <a:srgbClr val="009999"/>
                </a:solidFill>
              </a:rPr>
              <a:t>à tout type de documentation et aux différents services</a:t>
            </a:r>
          </a:p>
          <a:p>
            <a:r>
              <a:rPr lang="fr-FR" sz="3200" b="1" dirty="0">
                <a:solidFill>
                  <a:srgbClr val="009999"/>
                </a:solidFill>
              </a:rPr>
              <a:t>2/ Les catalogues : </a:t>
            </a:r>
            <a:r>
              <a:rPr lang="fr-FR" sz="3200" dirty="0">
                <a:solidFill>
                  <a:srgbClr val="009999"/>
                </a:solidFill>
              </a:rPr>
              <a:t>au niveau local </a:t>
            </a:r>
            <a:r>
              <a:rPr lang="fr-FR" sz="3200" b="1" dirty="0">
                <a:solidFill>
                  <a:srgbClr val="C00000"/>
                </a:solidFill>
                <a:hlinkClick r:id="rId3"/>
              </a:rPr>
              <a:t>Beluga</a:t>
            </a:r>
            <a:r>
              <a:rPr lang="fr-FR" sz="3200" dirty="0">
                <a:solidFill>
                  <a:srgbClr val="009999"/>
                </a:solidFill>
              </a:rPr>
              <a:t> et national </a:t>
            </a:r>
            <a:r>
              <a:rPr lang="fr-FR" sz="3200" b="1" dirty="0">
                <a:solidFill>
                  <a:srgbClr val="C00000"/>
                </a:solidFill>
                <a:hlinkClick r:id="rId4"/>
              </a:rPr>
              <a:t>Sudoc</a:t>
            </a:r>
            <a:endParaRPr lang="fr-FR" sz="3200" b="1" dirty="0">
              <a:solidFill>
                <a:srgbClr val="C00000"/>
              </a:solidFill>
            </a:endParaRPr>
          </a:p>
          <a:p>
            <a:r>
              <a:rPr lang="fr-FR" sz="3200" b="1" dirty="0">
                <a:solidFill>
                  <a:srgbClr val="009999"/>
                </a:solidFill>
              </a:rPr>
              <a:t>3/ Les </a:t>
            </a:r>
            <a:r>
              <a:rPr lang="fr-FR" sz="3200" b="1" dirty="0">
                <a:solidFill>
                  <a:srgbClr val="009999"/>
                </a:solidFill>
                <a:hlinkClick r:id="rId5"/>
              </a:rPr>
              <a:t>bases de données </a:t>
            </a:r>
            <a:r>
              <a:rPr lang="fr-FR" sz="3200" b="1" dirty="0">
                <a:solidFill>
                  <a:srgbClr val="009999"/>
                </a:solidFill>
              </a:rPr>
              <a:t>spécialisées en Santé </a:t>
            </a:r>
            <a:r>
              <a:rPr lang="fr-FR" sz="3200" dirty="0">
                <a:solidFill>
                  <a:srgbClr val="009999"/>
                </a:solidFill>
              </a:rPr>
              <a:t>et autres bases scientifiques</a:t>
            </a:r>
          </a:p>
        </p:txBody>
      </p:sp>
    </p:spTree>
    <p:extLst>
      <p:ext uri="{BB962C8B-B14F-4D97-AF65-F5344CB8AC3E}">
        <p14:creationId xmlns:p14="http://schemas.microsoft.com/office/powerpoint/2010/main" val="39089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7212" y="351693"/>
            <a:ext cx="10515600" cy="1045552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1. Site web de votre bibliothèque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0496" y="1503485"/>
            <a:ext cx="10515600" cy="10455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dirty="0"/>
              <a:t>Centralise l’accès à un ensemble de ressources et de services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dirty="0"/>
              <a:t>liés à votre recherche d’information.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17685" y="2945423"/>
            <a:ext cx="8815298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Le site web de la BU est votre meilleur allié, il vous permet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D’accéder : aux différents catalogues et à votre compte lecteur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 l’ensemble des bases de données auxquelles est abonnée la bibliothèque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 une sélection de ressources en ligne en 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Aux revues électroniques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Aux e-books en 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S’inscrire à une formation Zotero et PubMed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Prendre rendez vous pour une aide personnalisée à la recherche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Réserver une salle de travail en groupe avec l’application mobile Affluences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Retrouver l’ensemble des informations pratiques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Rester en lien avec nous : page Facebook de la BUMP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Solliciter le PEB - </a:t>
            </a:r>
            <a:r>
              <a:rPr lang="fr-FR" sz="1400" b="1" dirty="0">
                <a:hlinkClick r:id="rId2"/>
              </a:rPr>
              <a:t>Prêt entre Bibliothèques </a:t>
            </a:r>
            <a:r>
              <a:rPr lang="fr-FR" sz="1400" dirty="0"/>
              <a:t>pour emprunter un ouvrage, obtenir une thèse ou un article scientifique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Interroger un bibliothécaire – service de questions/réponses en ligne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Suggérer l’achat d’un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S’auto former en ligne grâce à des tutoriels</a:t>
            </a:r>
          </a:p>
        </p:txBody>
      </p:sp>
    </p:spTree>
    <p:extLst>
      <p:ext uri="{BB962C8B-B14F-4D97-AF65-F5344CB8AC3E}">
        <p14:creationId xmlns:p14="http://schemas.microsoft.com/office/powerpoint/2010/main" val="179071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</a:rPr>
              <a:t>Les principaux types de documents</a:t>
            </a:r>
            <a:br>
              <a:rPr lang="fr-FR" sz="5400" b="1" dirty="0">
                <a:solidFill>
                  <a:srgbClr val="C00000"/>
                </a:solidFill>
              </a:rPr>
            </a:br>
            <a:r>
              <a:rPr lang="fr-FR" sz="4000" b="1" dirty="0">
                <a:solidFill>
                  <a:srgbClr val="C00000"/>
                </a:solidFill>
              </a:rPr>
              <a:t>sous forme imprimée ou numérique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18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Livres, manuels, dictionnaires et encyclopédies</a:t>
            </a:r>
          </a:p>
          <a:p>
            <a:pPr marL="0" indent="0">
              <a:buNone/>
            </a:pPr>
            <a:r>
              <a:rPr lang="fr-FR" sz="1400" dirty="0"/>
              <a:t>Pour débuter sa recherche et se familiariser avec son sujet</a:t>
            </a:r>
          </a:p>
          <a:p>
            <a:pPr marL="0" indent="0">
              <a:buNone/>
            </a:pPr>
            <a:r>
              <a:rPr lang="fr-FR" sz="1400" dirty="0"/>
              <a:t>Repérez des mots clefs, des auteurs et des références bibliographiques en lien avec son sujet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Revues scientifiques </a:t>
            </a:r>
          </a:p>
          <a:p>
            <a:pPr marL="0" indent="0">
              <a:buNone/>
            </a:pPr>
            <a:r>
              <a:rPr lang="fr-FR" sz="1400" b="1" dirty="0">
                <a:hlinkClick r:id="rId2"/>
              </a:rPr>
              <a:t>Comité de lecture </a:t>
            </a:r>
            <a:r>
              <a:rPr lang="fr-FR" sz="1400" dirty="0"/>
              <a:t>– principe de relecture des articles publiés par les pairs</a:t>
            </a:r>
          </a:p>
          <a:p>
            <a:pPr marL="0" indent="0">
              <a:buNone/>
            </a:pPr>
            <a:r>
              <a:rPr lang="fr-FR" sz="1400" b="1" dirty="0">
                <a:hlinkClick r:id="rId3"/>
              </a:rPr>
              <a:t>ISSN</a:t>
            </a:r>
            <a:r>
              <a:rPr lang="fr-FR" sz="1400" dirty="0"/>
              <a:t> : identification facilitée</a:t>
            </a:r>
          </a:p>
          <a:p>
            <a:pPr marL="0" indent="0">
              <a:buNone/>
            </a:pPr>
            <a:r>
              <a:rPr lang="fr-FR" sz="1400" dirty="0"/>
              <a:t>Recherche d’articles en texte intégral dans les bases de données – recherche au titre et/ou par ISSN de la revue dans un catalogue </a:t>
            </a:r>
          </a:p>
          <a:p>
            <a:pPr marL="0" indent="0">
              <a:buNone/>
            </a:pPr>
            <a:r>
              <a:rPr lang="fr-FR" sz="1400" dirty="0"/>
              <a:t>Dans le catalogue : Soyez attentif à </a:t>
            </a:r>
            <a:r>
              <a:rPr lang="fr-FR" sz="1400" b="1" dirty="0"/>
              <a:t>l’état de collection du titre : </a:t>
            </a:r>
            <a:r>
              <a:rPr lang="fr-FR" sz="1400" dirty="0"/>
              <a:t>date de début de l’abonnement, abonnement interrompu, lacunes dans les numéros…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Thèses et mémoires = travaux de recherche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catalogue de la BU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catalogue national Sudoc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b="1" dirty="0">
                <a:hlinkClick r:id="rId4"/>
              </a:rPr>
              <a:t>DUMAS</a:t>
            </a:r>
            <a:r>
              <a:rPr lang="fr-FR" sz="1400" b="1" dirty="0"/>
              <a:t> </a:t>
            </a:r>
            <a:r>
              <a:rPr lang="fr-FR" sz="1400" dirty="0"/>
              <a:t>  le portail d'archives ouvertes de travaux d'étudiants à partir de bac+4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1400" dirty="0"/>
              <a:t>Le site </a:t>
            </a:r>
            <a:r>
              <a:rPr lang="fr-FR" sz="1400" b="1" dirty="0">
                <a:hlinkClick r:id="rId5"/>
              </a:rPr>
              <a:t>Thèses.fr</a:t>
            </a:r>
            <a:endParaRPr lang="fr-FR" sz="1400" b="1" dirty="0"/>
          </a:p>
          <a:p>
            <a:pPr marL="0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76436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7178" y="198408"/>
            <a:ext cx="10515600" cy="95663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2. Les Catalogues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7178" y="1311426"/>
            <a:ext cx="10515600" cy="150018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bibliothèques conservent des documents. Pour les répertorier et les localiser, ils sont décrits par leur </a:t>
            </a:r>
            <a:r>
              <a:rPr lang="fr-FR" b="1" dirty="0">
                <a:solidFill>
                  <a:schemeClr val="tx1"/>
                </a:solidFill>
              </a:rPr>
              <a:t>notice </a:t>
            </a:r>
            <a:r>
              <a:rPr lang="fr-FR" b="1" dirty="0">
                <a:solidFill>
                  <a:schemeClr val="tx1"/>
                </a:solidFill>
                <a:hlinkClick r:id="rId2"/>
              </a:rPr>
              <a:t>bibliographique</a:t>
            </a:r>
            <a:r>
              <a:rPr lang="fr-FR" b="1" dirty="0">
                <a:solidFill>
                  <a:schemeClr val="tx1"/>
                </a:solidFill>
              </a:rPr>
              <a:t>.</a:t>
            </a:r>
          </a:p>
          <a:p>
            <a:r>
              <a:rPr lang="fr-FR" dirty="0">
                <a:solidFill>
                  <a:schemeClr val="tx1"/>
                </a:solidFill>
              </a:rPr>
              <a:t>Une notice bibliographique est la </a:t>
            </a:r>
            <a:r>
              <a:rPr lang="fr-FR" b="1" dirty="0">
                <a:solidFill>
                  <a:schemeClr val="tx1"/>
                </a:solidFill>
              </a:rPr>
              <a:t>description d’un document</a:t>
            </a:r>
            <a:r>
              <a:rPr lang="fr-FR" dirty="0"/>
              <a:t>.</a:t>
            </a:r>
          </a:p>
          <a:p>
            <a:r>
              <a:rPr lang="fr-FR" dirty="0">
                <a:solidFill>
                  <a:schemeClr val="tx1"/>
                </a:solidFill>
              </a:rPr>
              <a:t>Un catalogue de bibliothèque donne accès aux notices bibliographiques des documents.</a:t>
            </a:r>
          </a:p>
          <a:p>
            <a:endParaRPr lang="fr-FR" b="1" dirty="0"/>
          </a:p>
          <a:p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443660" y="5601807"/>
            <a:ext cx="11199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Le catalogue du SUDOC ,</a:t>
            </a:r>
            <a:r>
              <a:rPr lang="fr-FR" dirty="0"/>
              <a:t>Système Universitaire de Documentation est le catalogue collectif français </a:t>
            </a:r>
          </a:p>
          <a:p>
            <a:r>
              <a:rPr lang="fr-FR" dirty="0"/>
              <a:t>réalisé par les bibliothèques et centres de documentation de l’enseignement supérieur et de la recherche.</a:t>
            </a:r>
          </a:p>
          <a:p>
            <a:r>
              <a:rPr lang="fr-FR" dirty="0"/>
              <a:t>Il constitue le </a:t>
            </a:r>
            <a:r>
              <a:rPr lang="fr-FR" b="1" dirty="0">
                <a:solidFill>
                  <a:srgbClr val="009999"/>
                </a:solidFill>
              </a:rPr>
              <a:t>réseau du PEB </a:t>
            </a:r>
            <a:r>
              <a:rPr lang="fr-FR" dirty="0"/>
              <a:t>qui permet d’obtenir un document dans une bibliothèque extérieure.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43660" y="4885067"/>
            <a:ext cx="1119934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Le catalogue des BU de Grenoble « Beluga » </a:t>
            </a:r>
            <a:r>
              <a:rPr lang="fr-FR" dirty="0"/>
              <a:t>Outil gratuit interrogeable sur place et à distance qui sert à </a:t>
            </a:r>
            <a:r>
              <a:rPr lang="fr-FR" b="1" dirty="0"/>
              <a:t>identifier et localiser</a:t>
            </a:r>
            <a:r>
              <a:rPr lang="fr-FR" dirty="0"/>
              <a:t> les documents                                                                  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3661" y="2967998"/>
            <a:ext cx="10850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Indexation du contenu </a:t>
            </a:r>
            <a:r>
              <a:rPr lang="fr-FR" dirty="0"/>
              <a:t>: pour permettre une recherche par sujet, les documents doivent être indexés, </a:t>
            </a:r>
          </a:p>
          <a:p>
            <a:r>
              <a:rPr lang="fr-FR" dirty="0"/>
              <a:t>c‘est à dire associés à des </a:t>
            </a:r>
            <a:r>
              <a:rPr lang="fr-FR" b="1" dirty="0"/>
              <a:t>mots-clés.</a:t>
            </a:r>
          </a:p>
          <a:p>
            <a:r>
              <a:rPr lang="fr-FR" dirty="0"/>
              <a:t>L’indexation ou description des documents se fait manuellement et s’appuie sur un </a:t>
            </a:r>
            <a:r>
              <a:rPr lang="fr-FR" b="1" dirty="0"/>
              <a:t>langage documentaire </a:t>
            </a:r>
          </a:p>
          <a:p>
            <a:r>
              <a:rPr lang="fr-FR" dirty="0"/>
              <a:t>et un </a:t>
            </a:r>
            <a:r>
              <a:rPr lang="fr-FR" b="1" dirty="0"/>
              <a:t>thésaurus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/>
              <a:t>avec un vocabulaire prédéterminé et fermé</a:t>
            </a:r>
            <a:r>
              <a:rPr lang="fr-FR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43660" y="4342031"/>
            <a:ext cx="9315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009999"/>
                </a:solidFill>
              </a:rPr>
              <a:t>Le thésaurus est un outil intéressant pour repérer les termes important lors de votre recherche</a:t>
            </a:r>
            <a:r>
              <a:rPr lang="fr-FR" b="1" i="1" dirty="0">
                <a:solidFill>
                  <a:srgbClr val="0099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89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8023"/>
            <a:ext cx="10515600" cy="733246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rgbClr val="C00000"/>
                </a:solidFill>
              </a:rPr>
              <a:t>Comment rechercher dans un catalogue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47313"/>
            <a:ext cx="10515600" cy="5486399"/>
          </a:xfrm>
        </p:spPr>
        <p:txBody>
          <a:bodyPr>
            <a:normAutofit/>
          </a:bodyPr>
          <a:lstStyle/>
          <a:p>
            <a:r>
              <a:rPr lang="fr-FR" sz="2600" dirty="0"/>
              <a:t>Exemple en </a:t>
            </a:r>
            <a:r>
              <a:rPr lang="fr-FR" sz="2600" b="1" dirty="0"/>
              <a:t>mode Recherche simple</a:t>
            </a:r>
          </a:p>
          <a:p>
            <a:pPr>
              <a:buFontTx/>
              <a:buChar char="-"/>
            </a:pPr>
            <a:r>
              <a:rPr lang="fr-FR" sz="1300" dirty="0"/>
              <a:t>Avec le mot clé « anesthésie » ou </a:t>
            </a:r>
            <a:r>
              <a:rPr lang="fr-FR" sz="1300" b="1" dirty="0"/>
              <a:t>anesthes*</a:t>
            </a:r>
            <a:r>
              <a:rPr lang="fr-FR" sz="1300" dirty="0"/>
              <a:t> ( la troncature *remplace anesthésiques, anesthésiologie, anesthesia, anesthésies…)</a:t>
            </a:r>
          </a:p>
          <a:p>
            <a:pPr marL="0" indent="0">
              <a:buNone/>
            </a:pPr>
            <a:endParaRPr lang="fr-FR" sz="1300" dirty="0"/>
          </a:p>
          <a:p>
            <a:r>
              <a:rPr lang="fr-FR" sz="2600" dirty="0"/>
              <a:t>Exemples en </a:t>
            </a:r>
            <a:r>
              <a:rPr lang="fr-FR" sz="2600" b="1" dirty="0"/>
              <a:t>mode Recherche avancée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Dans l’index sujet avec le terme « VNI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Dans l’index tous les mots avec l’expression exacte « agents anesthésiques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Index tous les mots avec le terme « capnographie »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Mot clé « réanimation » dans tous les mots puis en mot sujet</a:t>
            </a:r>
          </a:p>
          <a:p>
            <a:pPr marL="285750" indent="-285750">
              <a:buFontTx/>
              <a:buChar char="-"/>
            </a:pPr>
            <a:r>
              <a:rPr lang="fr-FR" sz="1300" dirty="0"/>
              <a:t>Rebondir sur les liens sujets du thésaurus RAMEAU dans la notice bibliographique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b="1" dirty="0"/>
              <a:t>Utilisation de filtres</a:t>
            </a:r>
          </a:p>
          <a:p>
            <a:pPr marL="0" indent="0">
              <a:buNone/>
            </a:pPr>
            <a:r>
              <a:rPr lang="fr-FR" sz="1200" dirty="0"/>
              <a:t>-Titre complet d’une revue : </a:t>
            </a:r>
            <a:r>
              <a:rPr lang="en-US" sz="1200" b="1" dirty="0"/>
              <a:t>Anesthesiology</a:t>
            </a:r>
            <a:r>
              <a:rPr lang="en-US" sz="1200" dirty="0"/>
              <a:t> </a:t>
            </a:r>
            <a:r>
              <a:rPr lang="en-US" sz="1200" b="1" dirty="0"/>
              <a:t>clinics of North America </a:t>
            </a:r>
            <a:r>
              <a:rPr lang="fr-FR" sz="1200" dirty="0"/>
              <a:t>ou titre abrégé : Anesthesiol. clin. North Am.</a:t>
            </a:r>
          </a:p>
          <a:p>
            <a:pPr marL="0" indent="0">
              <a:buNone/>
            </a:pPr>
            <a:r>
              <a:rPr lang="fr-FR" sz="1200" dirty="0"/>
              <a:t>-ISSN de la revue = numéro d’identification 1279-7960 de la revue papier </a:t>
            </a:r>
            <a:r>
              <a:rPr lang="fr-FR" sz="1200" b="1" dirty="0"/>
              <a:t>Le praticien en anesthésie réanimation </a:t>
            </a:r>
            <a:r>
              <a:rPr lang="fr-FR" sz="1200" dirty="0"/>
              <a:t>et la même revue version en ligne 2352-3573</a:t>
            </a:r>
          </a:p>
          <a:p>
            <a:pPr marL="0" indent="0">
              <a:buNone/>
            </a:pPr>
            <a:endParaRPr lang="fr-FR" sz="2000" dirty="0">
              <a:solidFill>
                <a:srgbClr val="C00000"/>
              </a:solidFill>
            </a:endParaRP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33618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3316</Words>
  <Application>Microsoft Office PowerPoint</Application>
  <PresentationFormat>Grand écran</PresentationFormat>
  <Paragraphs>322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Thème Office</vt:lpstr>
      <vt:lpstr>Formation IADE</vt:lpstr>
      <vt:lpstr>La recherche d’information</vt:lpstr>
      <vt:lpstr>Les 3 critères essentiels à prendre en compte AVANT de débuter votre recherche ! </vt:lpstr>
      <vt:lpstr>Quelques conseils méthodologiques</vt:lpstr>
      <vt:lpstr>Les ressources de la BUMP</vt:lpstr>
      <vt:lpstr>1. Site web de votre bibliothèque</vt:lpstr>
      <vt:lpstr>Les principaux types de documents sous forme imprimée ou numérique</vt:lpstr>
      <vt:lpstr>2. Les Catalogues</vt:lpstr>
      <vt:lpstr>Comment rechercher dans un catalogue ?</vt:lpstr>
      <vt:lpstr>Comment localiser un document dans votre BU ?</vt:lpstr>
      <vt:lpstr>Livres numériques en Santé</vt:lpstr>
      <vt:lpstr>3.Les bases de données en santé</vt:lpstr>
      <vt:lpstr>CISMef </vt:lpstr>
      <vt:lpstr>Portail terminologique de Santé</vt:lpstr>
      <vt:lpstr>e-Vidal</vt:lpstr>
      <vt:lpstr>Bases de données EBM/Médecine clinique</vt:lpstr>
      <vt:lpstr>PubMed</vt:lpstr>
      <vt:lpstr>Interrogation libre « à la Google »</vt:lpstr>
      <vt:lpstr>Qu’est-ce que le MeSH ?</vt:lpstr>
      <vt:lpstr>Descripteur MeSH /Qualificatif</vt:lpstr>
      <vt:lpstr>Pourquoi utiliser le MeSH ?</vt:lpstr>
      <vt:lpstr>Processus de l’interrogation libre</vt:lpstr>
      <vt:lpstr>Processus de l’interrogation en vocabulaire contrôlé</vt:lpstr>
      <vt:lpstr>Lancer une requête sur un terme MeSH</vt:lpstr>
      <vt:lpstr>GOOGLE SCHOLAR </vt:lpstr>
      <vt:lpstr>Effectuez une veille informationnelle</vt:lpstr>
      <vt:lpstr>Citer ses sources</vt:lpstr>
      <vt:lpstr>Outil de gestion des références bibliographiques ZOTERO</vt:lpstr>
      <vt:lpstr>Conclusion</vt:lpstr>
    </vt:vector>
  </TitlesOfParts>
  <Company>UJF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IADE</dc:title>
  <dc:creator>GUILLAUME DIDIER</dc:creator>
  <cp:lastModifiedBy>GUILLAUME DIDIER</cp:lastModifiedBy>
  <cp:revision>522</cp:revision>
  <cp:lastPrinted>2022-06-13T12:48:08Z</cp:lastPrinted>
  <dcterms:created xsi:type="dcterms:W3CDTF">2017-09-13T13:11:04Z</dcterms:created>
  <dcterms:modified xsi:type="dcterms:W3CDTF">2023-03-29T13:25:16Z</dcterms:modified>
</cp:coreProperties>
</file>