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447" r:id="rId2"/>
    <p:sldId id="356" r:id="rId3"/>
    <p:sldId id="448" r:id="rId4"/>
    <p:sldId id="450" r:id="rId5"/>
    <p:sldId id="452" r:id="rId6"/>
    <p:sldId id="453" r:id="rId7"/>
    <p:sldId id="449" r:id="rId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74610"/>
    <a:srgbClr val="202C41"/>
    <a:srgbClr val="0D1128"/>
    <a:srgbClr val="E4E4E4"/>
    <a:srgbClr val="F7E3D8"/>
    <a:srgbClr val="F6E2D8"/>
    <a:srgbClr val="3B3A57"/>
    <a:srgbClr val="68687E"/>
    <a:srgbClr val="B68D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53" autoAdjust="0"/>
    <p:restoredTop sz="92795" autoAdjust="0"/>
  </p:normalViewPr>
  <p:slideViewPr>
    <p:cSldViewPr snapToGrid="0">
      <p:cViewPr varScale="1">
        <p:scale>
          <a:sx n="114" d="100"/>
          <a:sy n="114" d="100"/>
        </p:scale>
        <p:origin x="51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06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76BEB-EE60-4DBC-89D2-754B757CD6E7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E229-B20A-4164-A8E2-E3E53416447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9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6D8DA-7125-4CA3-828C-7DD38985E502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AB5DC-3C00-4937-9CE4-4DA4D5B6153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081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8AB5DC-3C00-4937-9CE4-4DA4D5B6153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375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Custom Layout">
    <p:bg>
      <p:bgPr>
        <a:solidFill>
          <a:srgbClr val="202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533638" y="2888237"/>
            <a:ext cx="4793594" cy="396976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3575538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5990492"/>
              <a:gd name="connsiteY0" fmla="*/ 0 h 6858000"/>
              <a:gd name="connsiteX1" fmla="*/ 3575538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0 w 5990492"/>
              <a:gd name="connsiteY0" fmla="*/ 0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0 w 5990492"/>
              <a:gd name="connsiteY4" fmla="*/ 0 h 6858000"/>
              <a:gd name="connsiteX0" fmla="*/ 468923 w 5990492"/>
              <a:gd name="connsiteY0" fmla="*/ 2942492 h 6858000"/>
              <a:gd name="connsiteX1" fmla="*/ 2215661 w 5990492"/>
              <a:gd name="connsiteY1" fmla="*/ 0 h 6858000"/>
              <a:gd name="connsiteX2" fmla="*/ 5990492 w 5990492"/>
              <a:gd name="connsiteY2" fmla="*/ 6858000 h 6858000"/>
              <a:gd name="connsiteX3" fmla="*/ 0 w 5990492"/>
              <a:gd name="connsiteY3" fmla="*/ 6858000 h 6858000"/>
              <a:gd name="connsiteX4" fmla="*/ 468923 w 5990492"/>
              <a:gd name="connsiteY4" fmla="*/ 2942492 h 6858000"/>
              <a:gd name="connsiteX0" fmla="*/ 468923 w 5990492"/>
              <a:gd name="connsiteY0" fmla="*/ 0 h 3915508"/>
              <a:gd name="connsiteX1" fmla="*/ 2942491 w 5990492"/>
              <a:gd name="connsiteY1" fmla="*/ 0 h 3915508"/>
              <a:gd name="connsiteX2" fmla="*/ 5990492 w 5990492"/>
              <a:gd name="connsiteY2" fmla="*/ 3915508 h 3915508"/>
              <a:gd name="connsiteX3" fmla="*/ 0 w 5990492"/>
              <a:gd name="connsiteY3" fmla="*/ 3915508 h 3915508"/>
              <a:gd name="connsiteX4" fmla="*/ 468923 w 5990492"/>
              <a:gd name="connsiteY4" fmla="*/ 0 h 3915508"/>
              <a:gd name="connsiteX0" fmla="*/ 0 w 5521569"/>
              <a:gd name="connsiteY0" fmla="*/ 0 h 3938954"/>
              <a:gd name="connsiteX1" fmla="*/ 2473568 w 5521569"/>
              <a:gd name="connsiteY1" fmla="*/ 0 h 3938954"/>
              <a:gd name="connsiteX2" fmla="*/ 5521569 w 5521569"/>
              <a:gd name="connsiteY2" fmla="*/ 3915508 h 3938954"/>
              <a:gd name="connsiteX3" fmla="*/ 0 w 5521569"/>
              <a:gd name="connsiteY3" fmla="*/ 3938954 h 3938954"/>
              <a:gd name="connsiteX4" fmla="*/ 0 w 5521569"/>
              <a:gd name="connsiteY4" fmla="*/ 0 h 3938954"/>
              <a:gd name="connsiteX0" fmla="*/ 0 w 4771292"/>
              <a:gd name="connsiteY0" fmla="*/ 0 h 3938954"/>
              <a:gd name="connsiteX1" fmla="*/ 2473568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32184 w 4771292"/>
              <a:gd name="connsiteY1" fmla="*/ 11723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497014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672451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771292"/>
              <a:gd name="connsiteY0" fmla="*/ 0 h 3938954"/>
              <a:gd name="connsiteX1" fmla="*/ 2523596 w 4771292"/>
              <a:gd name="connsiteY1" fmla="*/ 0 h 3938954"/>
              <a:gd name="connsiteX2" fmla="*/ 4771292 w 4771292"/>
              <a:gd name="connsiteY2" fmla="*/ 3927231 h 3938954"/>
              <a:gd name="connsiteX3" fmla="*/ 0 w 4771292"/>
              <a:gd name="connsiteY3" fmla="*/ 3938954 h 3938954"/>
              <a:gd name="connsiteX4" fmla="*/ 0 w 4771292"/>
              <a:gd name="connsiteY4" fmla="*/ 0 h 3938954"/>
              <a:gd name="connsiteX0" fmla="*/ 0 w 4803190"/>
              <a:gd name="connsiteY0" fmla="*/ 0 h 3938954"/>
              <a:gd name="connsiteX1" fmla="*/ 2523596 w 4803190"/>
              <a:gd name="connsiteY1" fmla="*/ 0 h 3938954"/>
              <a:gd name="connsiteX2" fmla="*/ 4803190 w 4803190"/>
              <a:gd name="connsiteY2" fmla="*/ 3937864 h 3938954"/>
              <a:gd name="connsiteX3" fmla="*/ 0 w 4803190"/>
              <a:gd name="connsiteY3" fmla="*/ 3938954 h 3938954"/>
              <a:gd name="connsiteX4" fmla="*/ 0 w 4803190"/>
              <a:gd name="connsiteY4" fmla="*/ 0 h 3938954"/>
              <a:gd name="connsiteX0" fmla="*/ 62 w 4803252"/>
              <a:gd name="connsiteY0" fmla="*/ 0 h 3938954"/>
              <a:gd name="connsiteX1" fmla="*/ 2523658 w 4803252"/>
              <a:gd name="connsiteY1" fmla="*/ 0 h 3938954"/>
              <a:gd name="connsiteX2" fmla="*/ 4803252 w 4803252"/>
              <a:gd name="connsiteY2" fmla="*/ 3937864 h 3938954"/>
              <a:gd name="connsiteX3" fmla="*/ 62 w 4803252"/>
              <a:gd name="connsiteY3" fmla="*/ 3938954 h 3938954"/>
              <a:gd name="connsiteX4" fmla="*/ 41941 w 4803252"/>
              <a:gd name="connsiteY4" fmla="*/ 753412 h 3938954"/>
              <a:gd name="connsiteX5" fmla="*/ 62 w 4803252"/>
              <a:gd name="connsiteY5" fmla="*/ 0 h 3938954"/>
              <a:gd name="connsiteX0" fmla="*/ 81 w 4803271"/>
              <a:gd name="connsiteY0" fmla="*/ 0 h 3938954"/>
              <a:gd name="connsiteX1" fmla="*/ 2523677 w 4803271"/>
              <a:gd name="connsiteY1" fmla="*/ 0 h 3938954"/>
              <a:gd name="connsiteX2" fmla="*/ 4803271 w 4803271"/>
              <a:gd name="connsiteY2" fmla="*/ 3937864 h 3938954"/>
              <a:gd name="connsiteX3" fmla="*/ 81 w 4803271"/>
              <a:gd name="connsiteY3" fmla="*/ 3938954 h 3938954"/>
              <a:gd name="connsiteX4" fmla="*/ 31327 w 4803271"/>
              <a:gd name="connsiteY4" fmla="*/ 1641231 h 3938954"/>
              <a:gd name="connsiteX5" fmla="*/ 81 w 4803271"/>
              <a:gd name="connsiteY5" fmla="*/ 0 h 3938954"/>
              <a:gd name="connsiteX0" fmla="*/ 53244 w 4803271"/>
              <a:gd name="connsiteY0" fmla="*/ 0 h 3944271"/>
              <a:gd name="connsiteX1" fmla="*/ 2523677 w 4803271"/>
              <a:gd name="connsiteY1" fmla="*/ 5317 h 3944271"/>
              <a:gd name="connsiteX2" fmla="*/ 4803271 w 4803271"/>
              <a:gd name="connsiteY2" fmla="*/ 3943181 h 3944271"/>
              <a:gd name="connsiteX3" fmla="*/ 81 w 4803271"/>
              <a:gd name="connsiteY3" fmla="*/ 3944271 h 3944271"/>
              <a:gd name="connsiteX4" fmla="*/ 31327 w 4803271"/>
              <a:gd name="connsiteY4" fmla="*/ 1646548 h 3944271"/>
              <a:gd name="connsiteX5" fmla="*/ 53244 w 4803271"/>
              <a:gd name="connsiteY5" fmla="*/ 0 h 3944271"/>
              <a:gd name="connsiteX0" fmla="*/ 53211 w 4803238"/>
              <a:gd name="connsiteY0" fmla="*/ 0 h 3944271"/>
              <a:gd name="connsiteX1" fmla="*/ 2523644 w 4803238"/>
              <a:gd name="connsiteY1" fmla="*/ 5317 h 3944271"/>
              <a:gd name="connsiteX2" fmla="*/ 4803238 w 4803238"/>
              <a:gd name="connsiteY2" fmla="*/ 3943181 h 3944271"/>
              <a:gd name="connsiteX3" fmla="*/ 48 w 4803238"/>
              <a:gd name="connsiteY3" fmla="*/ 3944271 h 3944271"/>
              <a:gd name="connsiteX4" fmla="*/ 57875 w 4803238"/>
              <a:gd name="connsiteY4" fmla="*/ 1657181 h 3944271"/>
              <a:gd name="connsiteX5" fmla="*/ 53211 w 4803238"/>
              <a:gd name="connsiteY5" fmla="*/ 0 h 3944271"/>
              <a:gd name="connsiteX0" fmla="*/ 53214 w 4803241"/>
              <a:gd name="connsiteY0" fmla="*/ 0 h 3944271"/>
              <a:gd name="connsiteX1" fmla="*/ 2523647 w 4803241"/>
              <a:gd name="connsiteY1" fmla="*/ 5317 h 3944271"/>
              <a:gd name="connsiteX2" fmla="*/ 4803241 w 4803241"/>
              <a:gd name="connsiteY2" fmla="*/ 3943181 h 3944271"/>
              <a:gd name="connsiteX3" fmla="*/ 51 w 4803241"/>
              <a:gd name="connsiteY3" fmla="*/ 3944271 h 3944271"/>
              <a:gd name="connsiteX4" fmla="*/ 57878 w 4803241"/>
              <a:gd name="connsiteY4" fmla="*/ 1657181 h 3944271"/>
              <a:gd name="connsiteX5" fmla="*/ 53214 w 4803241"/>
              <a:gd name="connsiteY5" fmla="*/ 0 h 3944271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50027"/>
              <a:gd name="connsiteY0" fmla="*/ 0 h 3949587"/>
              <a:gd name="connsiteX1" fmla="*/ 2470433 w 4750027"/>
              <a:gd name="connsiteY1" fmla="*/ 5317 h 3949587"/>
              <a:gd name="connsiteX2" fmla="*/ 4750027 w 4750027"/>
              <a:gd name="connsiteY2" fmla="*/ 3943181 h 3949587"/>
              <a:gd name="connsiteX3" fmla="*/ 1318437 w 4750027"/>
              <a:gd name="connsiteY3" fmla="*/ 3949587 h 3949587"/>
              <a:gd name="connsiteX4" fmla="*/ 4664 w 4750027"/>
              <a:gd name="connsiteY4" fmla="*/ 1657181 h 3949587"/>
              <a:gd name="connsiteX5" fmla="*/ 0 w 4750027"/>
              <a:gd name="connsiteY5" fmla="*/ 0 h 3949587"/>
              <a:gd name="connsiteX0" fmla="*/ 0 w 4797873"/>
              <a:gd name="connsiteY0" fmla="*/ 0 h 3953814"/>
              <a:gd name="connsiteX1" fmla="*/ 2470433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0 h 3953814"/>
              <a:gd name="connsiteX1" fmla="*/ 2518280 w 4797873"/>
              <a:gd name="connsiteY1" fmla="*/ 5317 h 3953814"/>
              <a:gd name="connsiteX2" fmla="*/ 4797873 w 4797873"/>
              <a:gd name="connsiteY2" fmla="*/ 3953814 h 3953814"/>
              <a:gd name="connsiteX3" fmla="*/ 1318437 w 4797873"/>
              <a:gd name="connsiteY3" fmla="*/ 3949587 h 3953814"/>
              <a:gd name="connsiteX4" fmla="*/ 4664 w 4797873"/>
              <a:gd name="connsiteY4" fmla="*/ 1657181 h 3953814"/>
              <a:gd name="connsiteX5" fmla="*/ 0 w 4797873"/>
              <a:gd name="connsiteY5" fmla="*/ 0 h 3953814"/>
              <a:gd name="connsiteX0" fmla="*/ 0 w 4797873"/>
              <a:gd name="connsiteY0" fmla="*/ 15948 h 3969762"/>
              <a:gd name="connsiteX1" fmla="*/ 2497015 w 4797873"/>
              <a:gd name="connsiteY1" fmla="*/ 0 h 3969762"/>
              <a:gd name="connsiteX2" fmla="*/ 4797873 w 4797873"/>
              <a:gd name="connsiteY2" fmla="*/ 3969762 h 3969762"/>
              <a:gd name="connsiteX3" fmla="*/ 1318437 w 4797873"/>
              <a:gd name="connsiteY3" fmla="*/ 3965535 h 3969762"/>
              <a:gd name="connsiteX4" fmla="*/ 4664 w 4797873"/>
              <a:gd name="connsiteY4" fmla="*/ 1673129 h 3969762"/>
              <a:gd name="connsiteX5" fmla="*/ 0 w 4797873"/>
              <a:gd name="connsiteY5" fmla="*/ 15948 h 3969762"/>
              <a:gd name="connsiteX0" fmla="*/ 1037 w 4793594"/>
              <a:gd name="connsiteY0" fmla="*/ 0 h 3975079"/>
              <a:gd name="connsiteX1" fmla="*/ 2492736 w 4793594"/>
              <a:gd name="connsiteY1" fmla="*/ 5317 h 3975079"/>
              <a:gd name="connsiteX2" fmla="*/ 4793594 w 4793594"/>
              <a:gd name="connsiteY2" fmla="*/ 3975079 h 3975079"/>
              <a:gd name="connsiteX3" fmla="*/ 1314158 w 4793594"/>
              <a:gd name="connsiteY3" fmla="*/ 3970852 h 3975079"/>
              <a:gd name="connsiteX4" fmla="*/ 385 w 4793594"/>
              <a:gd name="connsiteY4" fmla="*/ 1678446 h 3975079"/>
              <a:gd name="connsiteX5" fmla="*/ 1037 w 4793594"/>
              <a:gd name="connsiteY5" fmla="*/ 0 h 3975079"/>
              <a:gd name="connsiteX0" fmla="*/ 1037 w 4793594"/>
              <a:gd name="connsiteY0" fmla="*/ 0 h 3969763"/>
              <a:gd name="connsiteX1" fmla="*/ 2492736 w 4793594"/>
              <a:gd name="connsiteY1" fmla="*/ 1 h 3969763"/>
              <a:gd name="connsiteX2" fmla="*/ 4793594 w 4793594"/>
              <a:gd name="connsiteY2" fmla="*/ 3969763 h 3969763"/>
              <a:gd name="connsiteX3" fmla="*/ 1314158 w 4793594"/>
              <a:gd name="connsiteY3" fmla="*/ 3965536 h 3969763"/>
              <a:gd name="connsiteX4" fmla="*/ 385 w 4793594"/>
              <a:gd name="connsiteY4" fmla="*/ 1673130 h 3969763"/>
              <a:gd name="connsiteX5" fmla="*/ 1037 w 4793594"/>
              <a:gd name="connsiteY5" fmla="*/ 0 h 3969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93594" h="3969763">
                <a:moveTo>
                  <a:pt x="1037" y="0"/>
                </a:moveTo>
                <a:lnTo>
                  <a:pt x="2492736" y="1"/>
                </a:lnTo>
                <a:lnTo>
                  <a:pt x="4793594" y="3969763"/>
                </a:lnTo>
                <a:lnTo>
                  <a:pt x="1314158" y="3965536"/>
                </a:lnTo>
                <a:cubicBezTo>
                  <a:pt x="1306853" y="3959855"/>
                  <a:pt x="-2942" y="1668178"/>
                  <a:pt x="385" y="1673130"/>
                </a:cubicBezTo>
                <a:cubicBezTo>
                  <a:pt x="-1170" y="1120736"/>
                  <a:pt x="2592" y="552394"/>
                  <a:pt x="103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7BACB0-92BE-457A-903F-7398CF9D07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893" y="413643"/>
            <a:ext cx="1661667" cy="83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37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3F0BA1D-1DC0-45BE-BDA8-5DDCC1AA07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1" y="1893888"/>
            <a:ext cx="10186988" cy="42979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4CFA3E71-8697-452C-83D8-F2EDF5DAA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86988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D79B378-FCB8-4A9C-84A4-BF4A782F64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4474" y="297041"/>
            <a:ext cx="649183" cy="32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7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9550400" y="0"/>
            <a:ext cx="2641600" cy="6858000"/>
          </a:xfrm>
          <a:prstGeom prst="rect">
            <a:avLst/>
          </a:prstGeom>
          <a:solidFill>
            <a:srgbClr val="E746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250371" y="228600"/>
            <a:ext cx="11691259" cy="64008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536700" y="2374900"/>
            <a:ext cx="3733800" cy="19177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</p:spTree>
    <p:extLst>
      <p:ext uri="{BB962C8B-B14F-4D97-AF65-F5344CB8AC3E}">
        <p14:creationId xmlns:p14="http://schemas.microsoft.com/office/powerpoint/2010/main" val="1112741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0"/>
            <a:ext cx="12192001" cy="6858000"/>
          </a:xfrm>
          <a:prstGeom prst="rect">
            <a:avLst/>
          </a:prstGeom>
          <a:solidFill>
            <a:srgbClr val="202C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938667" y="1699080"/>
            <a:ext cx="4314664" cy="12391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700" b="1">
                <a:solidFill>
                  <a:schemeClr val="bg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/>
              <a:t>Write Project Tittle Here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-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9176653" y="1117600"/>
            <a:ext cx="3015347" cy="4622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972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228493" y="1617787"/>
            <a:ext cx="3540368" cy="52402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12901" y="1045586"/>
            <a:ext cx="4248640" cy="23834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r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 dirty="0" err="1"/>
              <a:t>Titre</a:t>
            </a:r>
            <a:r>
              <a:rPr lang="en-US" dirty="0"/>
              <a:t> page</a:t>
            </a:r>
            <a:br>
              <a:rPr lang="en-US" dirty="0"/>
            </a:br>
            <a:r>
              <a:rPr lang="en-US" dirty="0" err="1"/>
              <a:t>intérieure</a:t>
            </a:r>
            <a:br>
              <a:rPr lang="en-US" dirty="0"/>
            </a:br>
            <a:r>
              <a:rPr lang="en-US" dirty="0" err="1"/>
              <a:t>texte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et photos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9142478" y="0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9142478" y="2924907"/>
            <a:ext cx="2133599" cy="26728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916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5651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767944" y="994231"/>
            <a:ext cx="4452257" cy="12482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3700" b="1">
                <a:solidFill>
                  <a:schemeClr val="tx1"/>
                </a:solidFill>
                <a:latin typeface="Montserrat" panose="02000505000000020004" pitchFamily="2" charset="0"/>
              </a:defRPr>
            </a:lvl1pPr>
          </a:lstStyle>
          <a:p>
            <a:r>
              <a:rPr lang="en-US" dirty="0"/>
              <a:t>Write Project Tittle Here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86F0E79-4693-9248-A9DE-08D20470E2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3789" y="440011"/>
            <a:ext cx="648714" cy="3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953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25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40" r:id="rId2"/>
    <p:sldLayoutId id="2147483692" r:id="rId3"/>
    <p:sldLayoutId id="2147483690" r:id="rId4"/>
    <p:sldLayoutId id="2147483669" r:id="rId5"/>
    <p:sldLayoutId id="2147483757" r:id="rId6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-cairn-info.sid2nomade-1.grenet.fr/revue-informations-sociales-2021-2.ht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angle 2">
            <a:extLst>
              <a:ext uri="{FF2B5EF4-FFF2-40B4-BE49-F238E27FC236}">
                <a16:creationId xmlns:a16="http://schemas.microsoft.com/office/drawing/2014/main" id="{619634E2-7F5B-3D45-AA41-56D17B511669}"/>
              </a:ext>
            </a:extLst>
          </p:cNvPr>
          <p:cNvSpPr/>
          <p:nvPr/>
        </p:nvSpPr>
        <p:spPr>
          <a:xfrm>
            <a:off x="3782312" y="286573"/>
            <a:ext cx="1508965" cy="1300832"/>
          </a:xfrm>
          <a:prstGeom prst="triangle">
            <a:avLst/>
          </a:prstGeom>
          <a:solidFill>
            <a:srgbClr val="EF7D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7884F812-E37F-1841-9EF0-E1B6609A8B34}"/>
              </a:ext>
            </a:extLst>
          </p:cNvPr>
          <p:cNvSpPr/>
          <p:nvPr/>
        </p:nvSpPr>
        <p:spPr>
          <a:xfrm rot="10800000">
            <a:off x="3782312" y="1587405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533957C5-D138-424E-A162-EC0B223AD929}"/>
              </a:ext>
            </a:extLst>
          </p:cNvPr>
          <p:cNvSpPr/>
          <p:nvPr/>
        </p:nvSpPr>
        <p:spPr>
          <a:xfrm rot="10800000">
            <a:off x="3027829" y="2888237"/>
            <a:ext cx="1508965" cy="1300832"/>
          </a:xfrm>
          <a:prstGeom prst="triangle">
            <a:avLst/>
          </a:prstGeom>
          <a:solidFill>
            <a:srgbClr val="EDD1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10169A81-7339-6C4A-A077-E07136C7CAAB}"/>
              </a:ext>
            </a:extLst>
          </p:cNvPr>
          <p:cNvSpPr/>
          <p:nvPr/>
        </p:nvSpPr>
        <p:spPr>
          <a:xfrm rot="10800000">
            <a:off x="4536795" y="2888237"/>
            <a:ext cx="1508965" cy="1300832"/>
          </a:xfrm>
          <a:prstGeom prst="triangle">
            <a:avLst/>
          </a:prstGeom>
          <a:solidFill>
            <a:srgbClr val="858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397DCDE4-0683-4C49-B2C3-64BA9B63AA6D}"/>
              </a:ext>
            </a:extLst>
          </p:cNvPr>
          <p:cNvSpPr/>
          <p:nvPr/>
        </p:nvSpPr>
        <p:spPr>
          <a:xfrm rot="10800000">
            <a:off x="3782311" y="4189069"/>
            <a:ext cx="1508965" cy="1300832"/>
          </a:xfrm>
          <a:prstGeom prst="triangle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 </a:t>
            </a: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B271F49F-9823-C64E-AD49-64F045186FFB}"/>
              </a:ext>
            </a:extLst>
          </p:cNvPr>
          <p:cNvSpPr/>
          <p:nvPr/>
        </p:nvSpPr>
        <p:spPr>
          <a:xfrm rot="10800000">
            <a:off x="2273347" y="1587405"/>
            <a:ext cx="1508965" cy="13008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4AF73A0-E0AB-BB44-BCAE-196AA320CF4A}"/>
              </a:ext>
            </a:extLst>
          </p:cNvPr>
          <p:cNvSpPr txBox="1"/>
          <p:nvPr/>
        </p:nvSpPr>
        <p:spPr>
          <a:xfrm>
            <a:off x="6146243" y="2714775"/>
            <a:ext cx="4806512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rgbClr val="E74610"/>
                </a:solidFill>
              </a:rPr>
              <a:t>L1 JTA-DAPI</a:t>
            </a:r>
          </a:p>
          <a:p>
            <a:endParaRPr lang="fr-FR" sz="1050" dirty="0">
              <a:solidFill>
                <a:schemeClr val="bg1"/>
              </a:solidFill>
            </a:endParaRPr>
          </a:p>
          <a:p>
            <a:endParaRPr lang="fr-FR" sz="3600" dirty="0">
              <a:solidFill>
                <a:schemeClr val="bg1"/>
              </a:solidFill>
            </a:endParaRPr>
          </a:p>
          <a:p>
            <a:r>
              <a:rPr lang="fr-FR" sz="3600" dirty="0">
                <a:solidFill>
                  <a:schemeClr val="bg1"/>
                </a:solidFill>
              </a:rPr>
              <a:t>Exercices Séance 2 </a:t>
            </a:r>
          </a:p>
          <a:p>
            <a:endParaRPr lang="fr-FR" sz="1050" dirty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r-FR" sz="3600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Février 2026</a:t>
            </a:r>
            <a:endParaRPr lang="fr-FR" sz="4800" dirty="0">
              <a:solidFill>
                <a:schemeClr val="bg1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54CC9F-C26B-E049-A481-B0CCACDF9445}"/>
              </a:ext>
            </a:extLst>
          </p:cNvPr>
          <p:cNvSpPr/>
          <p:nvPr/>
        </p:nvSpPr>
        <p:spPr>
          <a:xfrm>
            <a:off x="8003181" y="3758161"/>
            <a:ext cx="654787" cy="45719"/>
          </a:xfrm>
          <a:prstGeom prst="rect">
            <a:avLst/>
          </a:prstGeom>
          <a:solidFill>
            <a:srgbClr val="E64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/>
          </a:p>
        </p:txBody>
      </p:sp>
      <p:pic>
        <p:nvPicPr>
          <p:cNvPr id="10" name="Espace réservé pour une image  9">
            <a:extLst>
              <a:ext uri="{FF2B5EF4-FFF2-40B4-BE49-F238E27FC236}">
                <a16:creationId xmlns:a16="http://schemas.microsoft.com/office/drawing/2014/main" id="{14DDC5F2-BA1D-4787-85DE-BE6FFBCE5C8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4" r="716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40986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0742" y="764415"/>
            <a:ext cx="4314664" cy="706369"/>
          </a:xfrm>
        </p:spPr>
        <p:txBody>
          <a:bodyPr>
            <a:noAutofit/>
          </a:bodyPr>
          <a:lstStyle/>
          <a:p>
            <a:r>
              <a:rPr lang="fr-FR" sz="6000" dirty="0">
                <a:solidFill>
                  <a:srgbClr val="00B0F0"/>
                </a:solidFill>
                <a:latin typeface="+mn-lt"/>
              </a:rPr>
              <a:t>Cairn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8421568" y="1919341"/>
            <a:ext cx="734787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085969" y="2427884"/>
            <a:ext cx="7628236" cy="324127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800" dirty="0">
                <a:solidFill>
                  <a:srgbClr val="FFFF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Cherchez l’article suivant :</a:t>
            </a:r>
            <a:endParaRPr lang="fr-FR" sz="2800" dirty="0">
              <a:hlinkClick r:id="rId3"/>
            </a:endParaRPr>
          </a:p>
          <a:p>
            <a:r>
              <a:rPr lang="fr-FR" sz="2800" dirty="0">
                <a:solidFill>
                  <a:srgbClr val="FFFFFF"/>
                </a:solidFill>
              </a:rPr>
              <a:t>L’Union européenne et la protection sociale : c’est compliqué ! </a:t>
            </a:r>
          </a:p>
          <a:p>
            <a:r>
              <a:rPr lang="fr-FR" sz="2800" dirty="0">
                <a:solidFill>
                  <a:srgbClr val="FFFFFF"/>
                </a:solidFill>
              </a:rPr>
              <a:t>écrit par : Amandine </a:t>
            </a:r>
            <a:r>
              <a:rPr lang="fr-FR" sz="2800" dirty="0" err="1">
                <a:solidFill>
                  <a:srgbClr val="FFFFFF"/>
                </a:solidFill>
              </a:rPr>
              <a:t>Crespy</a:t>
            </a:r>
            <a:endParaRPr lang="fr-FR" sz="2800" dirty="0">
              <a:solidFill>
                <a:srgbClr val="FFFFFF"/>
              </a:solidFill>
            </a:endParaRPr>
          </a:p>
          <a:p>
            <a:r>
              <a:rPr lang="fr-FR" sz="2800" dirty="0">
                <a:solidFill>
                  <a:srgbClr val="FFFFFF"/>
                </a:solidFill>
              </a:rPr>
              <a:t>publié dans : Informations sociales, n°203-204 </a:t>
            </a:r>
          </a:p>
          <a:p>
            <a:r>
              <a:rPr lang="fr-FR" sz="2800" dirty="0">
                <a:solidFill>
                  <a:srgbClr val="FFFFFF"/>
                </a:solidFill>
              </a:rPr>
              <a:t>en 2021</a:t>
            </a:r>
          </a:p>
          <a:p>
            <a:r>
              <a:rPr lang="fr-FR" sz="2800" dirty="0">
                <a:solidFill>
                  <a:srgbClr val="FFFFFF"/>
                </a:solidFill>
              </a:rPr>
              <a:t>pages 63-71</a:t>
            </a:r>
          </a:p>
        </p:txBody>
      </p:sp>
      <p:pic>
        <p:nvPicPr>
          <p:cNvPr id="7" name="Espace réservé pour une image  6">
            <a:extLst>
              <a:ext uri="{FF2B5EF4-FFF2-40B4-BE49-F238E27FC236}">
                <a16:creationId xmlns:a16="http://schemas.microsoft.com/office/drawing/2014/main" id="{7CD41F56-880C-4502-84C7-BF40AEDE596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56" r="28256"/>
          <a:stretch>
            <a:fillRect/>
          </a:stretch>
        </p:blipFill>
        <p:spPr>
          <a:xfrm>
            <a:off x="7938" y="1117600"/>
            <a:ext cx="3016250" cy="4622800"/>
          </a:xfrm>
        </p:spPr>
      </p:pic>
    </p:spTree>
    <p:extLst>
      <p:ext uri="{BB962C8B-B14F-4D97-AF65-F5344CB8AC3E}">
        <p14:creationId xmlns:p14="http://schemas.microsoft.com/office/powerpoint/2010/main" val="4125621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9">
            <a:extLst>
              <a:ext uri="{FF2B5EF4-FFF2-40B4-BE49-F238E27FC236}">
                <a16:creationId xmlns:a16="http://schemas.microsoft.com/office/drawing/2014/main" id="{86D93452-7313-4CA4-B197-4151F6BEED8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49" r="28249"/>
          <a:stretch>
            <a:fillRect/>
          </a:stretch>
        </p:blipFill>
        <p:spPr/>
      </p:pic>
      <p:cxnSp>
        <p:nvCxnSpPr>
          <p:cNvPr id="7" name="Straight Connector 4"/>
          <p:cNvCxnSpPr>
            <a:cxnSpLocks/>
          </p:cNvCxnSpPr>
          <p:nvPr/>
        </p:nvCxnSpPr>
        <p:spPr>
          <a:xfrm>
            <a:off x="8248573" y="2166477"/>
            <a:ext cx="734787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206314" y="764415"/>
            <a:ext cx="4559092" cy="706369"/>
          </a:xfrm>
        </p:spPr>
        <p:txBody>
          <a:bodyPr>
            <a:noAutofit/>
          </a:bodyPr>
          <a:lstStyle/>
          <a:p>
            <a:r>
              <a:rPr lang="fr-FR" sz="6000" dirty="0" err="1">
                <a:solidFill>
                  <a:srgbClr val="00B0F0"/>
                </a:solidFill>
                <a:latin typeface="+mn-lt"/>
              </a:rPr>
              <a:t>Europresse</a:t>
            </a:r>
            <a:endParaRPr lang="fr-FR" sz="6000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336324" y="2631857"/>
            <a:ext cx="868268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FFFF"/>
                </a:solidFill>
              </a:rPr>
              <a:t>Trouvez l’article suivant :</a:t>
            </a:r>
          </a:p>
          <a:p>
            <a:endParaRPr lang="fr-FR" sz="2800" dirty="0">
              <a:solidFill>
                <a:srgbClr val="FFFFFF"/>
              </a:solidFill>
            </a:endParaRPr>
          </a:p>
          <a:p>
            <a:r>
              <a:rPr lang="fr-FR" sz="2800" dirty="0">
                <a:solidFill>
                  <a:srgbClr val="FFFFFF"/>
                </a:solidFill>
              </a:rPr>
              <a:t>Une première femme </a:t>
            </a:r>
            <a:r>
              <a:rPr lang="fr-FR" sz="2800" dirty="0" err="1">
                <a:solidFill>
                  <a:srgbClr val="FFFFFF"/>
                </a:solidFill>
              </a:rPr>
              <a:t>trans</a:t>
            </a:r>
            <a:r>
              <a:rPr lang="fr-FR" sz="2800" dirty="0">
                <a:solidFill>
                  <a:srgbClr val="FFFFFF"/>
                </a:solidFill>
              </a:rPr>
              <a:t> reconnue mère en France</a:t>
            </a:r>
          </a:p>
          <a:p>
            <a:r>
              <a:rPr lang="fr-FR" sz="2800" dirty="0">
                <a:solidFill>
                  <a:srgbClr val="FFFFFF"/>
                </a:solidFill>
              </a:rPr>
              <a:t>écrit par Virginie Ballet</a:t>
            </a:r>
          </a:p>
          <a:p>
            <a:r>
              <a:rPr lang="fr-FR" sz="2800" dirty="0">
                <a:solidFill>
                  <a:srgbClr val="FFFFFF"/>
                </a:solidFill>
              </a:rPr>
              <a:t>publié dans Libération</a:t>
            </a:r>
          </a:p>
          <a:p>
            <a:r>
              <a:rPr lang="fr-FR" sz="2800" dirty="0">
                <a:solidFill>
                  <a:srgbClr val="FFFFFF"/>
                </a:solidFill>
              </a:rPr>
              <a:t>le jeudi 10 février 2022</a:t>
            </a:r>
          </a:p>
        </p:txBody>
      </p:sp>
    </p:spTree>
    <p:extLst>
      <p:ext uri="{BB962C8B-B14F-4D97-AF65-F5344CB8AC3E}">
        <p14:creationId xmlns:p14="http://schemas.microsoft.com/office/powerpoint/2010/main" val="691441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9">
            <a:extLst>
              <a:ext uri="{FF2B5EF4-FFF2-40B4-BE49-F238E27FC236}">
                <a16:creationId xmlns:a16="http://schemas.microsoft.com/office/drawing/2014/main" id="{6745878B-24C8-4A39-A982-0EF76244504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49" r="28249"/>
          <a:stretch>
            <a:fillRect/>
          </a:stretch>
        </p:blipFill>
        <p:spPr>
          <a:xfrm>
            <a:off x="0" y="1117600"/>
            <a:ext cx="3014663" cy="4622800"/>
          </a:xfr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206313" y="764415"/>
            <a:ext cx="5535827" cy="70636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bg1"/>
                </a:solidFill>
                <a:latin typeface="Montserrat" panose="02000505000000020004" pitchFamily="2" charset="0"/>
                <a:ea typeface="+mj-ea"/>
                <a:cs typeface="+mj-cs"/>
              </a:defRPr>
            </a:lvl1pPr>
          </a:lstStyle>
          <a:p>
            <a:r>
              <a:rPr lang="fr-FR" sz="6000" dirty="0">
                <a:solidFill>
                  <a:srgbClr val="00B0F0"/>
                </a:solidFill>
                <a:latin typeface="+mn-lt"/>
              </a:rPr>
              <a:t>Le Doctrinal</a:t>
            </a:r>
          </a:p>
        </p:txBody>
      </p:sp>
      <p:cxnSp>
        <p:nvCxnSpPr>
          <p:cNvPr id="9" name="Straight Connector 4"/>
          <p:cNvCxnSpPr>
            <a:cxnSpLocks/>
          </p:cNvCxnSpPr>
          <p:nvPr/>
        </p:nvCxnSpPr>
        <p:spPr>
          <a:xfrm>
            <a:off x="8248573" y="2067623"/>
            <a:ext cx="734787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/>
          <p:cNvSpPr txBox="1"/>
          <p:nvPr/>
        </p:nvSpPr>
        <p:spPr>
          <a:xfrm>
            <a:off x="3863546" y="2982098"/>
            <a:ext cx="80401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FFFF"/>
                </a:solidFill>
              </a:rPr>
              <a:t>Trouvez des articles sur les troubles anormaux de voisinage, publiés dans le JCP G.</a:t>
            </a:r>
            <a:br>
              <a:rPr lang="fr-FR" sz="2800" dirty="0">
                <a:solidFill>
                  <a:srgbClr val="FFFFFF"/>
                </a:solidFill>
              </a:rPr>
            </a:br>
            <a:endParaRPr lang="fr-FR" sz="2800" dirty="0">
              <a:solidFill>
                <a:srgbClr val="FFFFFF"/>
              </a:solidFill>
            </a:endParaRPr>
          </a:p>
          <a:p>
            <a:r>
              <a:rPr lang="fr-FR" sz="2800" dirty="0">
                <a:solidFill>
                  <a:srgbClr val="FFFFFF"/>
                </a:solidFill>
              </a:rPr>
              <a:t>Comment accéder au texte complet des articles ?</a:t>
            </a:r>
          </a:p>
        </p:txBody>
      </p:sp>
    </p:spTree>
    <p:extLst>
      <p:ext uri="{BB962C8B-B14F-4D97-AF65-F5344CB8AC3E}">
        <p14:creationId xmlns:p14="http://schemas.microsoft.com/office/powerpoint/2010/main" val="2042034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6">
            <a:extLst>
              <a:ext uri="{FF2B5EF4-FFF2-40B4-BE49-F238E27FC236}">
                <a16:creationId xmlns:a16="http://schemas.microsoft.com/office/drawing/2014/main" id="{A4AAD894-0C04-4800-B6C2-26CFB72E6FC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75" r="28275"/>
          <a:stretch>
            <a:fillRect/>
          </a:stretch>
        </p:blipFill>
        <p:spPr>
          <a:xfrm>
            <a:off x="0" y="1117600"/>
            <a:ext cx="3014663" cy="4622800"/>
          </a:xfrm>
        </p:spPr>
      </p:pic>
      <p:cxnSp>
        <p:nvCxnSpPr>
          <p:cNvPr id="7" name="Straight Connector 4">
            <a:extLst>
              <a:ext uri="{FF2B5EF4-FFF2-40B4-BE49-F238E27FC236}">
                <a16:creationId xmlns:a16="http://schemas.microsoft.com/office/drawing/2014/main" id="{A9ED5BDA-88C0-46A0-830F-F42B9A90EB45}"/>
              </a:ext>
            </a:extLst>
          </p:cNvPr>
          <p:cNvCxnSpPr>
            <a:cxnSpLocks/>
          </p:cNvCxnSpPr>
          <p:nvPr/>
        </p:nvCxnSpPr>
        <p:spPr>
          <a:xfrm>
            <a:off x="8487472" y="2281806"/>
            <a:ext cx="734787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re 1"/>
          <p:cNvSpPr txBox="1">
            <a:spLocks/>
          </p:cNvSpPr>
          <p:nvPr/>
        </p:nvSpPr>
        <p:spPr>
          <a:xfrm>
            <a:off x="3657600" y="778182"/>
            <a:ext cx="7924800" cy="17636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kern="1200">
                <a:solidFill>
                  <a:schemeClr val="bg1"/>
                </a:solidFill>
                <a:latin typeface="Montserrat" panose="02000505000000020004" pitchFamily="2" charset="0"/>
                <a:ea typeface="+mj-ea"/>
                <a:cs typeface="+mj-cs"/>
              </a:defRPr>
            </a:lvl1pPr>
          </a:lstStyle>
          <a:p>
            <a:r>
              <a:rPr lang="fr-FR" sz="6000" dirty="0">
                <a:solidFill>
                  <a:srgbClr val="00B0F0"/>
                </a:solidFill>
                <a:latin typeface="+mn-lt"/>
              </a:rPr>
              <a:t>Dalloz.fr</a:t>
            </a:r>
            <a:endParaRPr lang="fr-FR" sz="5400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049795" y="3039762"/>
            <a:ext cx="653260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FFFF"/>
                </a:solidFill>
              </a:rPr>
              <a:t>Recherchez cette référence :</a:t>
            </a:r>
          </a:p>
          <a:p>
            <a:endParaRPr lang="fr-FR" sz="2400" dirty="0">
              <a:solidFill>
                <a:srgbClr val="FFFFFF"/>
              </a:solidFill>
            </a:endParaRPr>
          </a:p>
          <a:p>
            <a:r>
              <a:rPr lang="fr-FR" sz="2400" dirty="0" err="1">
                <a:solidFill>
                  <a:srgbClr val="FFFFFF"/>
                </a:solidFill>
              </a:rPr>
              <a:t>Civ</a:t>
            </a:r>
            <a:r>
              <a:rPr lang="fr-FR" sz="2400" dirty="0">
                <a:solidFill>
                  <a:srgbClr val="FFFFFF"/>
                </a:solidFill>
              </a:rPr>
              <a:t> 3</a:t>
            </a:r>
            <a:r>
              <a:rPr lang="fr-FR" sz="2400" baseline="30000" dirty="0">
                <a:solidFill>
                  <a:srgbClr val="FFFFFF"/>
                </a:solidFill>
              </a:rPr>
              <a:t>ème</a:t>
            </a:r>
            <a:r>
              <a:rPr lang="fr-FR" sz="2400" dirty="0">
                <a:solidFill>
                  <a:srgbClr val="FFFFFF"/>
                </a:solidFill>
              </a:rPr>
              <a:t>, 21 </a:t>
            </a:r>
            <a:r>
              <a:rPr lang="fr-FR" sz="2800" dirty="0">
                <a:solidFill>
                  <a:srgbClr val="FFFFFF"/>
                </a:solidFill>
              </a:rPr>
              <a:t>septembre</a:t>
            </a:r>
            <a:r>
              <a:rPr lang="fr-FR" sz="2400" dirty="0">
                <a:solidFill>
                  <a:srgbClr val="FFFFFF"/>
                </a:solidFill>
              </a:rPr>
              <a:t> 2005, 04-14.706 : AJDI 2006. 191, note de La </a:t>
            </a:r>
            <a:r>
              <a:rPr lang="fr-FR" sz="2400" dirty="0" err="1">
                <a:solidFill>
                  <a:srgbClr val="FFFFFF"/>
                </a:solidFill>
              </a:rPr>
              <a:t>Vaissière</a:t>
            </a:r>
            <a:endParaRPr lang="fr-FR" sz="2400" dirty="0">
              <a:solidFill>
                <a:srgbClr val="FFFFFF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6561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4076" y="801155"/>
            <a:ext cx="7850659" cy="1740709"/>
          </a:xfrm>
        </p:spPr>
        <p:txBody>
          <a:bodyPr>
            <a:noAutofit/>
          </a:bodyPr>
          <a:lstStyle/>
          <a:p>
            <a:r>
              <a:rPr lang="fr-FR" sz="6000" dirty="0">
                <a:solidFill>
                  <a:srgbClr val="00B0F0"/>
                </a:solidFill>
                <a:latin typeface="+mn-lt"/>
              </a:rPr>
              <a:t>Dalloz.fr</a:t>
            </a:r>
            <a:endParaRPr lang="fr-FR" sz="5400" dirty="0">
              <a:solidFill>
                <a:srgbClr val="00B0F0"/>
              </a:solidFill>
              <a:latin typeface="+mn-lt"/>
            </a:endParaRPr>
          </a:p>
        </p:txBody>
      </p:sp>
      <p:pic>
        <p:nvPicPr>
          <p:cNvPr id="5" name="Espace réservé pour une image  1">
            <a:extLst>
              <a:ext uri="{FF2B5EF4-FFF2-40B4-BE49-F238E27FC236}">
                <a16:creationId xmlns:a16="http://schemas.microsoft.com/office/drawing/2014/main" id="{47B2025A-A982-407D-BE7D-F53AF3A3032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5800" r="25800"/>
          <a:stretch>
            <a:fillRect/>
          </a:stretch>
        </p:blipFill>
        <p:spPr>
          <a:prstGeom prst="rect">
            <a:avLst/>
          </a:prstGeom>
        </p:spPr>
      </p:pic>
      <p:cxnSp>
        <p:nvCxnSpPr>
          <p:cNvPr id="6" name="Straight Connector 4"/>
          <p:cNvCxnSpPr>
            <a:cxnSpLocks/>
          </p:cNvCxnSpPr>
          <p:nvPr/>
        </p:nvCxnSpPr>
        <p:spPr>
          <a:xfrm>
            <a:off x="7391839" y="2281806"/>
            <a:ext cx="734787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3682C113-7A99-4D59-A364-72FE4C9CAF46}"/>
              </a:ext>
            </a:extLst>
          </p:cNvPr>
          <p:cNvSpPr txBox="1"/>
          <p:nvPr/>
        </p:nvSpPr>
        <p:spPr>
          <a:xfrm>
            <a:off x="3674075" y="3349742"/>
            <a:ext cx="78506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FFFF"/>
                </a:solidFill>
              </a:rPr>
              <a:t>Identifiez la jurisprudence qui correspond à cette note : D. 1998. 529, note Thierry</a:t>
            </a:r>
          </a:p>
        </p:txBody>
      </p:sp>
    </p:spTree>
    <p:extLst>
      <p:ext uri="{BB962C8B-B14F-4D97-AF65-F5344CB8AC3E}">
        <p14:creationId xmlns:p14="http://schemas.microsoft.com/office/powerpoint/2010/main" val="5571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4076" y="541097"/>
            <a:ext cx="7850659" cy="1740709"/>
          </a:xfrm>
        </p:spPr>
        <p:txBody>
          <a:bodyPr>
            <a:noAutofit/>
          </a:bodyPr>
          <a:lstStyle/>
          <a:p>
            <a:r>
              <a:rPr lang="fr-FR" sz="6000" dirty="0">
                <a:solidFill>
                  <a:srgbClr val="00B0F0"/>
                </a:solidFill>
                <a:latin typeface="+mn-lt"/>
              </a:rPr>
              <a:t>Lexis 360 Intelligence</a:t>
            </a:r>
            <a:endParaRPr lang="fr-FR" sz="5400" dirty="0">
              <a:solidFill>
                <a:srgbClr val="00B0F0"/>
              </a:solidFill>
              <a:latin typeface="+mn-lt"/>
            </a:endParaRPr>
          </a:p>
        </p:txBody>
      </p:sp>
      <p:pic>
        <p:nvPicPr>
          <p:cNvPr id="5" name="Espace réservé pour une image  1">
            <a:extLst>
              <a:ext uri="{FF2B5EF4-FFF2-40B4-BE49-F238E27FC236}">
                <a16:creationId xmlns:a16="http://schemas.microsoft.com/office/drawing/2014/main" id="{47B2025A-A982-407D-BE7D-F53AF3A3032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5800" r="25800"/>
          <a:stretch>
            <a:fillRect/>
          </a:stretch>
        </p:blipFill>
        <p:spPr>
          <a:prstGeom prst="rect">
            <a:avLst/>
          </a:prstGeom>
        </p:spPr>
      </p:pic>
      <p:cxnSp>
        <p:nvCxnSpPr>
          <p:cNvPr id="6" name="Straight Connector 4"/>
          <p:cNvCxnSpPr>
            <a:cxnSpLocks/>
          </p:cNvCxnSpPr>
          <p:nvPr/>
        </p:nvCxnSpPr>
        <p:spPr>
          <a:xfrm>
            <a:off x="7391839" y="2281806"/>
            <a:ext cx="734787" cy="0"/>
          </a:xfrm>
          <a:prstGeom prst="line">
            <a:avLst/>
          </a:prstGeom>
          <a:ln w="28575">
            <a:solidFill>
              <a:srgbClr val="E746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3682C113-7A99-4D59-A364-72FE4C9CAF46}"/>
              </a:ext>
            </a:extLst>
          </p:cNvPr>
          <p:cNvSpPr txBox="1"/>
          <p:nvPr/>
        </p:nvSpPr>
        <p:spPr>
          <a:xfrm>
            <a:off x="3674076" y="2880186"/>
            <a:ext cx="78506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FFFF"/>
                </a:solidFill>
              </a:rPr>
              <a:t>Trouvez cette référence :</a:t>
            </a:r>
          </a:p>
          <a:p>
            <a:endParaRPr lang="fr-FR" sz="2800" dirty="0">
              <a:solidFill>
                <a:srgbClr val="FFFFFF"/>
              </a:solidFill>
            </a:endParaRPr>
          </a:p>
          <a:p>
            <a:r>
              <a:rPr lang="fr-FR" sz="2800" dirty="0">
                <a:solidFill>
                  <a:srgbClr val="FFFFFF"/>
                </a:solidFill>
              </a:rPr>
              <a:t>CE, 28 mai 2004, n° 241304 : JCP A 2004, 1509, note Ph. </a:t>
            </a:r>
            <a:r>
              <a:rPr lang="fr-FR" sz="2800" dirty="0" err="1">
                <a:solidFill>
                  <a:srgbClr val="FFFFFF"/>
                </a:solidFill>
              </a:rPr>
              <a:t>Yolka</a:t>
            </a:r>
            <a:endParaRPr lang="fr-FR" sz="2800" dirty="0">
              <a:solidFill>
                <a:srgbClr val="FFFFFF"/>
              </a:solidFill>
            </a:endParaRPr>
          </a:p>
          <a:p>
            <a:endParaRPr lang="fr-FR" sz="2800" dirty="0">
              <a:solidFill>
                <a:srgbClr val="FFFFFF"/>
              </a:solidFill>
            </a:endParaRPr>
          </a:p>
          <a:p>
            <a:r>
              <a:rPr lang="fr-FR" sz="2800" dirty="0">
                <a:solidFill>
                  <a:srgbClr val="FFFFFF"/>
                </a:solidFill>
              </a:rPr>
              <a:t>A quoi correspond-elle ?</a:t>
            </a:r>
          </a:p>
        </p:txBody>
      </p:sp>
    </p:spTree>
    <p:extLst>
      <p:ext uri="{BB962C8B-B14F-4D97-AF65-F5344CB8AC3E}">
        <p14:creationId xmlns:p14="http://schemas.microsoft.com/office/powerpoint/2010/main" val="2929818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7">
      <a:dk1>
        <a:sysClr val="windowText" lastClr="000000"/>
      </a:dk1>
      <a:lt1>
        <a:sysClr val="window" lastClr="FFFFFF"/>
      </a:lt1>
      <a:dk2>
        <a:srgbClr val="3A3A3C"/>
      </a:dk2>
      <a:lt2>
        <a:srgbClr val="EFEFF1"/>
      </a:lt2>
      <a:accent1>
        <a:srgbClr val="B68D44"/>
      </a:accent1>
      <a:accent2>
        <a:srgbClr val="8E7A3F"/>
      </a:accent2>
      <a:accent3>
        <a:srgbClr val="3A3A3C"/>
      </a:accent3>
      <a:accent4>
        <a:srgbClr val="EFEFF1"/>
      </a:accent4>
      <a:accent5>
        <a:srgbClr val="F7E3D8"/>
      </a:accent5>
      <a:accent6>
        <a:srgbClr val="D3C6B0"/>
      </a:accent6>
      <a:hlink>
        <a:srgbClr val="9E9292"/>
      </a:hlink>
      <a:folHlink>
        <a:srgbClr val="353334"/>
      </a:folHlink>
    </a:clrScheme>
    <a:fontScheme name="Custom 2">
      <a:majorFont>
        <a:latin typeface="Montserrat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8859</TotalTime>
  <Words>174</Words>
  <Application>Microsoft Office PowerPoint</Application>
  <PresentationFormat>Grand écran</PresentationFormat>
  <Paragraphs>37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4" baseType="lpstr">
      <vt:lpstr>Arial</vt:lpstr>
      <vt:lpstr>Calibri</vt:lpstr>
      <vt:lpstr>Lato</vt:lpstr>
      <vt:lpstr>Montserrat</vt:lpstr>
      <vt:lpstr>Times New Roman</vt:lpstr>
      <vt:lpstr>Verdana</vt:lpstr>
      <vt:lpstr>Office Theme</vt:lpstr>
      <vt:lpstr>Présentation PowerPoint</vt:lpstr>
      <vt:lpstr>Cairn</vt:lpstr>
      <vt:lpstr>Europresse</vt:lpstr>
      <vt:lpstr>Présentation PowerPoint</vt:lpstr>
      <vt:lpstr>Présentation PowerPoint</vt:lpstr>
      <vt:lpstr>Dalloz.fr</vt:lpstr>
      <vt:lpstr>Lexis 360 Intelligence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Pangara</dc:creator>
  <cp:lastModifiedBy>MARIANNE PREVOST</cp:lastModifiedBy>
  <cp:revision>1117</cp:revision>
  <cp:lastPrinted>2025-02-14T08:45:52Z</cp:lastPrinted>
  <dcterms:created xsi:type="dcterms:W3CDTF">2017-02-21T04:29:22Z</dcterms:created>
  <dcterms:modified xsi:type="dcterms:W3CDTF">2025-12-05T14:50:59Z</dcterms:modified>
</cp:coreProperties>
</file>