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47" r:id="rId2"/>
    <p:sldId id="448" r:id="rId3"/>
    <p:sldId id="481" r:id="rId4"/>
    <p:sldId id="487" r:id="rId5"/>
    <p:sldId id="498" r:id="rId6"/>
    <p:sldId id="456" r:id="rId7"/>
    <p:sldId id="499" r:id="rId8"/>
    <p:sldId id="492" r:id="rId9"/>
    <p:sldId id="494" r:id="rId10"/>
    <p:sldId id="469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ANDINE GINHOUX" initials="BG" lastIdx="1" clrIdx="0">
    <p:extLst>
      <p:ext uri="{19B8F6BF-5375-455C-9EA6-DF929625EA0E}">
        <p15:presenceInfo xmlns:p15="http://schemas.microsoft.com/office/powerpoint/2012/main" userId="S-1-5-21-2901163039-3281240111-3707936290-2227" providerId="AD"/>
      </p:ext>
    </p:extLst>
  </p:cmAuthor>
  <p:cmAuthor id="2" name="SABINE HUMBERT KOCH" initials="SHK" lastIdx="1" clrIdx="1">
    <p:extLst>
      <p:ext uri="{19B8F6BF-5375-455C-9EA6-DF929625EA0E}">
        <p15:presenceInfo xmlns:p15="http://schemas.microsoft.com/office/powerpoint/2012/main" userId="S-1-5-21-2901163039-3281240111-3707936290-142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74610"/>
    <a:srgbClr val="202C41"/>
    <a:srgbClr val="0D1128"/>
    <a:srgbClr val="E4E4E4"/>
    <a:srgbClr val="F7E3D8"/>
    <a:srgbClr val="F6E2D8"/>
    <a:srgbClr val="3B3A57"/>
    <a:srgbClr val="68687E"/>
    <a:srgbClr val="B68D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79056" autoAdjust="0"/>
  </p:normalViewPr>
  <p:slideViewPr>
    <p:cSldViewPr snapToGrid="0">
      <p:cViewPr varScale="1">
        <p:scale>
          <a:sx n="87" d="100"/>
          <a:sy n="87" d="100"/>
        </p:scale>
        <p:origin x="155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06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5588" tIns="47794" rIns="95588" bIns="4779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5588" tIns="47794" rIns="95588" bIns="47794" rtlCol="0"/>
          <a:lstStyle>
            <a:lvl1pPr algn="r">
              <a:defRPr sz="1300"/>
            </a:lvl1pPr>
          </a:lstStyle>
          <a:p>
            <a:fld id="{61576BEB-EE60-4DBC-89D2-754B757CD6E7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6"/>
            <a:ext cx="2945659" cy="498055"/>
          </a:xfrm>
          <a:prstGeom prst="rect">
            <a:avLst/>
          </a:prstGeom>
        </p:spPr>
        <p:txBody>
          <a:bodyPr vert="horz" lIns="95588" tIns="47794" rIns="95588" bIns="4779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5588" tIns="47794" rIns="95588" bIns="47794" rtlCol="0" anchor="b"/>
          <a:lstStyle>
            <a:lvl1pPr algn="r">
              <a:defRPr sz="1300"/>
            </a:lvl1pPr>
          </a:lstStyle>
          <a:p>
            <a:fld id="{074CE229-B20A-4164-A8E2-E3E53416447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5588" tIns="47794" rIns="95588" bIns="4779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5588" tIns="47794" rIns="95588" bIns="47794" rtlCol="0"/>
          <a:lstStyle>
            <a:lvl1pPr algn="r">
              <a:defRPr sz="1300"/>
            </a:lvl1pPr>
          </a:lstStyle>
          <a:p>
            <a:fld id="{8396D8DA-7125-4CA3-828C-7DD38985E502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8" tIns="47794" rIns="95588" bIns="4779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88" tIns="47794" rIns="95588" bIns="4779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8055"/>
          </a:xfrm>
          <a:prstGeom prst="rect">
            <a:avLst/>
          </a:prstGeom>
        </p:spPr>
        <p:txBody>
          <a:bodyPr vert="horz" lIns="95588" tIns="47794" rIns="95588" bIns="4779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5588" tIns="47794" rIns="95588" bIns="47794" rtlCol="0" anchor="b"/>
          <a:lstStyle>
            <a:lvl1pPr algn="r">
              <a:defRPr sz="1300"/>
            </a:lvl1pPr>
          </a:lstStyle>
          <a:p>
            <a:fld id="{588AB5DC-3C00-4937-9CE4-4DA4D5B615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81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2860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1651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678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</a:t>
            </a:r>
            <a:r>
              <a:rPr lang="fr-FR" baseline="0" dirty="0"/>
              <a:t> d’un compte avec adresse institutionnelle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5793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</a:t>
            </a:r>
            <a:r>
              <a:rPr lang="fr-FR" baseline="0" dirty="0"/>
              <a:t> d’un compte avec adresse institutionnelle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537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Création</a:t>
            </a:r>
            <a:r>
              <a:rPr lang="fr-FR" baseline="0" dirty="0"/>
              <a:t> d’un compte avec adresse institutionnelle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3457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838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4_Custom Layout">
    <p:bg>
      <p:bgPr>
        <a:solidFill>
          <a:srgbClr val="202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33638" y="2888237"/>
            <a:ext cx="4793594" cy="3969763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3575538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5990492"/>
              <a:gd name="connsiteY0" fmla="*/ 0 h 6858000"/>
              <a:gd name="connsiteX1" fmla="*/ 3575538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0 w 5990492"/>
              <a:gd name="connsiteY0" fmla="*/ 0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468923 w 5990492"/>
              <a:gd name="connsiteY0" fmla="*/ 2942492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468923 w 5990492"/>
              <a:gd name="connsiteY4" fmla="*/ 2942492 h 6858000"/>
              <a:gd name="connsiteX0" fmla="*/ 468923 w 5990492"/>
              <a:gd name="connsiteY0" fmla="*/ 0 h 3915508"/>
              <a:gd name="connsiteX1" fmla="*/ 2942491 w 5990492"/>
              <a:gd name="connsiteY1" fmla="*/ 0 h 3915508"/>
              <a:gd name="connsiteX2" fmla="*/ 5990492 w 5990492"/>
              <a:gd name="connsiteY2" fmla="*/ 3915508 h 3915508"/>
              <a:gd name="connsiteX3" fmla="*/ 0 w 5990492"/>
              <a:gd name="connsiteY3" fmla="*/ 3915508 h 3915508"/>
              <a:gd name="connsiteX4" fmla="*/ 468923 w 5990492"/>
              <a:gd name="connsiteY4" fmla="*/ 0 h 3915508"/>
              <a:gd name="connsiteX0" fmla="*/ 0 w 5521569"/>
              <a:gd name="connsiteY0" fmla="*/ 0 h 3938954"/>
              <a:gd name="connsiteX1" fmla="*/ 2473568 w 5521569"/>
              <a:gd name="connsiteY1" fmla="*/ 0 h 3938954"/>
              <a:gd name="connsiteX2" fmla="*/ 5521569 w 5521569"/>
              <a:gd name="connsiteY2" fmla="*/ 3915508 h 3938954"/>
              <a:gd name="connsiteX3" fmla="*/ 0 w 5521569"/>
              <a:gd name="connsiteY3" fmla="*/ 3938954 h 3938954"/>
              <a:gd name="connsiteX4" fmla="*/ 0 w 5521569"/>
              <a:gd name="connsiteY4" fmla="*/ 0 h 3938954"/>
              <a:gd name="connsiteX0" fmla="*/ 0 w 4771292"/>
              <a:gd name="connsiteY0" fmla="*/ 0 h 3938954"/>
              <a:gd name="connsiteX1" fmla="*/ 2473568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32184 w 4771292"/>
              <a:gd name="connsiteY1" fmla="*/ 11723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497014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672451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23596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803190"/>
              <a:gd name="connsiteY0" fmla="*/ 0 h 3938954"/>
              <a:gd name="connsiteX1" fmla="*/ 2523596 w 4803190"/>
              <a:gd name="connsiteY1" fmla="*/ 0 h 3938954"/>
              <a:gd name="connsiteX2" fmla="*/ 4803190 w 4803190"/>
              <a:gd name="connsiteY2" fmla="*/ 3937864 h 3938954"/>
              <a:gd name="connsiteX3" fmla="*/ 0 w 4803190"/>
              <a:gd name="connsiteY3" fmla="*/ 3938954 h 3938954"/>
              <a:gd name="connsiteX4" fmla="*/ 0 w 4803190"/>
              <a:gd name="connsiteY4" fmla="*/ 0 h 3938954"/>
              <a:gd name="connsiteX0" fmla="*/ 62 w 4803252"/>
              <a:gd name="connsiteY0" fmla="*/ 0 h 3938954"/>
              <a:gd name="connsiteX1" fmla="*/ 2523658 w 4803252"/>
              <a:gd name="connsiteY1" fmla="*/ 0 h 3938954"/>
              <a:gd name="connsiteX2" fmla="*/ 4803252 w 4803252"/>
              <a:gd name="connsiteY2" fmla="*/ 3937864 h 3938954"/>
              <a:gd name="connsiteX3" fmla="*/ 62 w 4803252"/>
              <a:gd name="connsiteY3" fmla="*/ 3938954 h 3938954"/>
              <a:gd name="connsiteX4" fmla="*/ 41941 w 4803252"/>
              <a:gd name="connsiteY4" fmla="*/ 753412 h 3938954"/>
              <a:gd name="connsiteX5" fmla="*/ 62 w 4803252"/>
              <a:gd name="connsiteY5" fmla="*/ 0 h 3938954"/>
              <a:gd name="connsiteX0" fmla="*/ 81 w 4803271"/>
              <a:gd name="connsiteY0" fmla="*/ 0 h 3938954"/>
              <a:gd name="connsiteX1" fmla="*/ 2523677 w 4803271"/>
              <a:gd name="connsiteY1" fmla="*/ 0 h 3938954"/>
              <a:gd name="connsiteX2" fmla="*/ 4803271 w 4803271"/>
              <a:gd name="connsiteY2" fmla="*/ 3937864 h 3938954"/>
              <a:gd name="connsiteX3" fmla="*/ 81 w 4803271"/>
              <a:gd name="connsiteY3" fmla="*/ 3938954 h 3938954"/>
              <a:gd name="connsiteX4" fmla="*/ 31327 w 4803271"/>
              <a:gd name="connsiteY4" fmla="*/ 1641231 h 3938954"/>
              <a:gd name="connsiteX5" fmla="*/ 81 w 4803271"/>
              <a:gd name="connsiteY5" fmla="*/ 0 h 3938954"/>
              <a:gd name="connsiteX0" fmla="*/ 53244 w 4803271"/>
              <a:gd name="connsiteY0" fmla="*/ 0 h 3944271"/>
              <a:gd name="connsiteX1" fmla="*/ 2523677 w 4803271"/>
              <a:gd name="connsiteY1" fmla="*/ 5317 h 3944271"/>
              <a:gd name="connsiteX2" fmla="*/ 4803271 w 4803271"/>
              <a:gd name="connsiteY2" fmla="*/ 3943181 h 3944271"/>
              <a:gd name="connsiteX3" fmla="*/ 81 w 4803271"/>
              <a:gd name="connsiteY3" fmla="*/ 3944271 h 3944271"/>
              <a:gd name="connsiteX4" fmla="*/ 31327 w 4803271"/>
              <a:gd name="connsiteY4" fmla="*/ 1646548 h 3944271"/>
              <a:gd name="connsiteX5" fmla="*/ 53244 w 4803271"/>
              <a:gd name="connsiteY5" fmla="*/ 0 h 3944271"/>
              <a:gd name="connsiteX0" fmla="*/ 53211 w 4803238"/>
              <a:gd name="connsiteY0" fmla="*/ 0 h 3944271"/>
              <a:gd name="connsiteX1" fmla="*/ 2523644 w 4803238"/>
              <a:gd name="connsiteY1" fmla="*/ 5317 h 3944271"/>
              <a:gd name="connsiteX2" fmla="*/ 4803238 w 4803238"/>
              <a:gd name="connsiteY2" fmla="*/ 3943181 h 3944271"/>
              <a:gd name="connsiteX3" fmla="*/ 48 w 4803238"/>
              <a:gd name="connsiteY3" fmla="*/ 3944271 h 3944271"/>
              <a:gd name="connsiteX4" fmla="*/ 57875 w 4803238"/>
              <a:gd name="connsiteY4" fmla="*/ 1657181 h 3944271"/>
              <a:gd name="connsiteX5" fmla="*/ 53211 w 4803238"/>
              <a:gd name="connsiteY5" fmla="*/ 0 h 3944271"/>
              <a:gd name="connsiteX0" fmla="*/ 53214 w 4803241"/>
              <a:gd name="connsiteY0" fmla="*/ 0 h 3944271"/>
              <a:gd name="connsiteX1" fmla="*/ 2523647 w 4803241"/>
              <a:gd name="connsiteY1" fmla="*/ 5317 h 3944271"/>
              <a:gd name="connsiteX2" fmla="*/ 4803241 w 4803241"/>
              <a:gd name="connsiteY2" fmla="*/ 3943181 h 3944271"/>
              <a:gd name="connsiteX3" fmla="*/ 51 w 4803241"/>
              <a:gd name="connsiteY3" fmla="*/ 3944271 h 3944271"/>
              <a:gd name="connsiteX4" fmla="*/ 57878 w 4803241"/>
              <a:gd name="connsiteY4" fmla="*/ 1657181 h 3944271"/>
              <a:gd name="connsiteX5" fmla="*/ 53214 w 4803241"/>
              <a:gd name="connsiteY5" fmla="*/ 0 h 3944271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97873"/>
              <a:gd name="connsiteY0" fmla="*/ 0 h 3953814"/>
              <a:gd name="connsiteX1" fmla="*/ 2470433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0 h 3953814"/>
              <a:gd name="connsiteX1" fmla="*/ 2518280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15948 h 3969762"/>
              <a:gd name="connsiteX1" fmla="*/ 2497015 w 4797873"/>
              <a:gd name="connsiteY1" fmla="*/ 0 h 3969762"/>
              <a:gd name="connsiteX2" fmla="*/ 4797873 w 4797873"/>
              <a:gd name="connsiteY2" fmla="*/ 3969762 h 3969762"/>
              <a:gd name="connsiteX3" fmla="*/ 1318437 w 4797873"/>
              <a:gd name="connsiteY3" fmla="*/ 3965535 h 3969762"/>
              <a:gd name="connsiteX4" fmla="*/ 4664 w 4797873"/>
              <a:gd name="connsiteY4" fmla="*/ 1673129 h 3969762"/>
              <a:gd name="connsiteX5" fmla="*/ 0 w 4797873"/>
              <a:gd name="connsiteY5" fmla="*/ 15948 h 3969762"/>
              <a:gd name="connsiteX0" fmla="*/ 1037 w 4793594"/>
              <a:gd name="connsiteY0" fmla="*/ 0 h 3975079"/>
              <a:gd name="connsiteX1" fmla="*/ 2492736 w 4793594"/>
              <a:gd name="connsiteY1" fmla="*/ 5317 h 3975079"/>
              <a:gd name="connsiteX2" fmla="*/ 4793594 w 4793594"/>
              <a:gd name="connsiteY2" fmla="*/ 3975079 h 3975079"/>
              <a:gd name="connsiteX3" fmla="*/ 1314158 w 4793594"/>
              <a:gd name="connsiteY3" fmla="*/ 3970852 h 3975079"/>
              <a:gd name="connsiteX4" fmla="*/ 385 w 4793594"/>
              <a:gd name="connsiteY4" fmla="*/ 1678446 h 3975079"/>
              <a:gd name="connsiteX5" fmla="*/ 1037 w 4793594"/>
              <a:gd name="connsiteY5" fmla="*/ 0 h 3975079"/>
              <a:gd name="connsiteX0" fmla="*/ 1037 w 4793594"/>
              <a:gd name="connsiteY0" fmla="*/ 0 h 3969763"/>
              <a:gd name="connsiteX1" fmla="*/ 2492736 w 4793594"/>
              <a:gd name="connsiteY1" fmla="*/ 1 h 3969763"/>
              <a:gd name="connsiteX2" fmla="*/ 4793594 w 4793594"/>
              <a:gd name="connsiteY2" fmla="*/ 3969763 h 3969763"/>
              <a:gd name="connsiteX3" fmla="*/ 1314158 w 4793594"/>
              <a:gd name="connsiteY3" fmla="*/ 3965536 h 3969763"/>
              <a:gd name="connsiteX4" fmla="*/ 385 w 4793594"/>
              <a:gd name="connsiteY4" fmla="*/ 1673130 h 3969763"/>
              <a:gd name="connsiteX5" fmla="*/ 1037 w 4793594"/>
              <a:gd name="connsiteY5" fmla="*/ 0 h 396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93594" h="3969763">
                <a:moveTo>
                  <a:pt x="1037" y="0"/>
                </a:moveTo>
                <a:lnTo>
                  <a:pt x="2492736" y="1"/>
                </a:lnTo>
                <a:lnTo>
                  <a:pt x="4793594" y="3969763"/>
                </a:lnTo>
                <a:lnTo>
                  <a:pt x="1314158" y="3965536"/>
                </a:lnTo>
                <a:cubicBezTo>
                  <a:pt x="1306853" y="3959855"/>
                  <a:pt x="-2942" y="1668178"/>
                  <a:pt x="385" y="1673130"/>
                </a:cubicBezTo>
                <a:cubicBezTo>
                  <a:pt x="-1170" y="1120736"/>
                  <a:pt x="2592" y="552394"/>
                  <a:pt x="103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72" y="558196"/>
            <a:ext cx="2217216" cy="111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7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85651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767944" y="994231"/>
            <a:ext cx="4452257" cy="1248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pic>
        <p:nvPicPr>
          <p:cNvPr id="7" name="Picture 2" descr="C:\Users\jacoba\AppData\Local\Temp\UFR_BU_2020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958" y="449398"/>
            <a:ext cx="540000" cy="27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95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12192001" cy="68580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38667" y="1699080"/>
            <a:ext cx="4314664" cy="12391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-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17665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7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9550400" y="0"/>
            <a:ext cx="2641600" cy="6858000"/>
          </a:xfrm>
          <a:prstGeom prst="rect">
            <a:avLst/>
          </a:prstGeom>
          <a:solidFill>
            <a:srgbClr val="E74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250371" y="228600"/>
            <a:ext cx="11691259" cy="64008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36700" y="2374900"/>
            <a:ext cx="3733800" cy="1917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</p:spTree>
    <p:extLst>
      <p:ext uri="{BB962C8B-B14F-4D97-AF65-F5344CB8AC3E}">
        <p14:creationId xmlns:p14="http://schemas.microsoft.com/office/powerpoint/2010/main" val="111274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228493" y="1617787"/>
            <a:ext cx="3540368" cy="52402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12901" y="1045586"/>
            <a:ext cx="4248640" cy="23834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 dirty="0" err="1"/>
              <a:t>Titre</a:t>
            </a:r>
            <a:r>
              <a:rPr lang="en-US" dirty="0"/>
              <a:t> page</a:t>
            </a:r>
            <a:br>
              <a:rPr lang="en-US" dirty="0"/>
            </a:br>
            <a:r>
              <a:rPr lang="en-US" dirty="0" err="1"/>
              <a:t>intérieure</a:t>
            </a:r>
            <a:br>
              <a:rPr lang="en-US" dirty="0"/>
            </a:br>
            <a:r>
              <a:rPr lang="en-US" dirty="0" err="1"/>
              <a:t>texte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et photos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142478" y="0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142478" y="2924907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1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coba\AppData\Local\Temp\UFR_BU_2020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7996" y="585717"/>
            <a:ext cx="540000" cy="27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3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25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57" r:id="rId2"/>
    <p:sldLayoutId id="2147483690" r:id="rId3"/>
    <p:sldLayoutId id="2147483692" r:id="rId4"/>
    <p:sldLayoutId id="2147483669" r:id="rId5"/>
    <p:sldLayoutId id="2147483740" r:id="rId6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bibliotheques.univ-grenoble-alpes.fr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eluga.univ-grenoble-alpes.fr/discovery/search?vid=33UGRENOBLE_INST:UGrenoble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eluga.univ-grenoble-alpes.fr/discovery/dbsearch?vid=33UGRENOBLE_INST:UGrenoble&amp;lang=f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hyperlink" Target="https://beluga.univ-grenoble-alpes.f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bapso-rensbump@univ-grenoble-alpes.fr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619634E2-7F5B-3D45-AA41-56D17B511669}"/>
              </a:ext>
            </a:extLst>
          </p:cNvPr>
          <p:cNvSpPr/>
          <p:nvPr/>
        </p:nvSpPr>
        <p:spPr>
          <a:xfrm>
            <a:off x="3782312" y="286573"/>
            <a:ext cx="1508965" cy="1300832"/>
          </a:xfrm>
          <a:prstGeom prst="triangle">
            <a:avLst/>
          </a:prstGeom>
          <a:solidFill>
            <a:srgbClr val="EF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7884F812-E37F-1841-9EF0-E1B6609A8B34}"/>
              </a:ext>
            </a:extLst>
          </p:cNvPr>
          <p:cNvSpPr/>
          <p:nvPr/>
        </p:nvSpPr>
        <p:spPr>
          <a:xfrm rot="10800000">
            <a:off x="3782312" y="1587405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533957C5-D138-424E-A162-EC0B223AD929}"/>
              </a:ext>
            </a:extLst>
          </p:cNvPr>
          <p:cNvSpPr/>
          <p:nvPr/>
        </p:nvSpPr>
        <p:spPr>
          <a:xfrm rot="10800000">
            <a:off x="3027829" y="2888237"/>
            <a:ext cx="1508965" cy="1300832"/>
          </a:xfrm>
          <a:prstGeom prst="triangle">
            <a:avLst/>
          </a:prstGeom>
          <a:solidFill>
            <a:srgbClr val="EDD1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10169A81-7339-6C4A-A077-E07136C7CAAB}"/>
              </a:ext>
            </a:extLst>
          </p:cNvPr>
          <p:cNvSpPr/>
          <p:nvPr/>
        </p:nvSpPr>
        <p:spPr>
          <a:xfrm rot="10800000">
            <a:off x="4536795" y="2888237"/>
            <a:ext cx="1508965" cy="1300832"/>
          </a:xfrm>
          <a:prstGeom prst="triangle">
            <a:avLst/>
          </a:prstGeom>
          <a:solidFill>
            <a:srgbClr val="858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97DCDE4-0683-4C49-B2C3-64BA9B63AA6D}"/>
              </a:ext>
            </a:extLst>
          </p:cNvPr>
          <p:cNvSpPr/>
          <p:nvPr/>
        </p:nvSpPr>
        <p:spPr>
          <a:xfrm rot="10800000">
            <a:off x="3782311" y="4189069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271F49F-9823-C64E-AD49-64F045186FFB}"/>
              </a:ext>
            </a:extLst>
          </p:cNvPr>
          <p:cNvSpPr/>
          <p:nvPr/>
        </p:nvSpPr>
        <p:spPr>
          <a:xfrm rot="10800000">
            <a:off x="2273347" y="1587405"/>
            <a:ext cx="1508965" cy="130083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4AF73A0-E0AB-BB44-BCAE-196AA320CF4A}"/>
              </a:ext>
            </a:extLst>
          </p:cNvPr>
          <p:cNvSpPr txBox="1"/>
          <p:nvPr/>
        </p:nvSpPr>
        <p:spPr>
          <a:xfrm>
            <a:off x="5715699" y="2156604"/>
            <a:ext cx="61882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Accès, services et ressources des BU pour les stagiaires UGA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E7FE83-C85C-AC4A-B550-DD85E44F26CF}"/>
              </a:ext>
            </a:extLst>
          </p:cNvPr>
          <p:cNvSpPr txBox="1"/>
          <p:nvPr/>
        </p:nvSpPr>
        <p:spPr>
          <a:xfrm>
            <a:off x="6476302" y="4444925"/>
            <a:ext cx="502225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dirty="0">
                <a:solidFill>
                  <a:srgbClr val="E6451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Phytothérapie et aromathérapie clinique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54CC9F-C26B-E049-A481-B0CCACDF9445}"/>
              </a:ext>
            </a:extLst>
          </p:cNvPr>
          <p:cNvSpPr/>
          <p:nvPr/>
        </p:nvSpPr>
        <p:spPr>
          <a:xfrm>
            <a:off x="11093487" y="4267995"/>
            <a:ext cx="290945" cy="45719"/>
          </a:xfrm>
          <a:prstGeom prst="rect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6476302" y="5816907"/>
            <a:ext cx="55648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dirty="0">
                <a:solidFill>
                  <a:schemeClr val="bg1"/>
                </a:solidFill>
              </a:rPr>
              <a:t>BU Médecine Pharmacie, 03/09/2025</a:t>
            </a:r>
          </a:p>
        </p:txBody>
      </p:sp>
    </p:spTree>
    <p:extLst>
      <p:ext uri="{BB962C8B-B14F-4D97-AF65-F5344CB8AC3E}">
        <p14:creationId xmlns:p14="http://schemas.microsoft.com/office/powerpoint/2010/main" val="164098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619634E2-7F5B-3D45-AA41-56D17B511669}"/>
              </a:ext>
            </a:extLst>
          </p:cNvPr>
          <p:cNvSpPr/>
          <p:nvPr/>
        </p:nvSpPr>
        <p:spPr>
          <a:xfrm>
            <a:off x="3782312" y="286573"/>
            <a:ext cx="1508965" cy="1300832"/>
          </a:xfrm>
          <a:prstGeom prst="triangle">
            <a:avLst/>
          </a:prstGeom>
          <a:solidFill>
            <a:srgbClr val="EF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7884F812-E37F-1841-9EF0-E1B6609A8B34}"/>
              </a:ext>
            </a:extLst>
          </p:cNvPr>
          <p:cNvSpPr/>
          <p:nvPr/>
        </p:nvSpPr>
        <p:spPr>
          <a:xfrm rot="10800000">
            <a:off x="3782312" y="1587405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533957C5-D138-424E-A162-EC0B223AD929}"/>
              </a:ext>
            </a:extLst>
          </p:cNvPr>
          <p:cNvSpPr/>
          <p:nvPr/>
        </p:nvSpPr>
        <p:spPr>
          <a:xfrm rot="10800000">
            <a:off x="3027829" y="2888237"/>
            <a:ext cx="1508965" cy="1300832"/>
          </a:xfrm>
          <a:prstGeom prst="triangle">
            <a:avLst/>
          </a:prstGeom>
          <a:solidFill>
            <a:srgbClr val="EDD1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10169A81-7339-6C4A-A077-E07136C7CAAB}"/>
              </a:ext>
            </a:extLst>
          </p:cNvPr>
          <p:cNvSpPr/>
          <p:nvPr/>
        </p:nvSpPr>
        <p:spPr>
          <a:xfrm rot="10800000">
            <a:off x="4536795" y="2888237"/>
            <a:ext cx="1508965" cy="1300832"/>
          </a:xfrm>
          <a:prstGeom prst="triangle">
            <a:avLst/>
          </a:prstGeom>
          <a:solidFill>
            <a:srgbClr val="858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97DCDE4-0683-4C49-B2C3-64BA9B63AA6D}"/>
              </a:ext>
            </a:extLst>
          </p:cNvPr>
          <p:cNvSpPr/>
          <p:nvPr/>
        </p:nvSpPr>
        <p:spPr>
          <a:xfrm rot="10800000">
            <a:off x="3782311" y="4189069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271F49F-9823-C64E-AD49-64F045186FFB}"/>
              </a:ext>
            </a:extLst>
          </p:cNvPr>
          <p:cNvSpPr/>
          <p:nvPr/>
        </p:nvSpPr>
        <p:spPr>
          <a:xfrm rot="10800000">
            <a:off x="2273347" y="1587405"/>
            <a:ext cx="1508965" cy="130083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4AF73A0-E0AB-BB44-BCAE-196AA320CF4A}"/>
              </a:ext>
            </a:extLst>
          </p:cNvPr>
          <p:cNvSpPr txBox="1"/>
          <p:nvPr/>
        </p:nvSpPr>
        <p:spPr>
          <a:xfrm>
            <a:off x="5291276" y="4516319"/>
            <a:ext cx="6578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63380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700" y="631597"/>
            <a:ext cx="9907440" cy="1216058"/>
          </a:xfrm>
        </p:spPr>
        <p:txBody>
          <a:bodyPr>
            <a:normAutofit/>
          </a:bodyPr>
          <a:lstStyle/>
          <a:p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Toutes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les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sur les BU de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l’UGA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sur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site web :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7FB4C53-FC55-4116-8F94-1D18B450194F}"/>
              </a:ext>
            </a:extLst>
          </p:cNvPr>
          <p:cNvSpPr txBox="1"/>
          <p:nvPr/>
        </p:nvSpPr>
        <p:spPr>
          <a:xfrm>
            <a:off x="1611984" y="1994019"/>
            <a:ext cx="9125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https://bibliotheques.univ-grenoble-alpes.fr/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3C6D540-7E42-4E43-A583-B92F6EF17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688" y="2640350"/>
            <a:ext cx="9005442" cy="353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699" y="631597"/>
            <a:ext cx="7239656" cy="1216058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Beluga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 point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d’entrée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toutes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les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ressources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0EA7228-CE7C-40B0-A137-4BC6A122A021}"/>
              </a:ext>
            </a:extLst>
          </p:cNvPr>
          <p:cNvSpPr txBox="1"/>
          <p:nvPr/>
        </p:nvSpPr>
        <p:spPr>
          <a:xfrm>
            <a:off x="1677971" y="4958498"/>
            <a:ext cx="8276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 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3E3664A-0151-462E-9943-8367D6737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26" y="2044556"/>
            <a:ext cx="10363974" cy="3962022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ADE79DCC-FB5D-4C6B-87BB-F7D5D4E660C5}"/>
              </a:ext>
            </a:extLst>
          </p:cNvPr>
          <p:cNvSpPr/>
          <p:nvPr/>
        </p:nvSpPr>
        <p:spPr>
          <a:xfrm>
            <a:off x="10478831" y="1972637"/>
            <a:ext cx="791920" cy="59084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98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36948" y="746254"/>
            <a:ext cx="9568010" cy="11217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5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Accès</a:t>
            </a:r>
            <a:r>
              <a:rPr lang="en-US" sz="35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aux </a:t>
            </a:r>
            <a:r>
              <a:rPr lang="en-US" sz="35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ressources</a:t>
            </a:r>
            <a:r>
              <a:rPr lang="en-US" sz="35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numériques</a:t>
            </a:r>
            <a:br>
              <a:rPr lang="en-US" sz="35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5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via Beluga 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1036948" y="1890710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14F0E20A-08F7-4749-AFE0-2DEBF31304C1}"/>
              </a:ext>
            </a:extLst>
          </p:cNvPr>
          <p:cNvSpPr txBox="1"/>
          <p:nvPr/>
        </p:nvSpPr>
        <p:spPr>
          <a:xfrm>
            <a:off x="1036948" y="2210331"/>
            <a:ext cx="106522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  <a:t>S’identifier avec ses identifiants UGA pour</a:t>
            </a:r>
            <a:b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  <a:t>bénéficier des abonnements des BU</a:t>
            </a:r>
          </a:p>
          <a:p>
            <a:endParaRPr lang="fr-F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  <a:t>Accès à de nombreuses revues scientifiques en ligne</a:t>
            </a:r>
            <a:b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(ex.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Journal of Applied Research on Medicinal and Aromatic Plants, Journal of medicinal plants, </a:t>
            </a:r>
            <a:r>
              <a:rPr lang="fr-FR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Phytomedicine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Phytothérapie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  <a:t>E-books, thèses et mémoires en ligne</a:t>
            </a:r>
          </a:p>
          <a:p>
            <a:endParaRPr lang="fr-F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  <a:t>Accès aux principales 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hlinkClick r:id="rId3"/>
              </a:rPr>
              <a:t>bases de données en santé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</a:t>
            </a:r>
            <a:endParaRPr lang="fr-F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sz="2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Image 5">
            <a:hlinkClick r:id="rId4"/>
            <a:extLst>
              <a:ext uri="{FF2B5EF4-FFF2-40B4-BE49-F238E27FC236}">
                <a16:creationId xmlns:a16="http://schemas.microsoft.com/office/drawing/2014/main" id="{16B2C3FB-F906-4357-AA1B-6418567F2E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9701" y="1533180"/>
            <a:ext cx="2329537" cy="135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5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699" y="631597"/>
            <a:ext cx="7239656" cy="1216058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onglets de recherche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selon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les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besoins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0EA7228-CE7C-40B0-A137-4BC6A122A021}"/>
              </a:ext>
            </a:extLst>
          </p:cNvPr>
          <p:cNvSpPr txBox="1"/>
          <p:nvPr/>
        </p:nvSpPr>
        <p:spPr>
          <a:xfrm>
            <a:off x="1677971" y="4958498"/>
            <a:ext cx="8276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 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3E3664A-0151-462E-9943-8367D6737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26" y="2032457"/>
            <a:ext cx="10363974" cy="3962022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ADE79DCC-FB5D-4C6B-87BB-F7D5D4E660C5}"/>
              </a:ext>
            </a:extLst>
          </p:cNvPr>
          <p:cNvSpPr/>
          <p:nvPr/>
        </p:nvSpPr>
        <p:spPr>
          <a:xfrm>
            <a:off x="10478831" y="1972637"/>
            <a:ext cx="791920" cy="59084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3ADFE98C-BECF-AD30-B893-1B70DDFC9C3E}"/>
              </a:ext>
            </a:extLst>
          </p:cNvPr>
          <p:cNvSpPr/>
          <p:nvPr/>
        </p:nvSpPr>
        <p:spPr>
          <a:xfrm>
            <a:off x="1660164" y="2032457"/>
            <a:ext cx="734723" cy="465865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BBC1D020-488A-E03A-BE82-F44D30092F61}"/>
              </a:ext>
            </a:extLst>
          </p:cNvPr>
          <p:cNvSpPr/>
          <p:nvPr/>
        </p:nvSpPr>
        <p:spPr>
          <a:xfrm>
            <a:off x="3123825" y="1972637"/>
            <a:ext cx="678738" cy="59084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1955316-3981-2156-A22F-5992E58B6A0C}"/>
              </a:ext>
            </a:extLst>
          </p:cNvPr>
          <p:cNvSpPr/>
          <p:nvPr/>
        </p:nvSpPr>
        <p:spPr>
          <a:xfrm>
            <a:off x="2430238" y="2044556"/>
            <a:ext cx="678738" cy="465865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5F996D21-6FB6-BA64-109E-0EA20ED03FC2}"/>
              </a:ext>
            </a:extLst>
          </p:cNvPr>
          <p:cNvCxnSpPr>
            <a:cxnSpLocks/>
          </p:cNvCxnSpPr>
          <p:nvPr/>
        </p:nvCxnSpPr>
        <p:spPr>
          <a:xfrm flipH="1">
            <a:off x="2115193" y="1654774"/>
            <a:ext cx="2027103" cy="29932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47055203-E8DF-1B7D-46CC-391957D940EC}"/>
              </a:ext>
            </a:extLst>
          </p:cNvPr>
          <p:cNvCxnSpPr>
            <a:cxnSpLocks/>
          </p:cNvCxnSpPr>
          <p:nvPr/>
        </p:nvCxnSpPr>
        <p:spPr>
          <a:xfrm flipH="1">
            <a:off x="3793198" y="1639046"/>
            <a:ext cx="1171183" cy="44141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DBFD793-3C79-0E0C-0886-EB1AF13EC8A1}"/>
              </a:ext>
            </a:extLst>
          </p:cNvPr>
          <p:cNvCxnSpPr>
            <a:cxnSpLocks/>
          </p:cNvCxnSpPr>
          <p:nvPr/>
        </p:nvCxnSpPr>
        <p:spPr>
          <a:xfrm flipH="1">
            <a:off x="3020843" y="1644033"/>
            <a:ext cx="1357947" cy="381988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19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1064300"/>
            <a:ext cx="6719116" cy="179265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fr-FR" sz="37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Pharmacopée européenne</a:t>
            </a:r>
            <a:b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92627" y="2920803"/>
            <a:ext cx="545034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30876" y="1830593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941582" y="1981344"/>
            <a:ext cx="9259499" cy="4356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Base de données spécialisée, élaborée par la Direction Européenne de la Qualité du Médicament &amp; des soins de santé (Conseil de l’Europe). </a:t>
            </a:r>
          </a:p>
          <a:p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Fait référence en matière de contrôle qualité des médicaments.</a:t>
            </a: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Les normes officielles qui y sont publiées fournissent une base scientifique au contrôle qualité durant toute la vie des médicaments.</a:t>
            </a:r>
            <a:b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 contient :</a:t>
            </a:r>
            <a:b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2000" dirty="0"/>
              <a:t>2506</a:t>
            </a:r>
            <a:r>
              <a:rPr lang="fr-FR" sz="2000" b="1" dirty="0"/>
              <a:t> </a:t>
            </a: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monographies (= fiches détaillées).</a:t>
            </a:r>
            <a:b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- 392 textes généraux (monographies générales et méthodes d’analyse).</a:t>
            </a:r>
            <a:b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- 2 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900 </a:t>
            </a:r>
            <a: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descriptions de réactifs.</a:t>
            </a:r>
            <a:br>
              <a:rPr lang="fr-F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fr-F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81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1064300"/>
            <a:ext cx="6719116" cy="179265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fr-FR" sz="37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Pharmacopée européenne</a:t>
            </a:r>
            <a:b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92627" y="2920803"/>
            <a:ext cx="545034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30876" y="1830593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F1E550C7-E972-0E84-E457-2C8259BC7089}"/>
              </a:ext>
            </a:extLst>
          </p:cNvPr>
          <p:cNvSpPr txBox="1"/>
          <p:nvPr/>
        </p:nvSpPr>
        <p:spPr>
          <a:xfrm>
            <a:off x="933326" y="2227554"/>
            <a:ext cx="1125867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32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L’accès à cette base</a:t>
            </a:r>
            <a:r>
              <a:rPr lang="fr-FR" sz="3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nécessite la création préalable d’un compte individuel.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32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Une nouvelle plateforme voit le jour avec la 12</a:t>
            </a:r>
            <a:r>
              <a:rPr lang="fr-FR" sz="3200" baseline="300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ème</a:t>
            </a:r>
            <a:r>
              <a:rPr lang="fr-FR" sz="32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édition</a:t>
            </a:r>
          </a:p>
          <a:p>
            <a:r>
              <a:rPr lang="fr-FR" sz="32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Les modalités d’accès changent </a:t>
            </a:r>
          </a:p>
          <a:p>
            <a:endParaRPr lang="fr-FR" sz="3200" dirty="0"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 descr="Une image contenant Police, texte, croquis, dessin&#10;&#10;Le contenu généré par l’IA peut être incorrect.">
            <a:extLst>
              <a:ext uri="{FF2B5EF4-FFF2-40B4-BE49-F238E27FC236}">
                <a16:creationId xmlns:a16="http://schemas.microsoft.com/office/drawing/2014/main" id="{34B5184D-BDAE-6478-4654-6D7A3EE78C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000" y="4686078"/>
            <a:ext cx="3843764" cy="197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5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50608" y="1064300"/>
            <a:ext cx="6719116" cy="179265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fr-FR" sz="37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Pharmacopée européenne</a:t>
            </a:r>
            <a:b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4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92627" y="2920803"/>
            <a:ext cx="545034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30876" y="1830593"/>
            <a:ext cx="478972" cy="0"/>
          </a:xfrm>
          <a:prstGeom prst="line">
            <a:avLst/>
          </a:prstGeom>
          <a:ln w="28575">
            <a:solidFill>
              <a:srgbClr val="E746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texte, croquis, dessin&#10;&#10;Le contenu généré par l’IA peut être incorrect.">
            <a:extLst>
              <a:ext uri="{FF2B5EF4-FFF2-40B4-BE49-F238E27FC236}">
                <a16:creationId xmlns:a16="http://schemas.microsoft.com/office/drawing/2014/main" id="{D69FDC96-1070-8D5F-2F00-AD97EB4DA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166" y="4490463"/>
            <a:ext cx="3843764" cy="1970847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0D27C170-F6E5-97E8-1B40-A0A731C1F1EB}"/>
              </a:ext>
            </a:extLst>
          </p:cNvPr>
          <p:cNvSpPr txBox="1"/>
          <p:nvPr/>
        </p:nvSpPr>
        <p:spPr>
          <a:xfrm>
            <a:off x="850607" y="2511857"/>
            <a:ext cx="93179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32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Dès que la date de bascule sera connue, la BU se tiendra à disposition pour vous renseigner et aider à la création des comptes </a:t>
            </a:r>
          </a:p>
        </p:txBody>
      </p:sp>
    </p:spTree>
    <p:extLst>
      <p:ext uri="{BB962C8B-B14F-4D97-AF65-F5344CB8AC3E}">
        <p14:creationId xmlns:p14="http://schemas.microsoft.com/office/powerpoint/2010/main" val="650151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700" y="631597"/>
            <a:ext cx="9907440" cy="1216058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services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personnalisés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 BU</a:t>
            </a: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2034ED-E58D-4037-96DD-239A01199465}"/>
              </a:ext>
            </a:extLst>
          </p:cNvPr>
          <p:cNvSpPr/>
          <p:nvPr/>
        </p:nvSpPr>
        <p:spPr>
          <a:xfrm>
            <a:off x="710152" y="2062638"/>
            <a:ext cx="839614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FFFFFF"/>
                </a:solidFill>
                <a:latin typeface="arial" panose="020B0604020202020204" pitchFamily="34" charset="0"/>
              </a:rPr>
              <a:t>Un service de tchat accessible à partir de Beluga</a:t>
            </a:r>
          </a:p>
          <a:p>
            <a:r>
              <a:rPr lang="fr-FR" sz="24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endParaRPr lang="fr-F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FFFFFF"/>
                </a:solidFill>
                <a:latin typeface="arial" panose="020B0604020202020204" pitchFamily="34" charset="0"/>
              </a:rPr>
              <a:t>Un service de rendez-vous bibliographiques :</a:t>
            </a:r>
          </a:p>
          <a:p>
            <a:b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  <a:t>	- du lundi au vendredi de 14h à 19h à la BUMP</a:t>
            </a:r>
          </a:p>
          <a:p>
            <a:pPr lvl="2"/>
            <a: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  <a:t>- aide possible également en </a:t>
            </a:r>
            <a:r>
              <a:rPr lang="fr-FR" sz="20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visio</a:t>
            </a:r>
            <a: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  <a:t> sur rendez-vous</a:t>
            </a:r>
          </a:p>
          <a:p>
            <a:pPr lvl="2"/>
            <a:endParaRPr lang="fr-FR" sz="2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  <a:t>     Tél. : 04 76 74 85 14    </a:t>
            </a:r>
            <a:b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  <a:t>     Adresse générique : </a:t>
            </a:r>
            <a: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bapso-rensbump@univ-grenoble-alpes.fr</a:t>
            </a:r>
            <a:endParaRPr lang="fr-FR" sz="2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fr-FR" sz="2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br>
              <a:rPr lang="fr-FR" sz="2000" b="1" dirty="0">
                <a:solidFill>
                  <a:srgbClr val="FFFFFF"/>
                </a:solidFill>
                <a:latin typeface="arial" panose="020B0604020202020204" pitchFamily="34" charset="0"/>
              </a:rPr>
            </a:br>
            <a:endParaRPr lang="fr-FR" sz="2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fr-FR" sz="20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fr-F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4B37F6A-6BE0-4931-B99B-56ABCD0514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4914" y="1498251"/>
            <a:ext cx="2113438" cy="166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312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7">
      <a:dk1>
        <a:sysClr val="windowText" lastClr="000000"/>
      </a:dk1>
      <a:lt1>
        <a:sysClr val="window" lastClr="FFFFFF"/>
      </a:lt1>
      <a:dk2>
        <a:srgbClr val="3A3A3C"/>
      </a:dk2>
      <a:lt2>
        <a:srgbClr val="EFEFF1"/>
      </a:lt2>
      <a:accent1>
        <a:srgbClr val="B68D44"/>
      </a:accent1>
      <a:accent2>
        <a:srgbClr val="8E7A3F"/>
      </a:accent2>
      <a:accent3>
        <a:srgbClr val="3A3A3C"/>
      </a:accent3>
      <a:accent4>
        <a:srgbClr val="EFEFF1"/>
      </a:accent4>
      <a:accent5>
        <a:srgbClr val="F7E3D8"/>
      </a:accent5>
      <a:accent6>
        <a:srgbClr val="D3C6B0"/>
      </a:accent6>
      <a:hlink>
        <a:srgbClr val="9E9292"/>
      </a:hlink>
      <a:folHlink>
        <a:srgbClr val="353334"/>
      </a:folHlink>
    </a:clrScheme>
    <a:fontScheme name="Custom 2">
      <a:majorFont>
        <a:latin typeface="Montserrat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10460</TotalTime>
  <Words>367</Words>
  <Application>Microsoft Office PowerPoint</Application>
  <PresentationFormat>Grand écran</PresentationFormat>
  <Paragraphs>50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arial</vt:lpstr>
      <vt:lpstr>Calibri</vt:lpstr>
      <vt:lpstr>Montserrat</vt:lpstr>
      <vt:lpstr>Verdana</vt:lpstr>
      <vt:lpstr>Office Theme</vt:lpstr>
      <vt:lpstr>Présentation PowerPoint</vt:lpstr>
      <vt:lpstr>Toutes les infos sur les BU de l’UGA sur ce site web :</vt:lpstr>
      <vt:lpstr>Beluga : point d’entrée pour toutes les ressources</vt:lpstr>
      <vt:lpstr>Accès aux ressources numériques via Beluga </vt:lpstr>
      <vt:lpstr>3 onglets de recherche selon les besoins</vt:lpstr>
      <vt:lpstr>Pharmacopée européenne  </vt:lpstr>
      <vt:lpstr>Pharmacopée européenne  </vt:lpstr>
      <vt:lpstr>Pharmacopée européenne  </vt:lpstr>
      <vt:lpstr>Les services personnalisés des BU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Pangara</dc:creator>
  <cp:lastModifiedBy>SABINE HUMBERT-KOCH</cp:lastModifiedBy>
  <cp:revision>1242</cp:revision>
  <cp:lastPrinted>2020-10-09T13:56:52Z</cp:lastPrinted>
  <dcterms:created xsi:type="dcterms:W3CDTF">2017-02-21T04:29:22Z</dcterms:created>
  <dcterms:modified xsi:type="dcterms:W3CDTF">2025-09-04T10:25:25Z</dcterms:modified>
</cp:coreProperties>
</file>