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47" r:id="rId2"/>
    <p:sldId id="446" r:id="rId3"/>
    <p:sldId id="452" r:id="rId4"/>
    <p:sldId id="453" r:id="rId5"/>
    <p:sldId id="474" r:id="rId6"/>
    <p:sldId id="464" r:id="rId7"/>
    <p:sldId id="472" r:id="rId8"/>
    <p:sldId id="481" r:id="rId9"/>
    <p:sldId id="482" r:id="rId10"/>
    <p:sldId id="480" r:id="rId11"/>
    <p:sldId id="470" r:id="rId12"/>
    <p:sldId id="478" r:id="rId13"/>
    <p:sldId id="356" r:id="rId14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4610"/>
    <a:srgbClr val="202C41"/>
    <a:srgbClr val="0D1128"/>
    <a:srgbClr val="E4E4E4"/>
    <a:srgbClr val="FFFFFF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9503" autoAdjust="0"/>
  </p:normalViewPr>
  <p:slideViewPr>
    <p:cSldViewPr snapToGrid="0">
      <p:cViewPr varScale="1">
        <p:scale>
          <a:sx n="102" d="100"/>
          <a:sy n="102" d="100"/>
        </p:scale>
        <p:origin x="99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1576BEB-EE60-4DBC-89D2-754B757CD6E7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6D8DA-7125-4CA3-828C-7DD38985E50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beluga.univ-grenoble-alpes.fr/discovery/jfulldisplay?docid=alma991006641162906161&amp;context=L&amp;vid=33UGRENOBLE_INST:UGrenoble&amp;lang=fr&amp;adaptor=Local%20Search%20Engine&amp;tab=jsearch_slot" TargetMode="External"/><Relationship Id="rId13" Type="http://schemas.openxmlformats.org/officeDocument/2006/relationships/hyperlink" Target="https://beluga.univ-grenoble-alpes.fr/discovery/jfulldisplay?docid=alma991006606682406161&amp;context=L&amp;vid=33UGRENOBLE_INST:UGrenoble&amp;lang=fr&amp;adaptor=Local%20Search%20Engine&amp;tab=jsearch_slot" TargetMode="External"/><Relationship Id="rId3" Type="http://schemas.openxmlformats.org/officeDocument/2006/relationships/hyperlink" Target="https://beluga.univ-grenoble-alpes.fr/discovery/jfulldisplay?docid=alma991006640649306161&amp;context=L&amp;vid=33UGRENOBLE_INST:UGrenoble&amp;lang=fr&amp;adaptor=Local%20Search%20Engine&amp;tab=jsearch_slot" TargetMode="External"/><Relationship Id="rId7" Type="http://schemas.openxmlformats.org/officeDocument/2006/relationships/hyperlink" Target="https://beluga.univ-grenoble-alpes.fr/discovery/jfulldisplay?docid=alma991006640818606161&amp;context=L&amp;vid=33UGRENOBLE_INST:UGrenoble&amp;lang=fr&amp;adaptor=Local%20Search%20Engine&amp;tab=jsearch_slot" TargetMode="External"/><Relationship Id="rId12" Type="http://schemas.openxmlformats.org/officeDocument/2006/relationships/hyperlink" Target="https://beluga.univ-grenoble-alpes.fr/discovery/jfulldisplay?docid=alma991006638850306161&amp;context=L&amp;vid=33UGRENOBLE_INST:UGrenoble&amp;lang=fr&amp;adaptor=Local%20Search%20Engine&amp;tab=jsearch_slo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eluga.univ-grenoble-alpes.fr/discovery/jfulldisplay?docid=alma990005798220306161&amp;context=L&amp;vid=33UGRENOBLE_INST:UGrenoble&amp;lang=fr&amp;adaptor=Local%20Search%20Engine&amp;tab=jsearch_slot" TargetMode="External"/><Relationship Id="rId11" Type="http://schemas.openxmlformats.org/officeDocument/2006/relationships/hyperlink" Target="https://beluga.univ-grenoble-alpes.fr/discovery/jfulldisplay?docid=alma990005798210306161&amp;context=L&amp;vid=33UGRENOBLE_INST:UGrenoble&amp;lang=fr&amp;adaptor=Local%20Search%20Engine&amp;tab=jsearch_slot" TargetMode="External"/><Relationship Id="rId5" Type="http://schemas.openxmlformats.org/officeDocument/2006/relationships/hyperlink" Target="https://beluga.univ-grenoble-alpes.fr/discovery/jfulldisplay?docid=alma990005798120306161&amp;context=L&amp;vid=33UGRENOBLE_INST:UGrenoble&amp;lang=fr&amp;adaptor=Local%20Search%20Engine&amp;tab=jsearch_slot" TargetMode="External"/><Relationship Id="rId10" Type="http://schemas.openxmlformats.org/officeDocument/2006/relationships/hyperlink" Target="https://beluga.univ-grenoble-alpes.fr/discovery/jfulldisplay?docid=alma990005798190306161&amp;context=L&amp;vid=33UGRENOBLE_INST:UGrenoble&amp;lang=fr&amp;adaptor=Local%20Search%20Engine&amp;tab=jsearch_slot" TargetMode="External"/><Relationship Id="rId4" Type="http://schemas.openxmlformats.org/officeDocument/2006/relationships/hyperlink" Target="https://beluga.univ-grenoble-alpes.fr/discovery/jfulldisplay?docid=alma991006614446006161&amp;context=L&amp;vid=33UGRENOBLE_INST:UGrenoble&amp;lang=fr&amp;adaptor=Local%20Search%20Engine&amp;tab=jsearch_slot" TargetMode="External"/><Relationship Id="rId9" Type="http://schemas.openxmlformats.org/officeDocument/2006/relationships/hyperlink" Target="https://beluga.univ-grenoble-alpes.fr/discovery/jfulldisplay?docid=alma991006640841106161&amp;context=L&amp;vid=33UGRENOBLE_INST:UGrenoble&amp;lang=fr&amp;adaptor=Local%20Search%20Engine&amp;tab=jsearch_slot" TargetMode="External"/><Relationship Id="rId14" Type="http://schemas.openxmlformats.org/officeDocument/2006/relationships/hyperlink" Target="https://beluga.univ-grenoble-alpes.fr/discovery/jfulldisplay?docid=alma991006606682306161&amp;context=L&amp;vid=33UGRENOBLE_INST:UGrenoble&amp;lang=fr&amp;adaptor=Local%20Search%20Engine&amp;tab=jsearch_slo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66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https://www-cairn-info.sid2nomade-2.grenet.fr/revue-perinatalite.htm?contenu=apropos</a:t>
            </a:r>
          </a:p>
          <a:p>
            <a:r>
              <a:rPr lang="fr-FR" dirty="0"/>
              <a:t>= pour exemple CAIRN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4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>
                <a:hlinkClick r:id="rId3"/>
              </a:rPr>
              <a:t>Périodiques imprimés PUER : </a:t>
            </a:r>
          </a:p>
          <a:p>
            <a:endParaRPr lang="fr-FR" b="1" dirty="0">
              <a:hlinkClick r:id="rId3"/>
            </a:endParaRPr>
          </a:p>
          <a:p>
            <a:r>
              <a:rPr lang="fr-FR" b="1" dirty="0">
                <a:hlinkClick r:id="rId3"/>
              </a:rPr>
              <a:t>Cahiers de la puéricultrice / en partenariat avec l'ANPDE, Association nationale des puéricultrices diplômées et des étudiantes</a:t>
            </a:r>
            <a:endParaRPr lang="fr-FR" b="1" dirty="0"/>
          </a:p>
          <a:p>
            <a:r>
              <a:rPr lang="fr-FR" dirty="0"/>
              <a:t>Association nationale des puéricultrices diplômées et des étudiantes: &lt;France&gt; . Collaborateur Fondateur</a:t>
            </a:r>
          </a:p>
          <a:p>
            <a:r>
              <a:rPr lang="fr-FR" dirty="0"/>
              <a:t>1964-</a:t>
            </a:r>
          </a:p>
          <a:p>
            <a:r>
              <a:rPr lang="fr-FR" dirty="0"/>
              <a:t>BU Médecine Pharmacie -- no. 145 (2000) - no. 291 (2015) ; no. 293 (2016)-....</a:t>
            </a:r>
          </a:p>
          <a:p>
            <a:endParaRPr lang="fr-FR" dirty="0"/>
          </a:p>
          <a:p>
            <a:r>
              <a:rPr lang="fr-FR" b="1" dirty="0">
                <a:hlinkClick r:id="rId4"/>
              </a:rPr>
              <a:t>L'Infirmière : l'exercice infirmier de l'hôpital au libéral / directeur de la publication Julien Kouchner ; rédactrice en chef Hélène </a:t>
            </a:r>
            <a:r>
              <a:rPr lang="fr-FR" b="1" dirty="0" err="1">
                <a:hlinkClick r:id="rId4"/>
              </a:rPr>
              <a:t>Trappo</a:t>
            </a:r>
            <a:endParaRPr lang="fr-FR" b="1" dirty="0"/>
          </a:p>
          <a:p>
            <a:r>
              <a:rPr lang="fr-FR" dirty="0"/>
              <a:t>Kouchner, Julien. Directeur de publication; </a:t>
            </a:r>
            <a:r>
              <a:rPr lang="fr-FR" dirty="0" err="1"/>
              <a:t>Trappo</a:t>
            </a:r>
            <a:r>
              <a:rPr lang="fr-FR" dirty="0"/>
              <a:t>, Hélène. Directeur de publication</a:t>
            </a:r>
          </a:p>
          <a:p>
            <a:r>
              <a:rPr lang="fr-FR" dirty="0"/>
              <a:t>N°1 (2020)-</a:t>
            </a:r>
          </a:p>
          <a:p>
            <a:r>
              <a:rPr lang="fr-FR" dirty="0"/>
              <a:t>BU Médecine Pharmacie -- no. 1 (2020)-....; </a:t>
            </a:r>
          </a:p>
          <a:p>
            <a:endParaRPr lang="fr-FR" dirty="0"/>
          </a:p>
          <a:p>
            <a:r>
              <a:rPr lang="fr-FR" b="1" dirty="0">
                <a:hlinkClick r:id="rId5"/>
              </a:rPr>
              <a:t>Soins . Pédiatrie, puériculture</a:t>
            </a:r>
            <a:endParaRPr lang="fr-FR" b="1" dirty="0"/>
          </a:p>
          <a:p>
            <a:r>
              <a:rPr lang="fr-FR" dirty="0"/>
              <a:t>1995-</a:t>
            </a:r>
          </a:p>
          <a:p>
            <a:r>
              <a:rPr lang="fr-FR" dirty="0"/>
              <a:t>BU Médecine Pharmacie -- no. 192 (2000)-....</a:t>
            </a:r>
          </a:p>
          <a:p>
            <a:endParaRPr lang="fr-FR" dirty="0"/>
          </a:p>
          <a:p>
            <a:r>
              <a:rPr lang="fr-FR" b="1" dirty="0">
                <a:hlinkClick r:id="rId6"/>
              </a:rPr>
              <a:t>Soins : la revue de l'encadrement et de la formation. Cadres</a:t>
            </a:r>
            <a:endParaRPr lang="fr-FR" b="1" dirty="0"/>
          </a:p>
          <a:p>
            <a:r>
              <a:rPr lang="fr-FR" dirty="0"/>
              <a:t>Comité d'entente des écoles d'infirmières et des écoles de cadres: &lt;France&gt; . Collectivité éditrice</a:t>
            </a:r>
          </a:p>
          <a:p>
            <a:r>
              <a:rPr lang="fr-FR" dirty="0"/>
              <a:t>1999-2006</a:t>
            </a:r>
          </a:p>
          <a:p>
            <a:r>
              <a:rPr lang="fr-FR" dirty="0"/>
              <a:t>BU Médecine Pharmacie -- no. 33 (2000)-....</a:t>
            </a:r>
          </a:p>
          <a:p>
            <a:endParaRPr lang="fr-FR" dirty="0"/>
          </a:p>
          <a:p>
            <a:r>
              <a:rPr lang="fr-FR" b="1" dirty="0">
                <a:hlinkClick r:id="rId7"/>
              </a:rPr>
              <a:t>Métiers petite enfance </a:t>
            </a:r>
            <a:endParaRPr lang="fr-FR" b="1" dirty="0"/>
          </a:p>
          <a:p>
            <a:r>
              <a:rPr lang="fr-FR" dirty="0"/>
              <a:t>1994-</a:t>
            </a:r>
          </a:p>
          <a:p>
            <a:r>
              <a:rPr lang="fr-FR" dirty="0"/>
              <a:t>BU Médecine Pharmacie -- no. 55 (2000)-....</a:t>
            </a:r>
          </a:p>
          <a:p>
            <a:endParaRPr lang="fr-FR" dirty="0"/>
          </a:p>
          <a:p>
            <a:r>
              <a:rPr lang="fr-FR" b="1" dirty="0">
                <a:hlinkClick r:id="rId8"/>
              </a:rPr>
              <a:t>Objectif soins &amp; management : la revue des cadres de santé</a:t>
            </a:r>
            <a:endParaRPr lang="fr-FR" b="1" dirty="0"/>
          </a:p>
          <a:p>
            <a:r>
              <a:rPr lang="fr-FR" dirty="0"/>
              <a:t>N° 208 (sept. 2012) -</a:t>
            </a:r>
          </a:p>
          <a:p>
            <a:r>
              <a:rPr lang="fr-FR" dirty="0"/>
              <a:t>BU Médecine Pharmacie -- no. 208 (2012) - no. 261 (2018) ; no. 264 (2018)-....</a:t>
            </a:r>
          </a:p>
          <a:p>
            <a:endParaRPr lang="fr-FR" dirty="0"/>
          </a:p>
          <a:p>
            <a:r>
              <a:rPr lang="fr-FR" b="1" dirty="0">
                <a:hlinkClick r:id="rId9"/>
              </a:rPr>
              <a:t>Nursing times </a:t>
            </a:r>
            <a:endParaRPr lang="fr-FR" b="1" dirty="0"/>
          </a:p>
          <a:p>
            <a:r>
              <a:rPr lang="fr-FR" dirty="0"/>
              <a:t>1987-</a:t>
            </a:r>
          </a:p>
          <a:p>
            <a:r>
              <a:rPr lang="fr-FR" dirty="0"/>
              <a:t>BU Médecine Pharmacie -- vol. 107 no. 9 (2011) - vol. 111 no. 17 (2015) ; vol. 111 no. 19 (2015) - vol. 111 no. 25 (2015) ; vol. 111 no. 48 (2015) - vol. 111 no. 50 (2015) ; vol. 112 no. 1 (2016) - vol. 112 no. 4 (2016) ; vol. 112 no. 8 (2016) - vol. 112 no. 16 (2016) ; vol. 112 no. 18 (2016) - vol. 112 no. 24 (2016) ; vol. 112 no. 26 (2016) - vol. 114 no. 7 (2018) ; vol. 115 no. 2 (2019)-....</a:t>
            </a:r>
          </a:p>
          <a:p>
            <a:endParaRPr lang="fr-FR" dirty="0"/>
          </a:p>
          <a:p>
            <a:r>
              <a:rPr lang="fr-FR" b="1" dirty="0">
                <a:hlinkClick r:id="rId10"/>
              </a:rPr>
              <a:t>Perspective soignante </a:t>
            </a:r>
            <a:endParaRPr lang="fr-FR" b="1" dirty="0"/>
          </a:p>
          <a:p>
            <a:r>
              <a:rPr lang="fr-FR" dirty="0"/>
              <a:t>1998</a:t>
            </a:r>
          </a:p>
          <a:p>
            <a:r>
              <a:rPr lang="fr-FR" dirty="0"/>
              <a:t>BU Médecine Pharmacie -- no. 7 (2000)-....</a:t>
            </a:r>
          </a:p>
          <a:p>
            <a:endParaRPr lang="fr-FR" dirty="0"/>
          </a:p>
          <a:p>
            <a:r>
              <a:rPr lang="fr-FR" b="1" dirty="0">
                <a:hlinkClick r:id="rId11"/>
              </a:rPr>
              <a:t>Revue de l'infirmière </a:t>
            </a:r>
            <a:endParaRPr lang="fr-FR" b="1" dirty="0"/>
          </a:p>
          <a:p>
            <a:r>
              <a:rPr lang="fr-FR" dirty="0"/>
              <a:t>1971-</a:t>
            </a:r>
          </a:p>
          <a:p>
            <a:r>
              <a:rPr lang="fr-FR" dirty="0"/>
              <a:t>BU Médecine Pharmacie -- no. 56 (2000) - no. 223 (2016) ; no. 225 (2016) - no. 230 (2017) ; no. 232 (2017)-....</a:t>
            </a:r>
          </a:p>
          <a:p>
            <a:endParaRPr lang="fr-FR" dirty="0"/>
          </a:p>
          <a:p>
            <a:r>
              <a:rPr lang="fr-FR" b="1" dirty="0">
                <a:hlinkClick r:id="rId12"/>
              </a:rPr>
              <a:t>Soins </a:t>
            </a:r>
            <a:endParaRPr lang="fr-FR" b="1" dirty="0"/>
          </a:p>
          <a:p>
            <a:r>
              <a:rPr lang="fr-FR" dirty="0"/>
              <a:t>Institut de promotion internationale: &lt;France&gt; . Directeur de publication</a:t>
            </a:r>
          </a:p>
          <a:p>
            <a:r>
              <a:rPr lang="fr-FR" dirty="0"/>
              <a:t>1956-</a:t>
            </a:r>
          </a:p>
          <a:p>
            <a:r>
              <a:rPr lang="fr-FR" dirty="0"/>
              <a:t>BU Médecine Pharmacie -- vol. 2 (1956) - vol. 14 (1969) ; no. 642 (2000)-.... [lac. 10%]</a:t>
            </a:r>
          </a:p>
          <a:p>
            <a:endParaRPr lang="fr-FR" dirty="0"/>
          </a:p>
          <a:p>
            <a:r>
              <a:rPr lang="fr-FR" b="1" dirty="0">
                <a:hlinkClick r:id="rId13"/>
              </a:rPr>
              <a:t>Le Journal des professionnels de l'enfance : Pratiques</a:t>
            </a:r>
            <a:endParaRPr lang="fr-FR" b="1" dirty="0"/>
          </a:p>
          <a:p>
            <a:r>
              <a:rPr lang="fr-FR" dirty="0"/>
              <a:t>N° 123 (mars/avril/mai 2020) -</a:t>
            </a:r>
          </a:p>
          <a:p>
            <a:r>
              <a:rPr lang="fr-FR" dirty="0"/>
              <a:t>BU Médecine Pharmacie -- no. 124 (2020)-....</a:t>
            </a:r>
          </a:p>
          <a:p>
            <a:endParaRPr lang="fr-FR" dirty="0"/>
          </a:p>
          <a:p>
            <a:r>
              <a:rPr lang="fr-FR" b="1" dirty="0">
                <a:hlinkClick r:id="rId14"/>
              </a:rPr>
              <a:t>Le Journal des professionnels de l'enfance : Recherches</a:t>
            </a:r>
            <a:endParaRPr lang="fr-FR" b="1" dirty="0"/>
          </a:p>
          <a:p>
            <a:r>
              <a:rPr lang="fr-FR" dirty="0"/>
              <a:t>N° 123 (mars/avril/mai 2020) -</a:t>
            </a:r>
          </a:p>
          <a:p>
            <a:r>
              <a:rPr lang="fr-FR" dirty="0"/>
              <a:t>BU Médecine Pharmacie -- no. 124 (2020)-....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18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Cote PUER plutôt daté soucis de budget pour les </a:t>
            </a:r>
            <a:r>
              <a:rPr lang="fr-FR" dirty="0" err="1"/>
              <a:t>acq</a:t>
            </a:r>
            <a:r>
              <a:rPr lang="fr-FR" dirty="0"/>
              <a:t> : </a:t>
            </a:r>
          </a:p>
          <a:p>
            <a:r>
              <a:rPr lang="fr-FR" dirty="0"/>
              <a:t>618.92 Pédiatrie</a:t>
            </a:r>
          </a:p>
          <a:p>
            <a:r>
              <a:rPr lang="fr-FR" dirty="0"/>
              <a:t>WS Pédiatrie (NLM)</a:t>
            </a:r>
          </a:p>
          <a:p>
            <a:r>
              <a:rPr lang="fr-FR" dirty="0"/>
              <a:t>649 Puéricultrice</a:t>
            </a:r>
          </a:p>
          <a:p>
            <a:r>
              <a:rPr lang="fr-FR" dirty="0"/>
              <a:t>649,102 Puéricultrice : modes de garde</a:t>
            </a:r>
          </a:p>
          <a:p>
            <a:r>
              <a:rPr lang="fr-FR" dirty="0"/>
              <a:t>649,33 : allaitement</a:t>
            </a:r>
          </a:p>
          <a:p>
            <a:r>
              <a:rPr lang="fr-FR" dirty="0"/>
              <a:t>649,5 : activité et loisir</a:t>
            </a:r>
          </a:p>
          <a:p>
            <a:endParaRPr lang="fr-FR" dirty="0"/>
          </a:p>
          <a:p>
            <a:r>
              <a:rPr lang="fr-FR" dirty="0"/>
              <a:t>155,4 phycologie de l’enfant</a:t>
            </a:r>
          </a:p>
          <a:p>
            <a:r>
              <a:rPr lang="fr-FR" dirty="0"/>
              <a:t>306,8 Famille </a:t>
            </a:r>
          </a:p>
          <a:p>
            <a:r>
              <a:rPr lang="fr-FR" dirty="0"/>
              <a:t>323 droit de l’homme, de l’enfant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42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bib.org/" TargetMode="External"/><Relationship Id="rId2" Type="http://schemas.openxmlformats.org/officeDocument/2006/relationships/hyperlink" Target="https://bibliotheques.univ-grenoble-alpes.fr/se-former/auto-formation/anti-plagiat-et-redaction-bibliographique-670707.kjsp?RH=1549707901827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bapso-rensbump@univ-grenoble-alpes.f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emf"/><Relationship Id="rId4" Type="http://schemas.openxmlformats.org/officeDocument/2006/relationships/hyperlink" Target="https://bibliotheques.univ-grenoble-alpes.fr/se-former/les-formations-en-sant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search?vid=33UGRENOBLE_INST:UGrenoble" TargetMode="External"/><Relationship Id="rId2" Type="http://schemas.openxmlformats.org/officeDocument/2006/relationships/hyperlink" Target="https://bibliotheques.univ-grenoble-alpes.fr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hyperlink" Target="https://beluga.univ-grenoble-alpes.fr/discovery/dbsearch?query=contains,dbcategory,&amp;tab=jsearch_slot&amp;sortby=title&amp;vid=33UGRENOBLE_INST:UGrenoble&amp;offset=0&amp;databases=category,Sant%C3%A9%E2%94%80Sciences%20param%C3%A9dical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eluga.univ-grenoble-alpes.fr/permalink/33UGRENOBLE_INST/1peaf1c/alma991007002849706161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eluga.univ-grenoble-alpes.fr/permalink/33UGRENOBLE_INST/1peaf1c/alma991006990946306161" TargetMode="External"/><Relationship Id="rId3" Type="http://schemas.openxmlformats.org/officeDocument/2006/relationships/hyperlink" Target="https://beluga.univ-grenoble-alpes.fr/permalink/33UGRENOBLE_INST/1peaf1c/alma991006988949306161" TargetMode="External"/><Relationship Id="rId7" Type="http://schemas.openxmlformats.org/officeDocument/2006/relationships/hyperlink" Target="https://beluga.univ-grenoble-alpes.fr/permalink/33UGRENOBLE_INST/1peaf1c/alma99100698884700616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eluga.univ-grenoble-alpes.fr/permalink/33UGRENOBLE_INST/1peaf1c/alma991006988948306161" TargetMode="External"/><Relationship Id="rId11" Type="http://schemas.openxmlformats.org/officeDocument/2006/relationships/hyperlink" Target="https://www.santepubliquefrance.fr/" TargetMode="External"/><Relationship Id="rId5" Type="http://schemas.openxmlformats.org/officeDocument/2006/relationships/hyperlink" Target="https://beluga.univ-grenoble-alpes.fr/permalink/33UGRENOBLE_INST/1peaf1c/alma991006990949706161" TargetMode="External"/><Relationship Id="rId10" Type="http://schemas.openxmlformats.org/officeDocument/2006/relationships/hyperlink" Target="https://www.bib-bop.org/index.php" TargetMode="External"/><Relationship Id="rId4" Type="http://schemas.openxmlformats.org/officeDocument/2006/relationships/hyperlink" Target="https://www-cairn-info.sid2nomade-2.grenet.fr/revue-perinatalite.htm?contenu=apropos" TargetMode="External"/><Relationship Id="rId9" Type="http://schemas.openxmlformats.org/officeDocument/2006/relationships/hyperlink" Target="https://pediadoc.f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rvices/faire-venir-un-document-peb--176109.kjsp?RH=2413488552338845" TargetMode="External"/><Relationship Id="rId2" Type="http://schemas.openxmlformats.org/officeDocument/2006/relationships/hyperlink" Target="http://www.sudoc.abes.fr/cbs/?COOKIE=U10178,Klecteurweb,D2.1,Ef338385c-af6,I250,B341720009+,SY,QDEF,A%5C9008+1,,J,H2-26,,29,,34,,39,,44,,49-50,,53-78,,80-87,NLECTEUR+PSI,R152.77.20.138,FN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beluga.univ-grenoble-alpes.fr/discovery/jfulldisplay?docid=alma991006641162906161&amp;context=L&amp;vid=33UGRENOBLE_INST:UGrenoble&amp;lang=fr&amp;adaptor=Local%20Search%20Engine&amp;tab=jsearch_slot" TargetMode="External"/><Relationship Id="rId13" Type="http://schemas.openxmlformats.org/officeDocument/2006/relationships/hyperlink" Target="https://beluga.univ-grenoble-alpes.fr/discovery/jfulldisplay?docid=alma991006606682406161&amp;context=L&amp;vid=33UGRENOBLE_INST:UGrenoble&amp;lang=fr&amp;adaptor=Local%20Search%20Engine&amp;tab=jsearch_slot" TargetMode="External"/><Relationship Id="rId3" Type="http://schemas.openxmlformats.org/officeDocument/2006/relationships/hyperlink" Target="https://beluga.univ-grenoble-alpes.fr/discovery/jfulldisplay?docid=alma991006640649306161&amp;context=L&amp;vid=33UGRENOBLE_INST:UGrenoble&amp;lang=fr&amp;adaptor=Local%20Search%20Engine&amp;tab=jsearch_slot" TargetMode="External"/><Relationship Id="rId7" Type="http://schemas.openxmlformats.org/officeDocument/2006/relationships/hyperlink" Target="https://beluga.univ-grenoble-alpes.fr/discovery/jfulldisplay?docid=alma991006640818606161&amp;context=L&amp;vid=33UGRENOBLE_INST:UGrenoble&amp;lang=fr&amp;adaptor=Local%20Search%20Engine&amp;tab=jsearch_slot" TargetMode="External"/><Relationship Id="rId12" Type="http://schemas.openxmlformats.org/officeDocument/2006/relationships/hyperlink" Target="https://beluga.univ-grenoble-alpes.fr/discovery/jfulldisplay?docid=alma991006638850306161&amp;context=L&amp;vid=33UGRENOBLE_INST:UGrenoble&amp;lang=fr&amp;adaptor=Local%20Search%20Engine&amp;tab=jsearch_slo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eluga.univ-grenoble-alpes.fr/discovery/jfulldisplay?docid=alma990005798220306161&amp;context=L&amp;vid=33UGRENOBLE_INST:UGrenoble&amp;lang=fr&amp;adaptor=Local%20Search%20Engine&amp;tab=jsearch_slot" TargetMode="External"/><Relationship Id="rId11" Type="http://schemas.openxmlformats.org/officeDocument/2006/relationships/hyperlink" Target="https://beluga.univ-grenoble-alpes.fr/discovery/jfulldisplay?docid=alma990005798210306161&amp;context=L&amp;vid=33UGRENOBLE_INST:UGrenoble&amp;lang=fr&amp;adaptor=Local%20Search%20Engine&amp;tab=jsearch_slot" TargetMode="External"/><Relationship Id="rId5" Type="http://schemas.openxmlformats.org/officeDocument/2006/relationships/hyperlink" Target="https://beluga.univ-grenoble-alpes.fr/discovery/jfulldisplay?docid=alma990005798120306161&amp;context=L&amp;vid=33UGRENOBLE_INST:UGrenoble&amp;lang=fr&amp;adaptor=Local%20Search%20Engine&amp;tab=jsearch_slot" TargetMode="External"/><Relationship Id="rId15" Type="http://schemas.openxmlformats.org/officeDocument/2006/relationships/hyperlink" Target="https://view.genial.ly/61af16ddddff6e0dfa6d0e34" TargetMode="External"/><Relationship Id="rId10" Type="http://schemas.openxmlformats.org/officeDocument/2006/relationships/hyperlink" Target="https://beluga.univ-grenoble-alpes.fr/discovery/jfulldisplay?docid=alma990005798190306161&amp;context=L&amp;vid=33UGRENOBLE_INST:UGrenoble&amp;lang=fr&amp;adaptor=Local%20Search%20Engine&amp;tab=jsearch_slot" TargetMode="External"/><Relationship Id="rId4" Type="http://schemas.openxmlformats.org/officeDocument/2006/relationships/hyperlink" Target="https://beluga.univ-grenoble-alpes.fr/discovery/jfulldisplay?docid=alma991006614446006161&amp;context=L&amp;vid=33UGRENOBLE_INST:UGrenoble&amp;lang=fr&amp;adaptor=Local%20Search%20Engine&amp;tab=jsearch_slot" TargetMode="External"/><Relationship Id="rId9" Type="http://schemas.openxmlformats.org/officeDocument/2006/relationships/hyperlink" Target="https://beluga.univ-grenoble-alpes.fr/discovery/jfulldisplay?docid=alma991006640841106161&amp;context=L&amp;vid=33UGRENOBLE_INST:UGrenoble&amp;lang=fr&amp;adaptor=Local%20Search%20Engine&amp;tab=jsearch_slot" TargetMode="External"/><Relationship Id="rId14" Type="http://schemas.openxmlformats.org/officeDocument/2006/relationships/hyperlink" Target="https://beluga.univ-grenoble-alpes.fr/discovery/jfulldisplay?docid=alma991006606682306161&amp;context=L&amp;vid=33UGRENOBLE_INST:UGrenoble&amp;lang=fr&amp;adaptor=Local%20Search%20Engine&amp;tab=jsearch_slo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643048" y="2448064"/>
            <a:ext cx="49045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Recherche Documentaire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900726" y="4444925"/>
            <a:ext cx="45978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Ecole de puéricultrices</a:t>
            </a:r>
          </a:p>
          <a:p>
            <a:pPr algn="r"/>
            <a:endParaRPr lang="fr-FR" sz="2000" dirty="0">
              <a:solidFill>
                <a:srgbClr val="E6451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Lundi 21 novembre</a:t>
            </a:r>
          </a:p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de la formation - BUMP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19" name="Espace réservé pour une image  18">
            <a:extLst>
              <a:ext uri="{FF2B5EF4-FFF2-40B4-BE49-F238E27FC236}">
                <a16:creationId xmlns:a16="http://schemas.microsoft.com/office/drawing/2014/main" id="{2F545142-2885-4F6D-8D9D-7898376D6A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3910" r="-7784" b="13277"/>
          <a:stretch/>
        </p:blipFill>
        <p:spPr>
          <a:xfrm>
            <a:off x="533638" y="2897290"/>
            <a:ext cx="4793594" cy="3969763"/>
          </a:xfrm>
        </p:spPr>
      </p:pic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508344"/>
            <a:ext cx="9568010" cy="12520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noProof="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 et analyser des références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50608" y="173680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123173"/>
            <a:ext cx="10465092" cy="35548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202C41"/>
              </a:buClr>
            </a:pP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Evaluer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résultats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Nombre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références ? </a:t>
            </a: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Qualifications des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auteurs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Type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document ?</a:t>
            </a:r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Date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? </a:t>
            </a:r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Clr>
                <a:srgbClr val="202C41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Conforme à un niveau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universitaire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  <a:p>
            <a:pPr marL="285750" indent="-285750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345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850608" y="173680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1746004"/>
            <a:ext cx="10602959" cy="48474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  <a:buClr>
                <a:srgbClr val="0066A1"/>
              </a:buClr>
            </a:pPr>
            <a:r>
              <a:rPr lang="fr-FR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bibliographie </a:t>
            </a:r>
          </a:p>
          <a:p>
            <a:pPr marL="285750" indent="-285750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Justifier et citer vos sources (se prémunir du 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plagiat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Faire connaître les travaux déjà existants sur votre sujet</a:t>
            </a:r>
          </a:p>
          <a:p>
            <a:pPr>
              <a:spcBef>
                <a:spcPct val="50000"/>
              </a:spcBef>
              <a:buClr>
                <a:srgbClr val="0066A1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50000"/>
              </a:spcBef>
              <a:buClr>
                <a:srgbClr val="0066A1"/>
              </a:buClr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Utiliser un logiciel de gestion de références bibliographiques :</a:t>
            </a:r>
          </a:p>
          <a:p>
            <a:pPr marL="285750" indent="-285750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Zotero (logiciel gratuit) =&gt; </a:t>
            </a:r>
            <a:r>
              <a:rPr lang="fr-FR" sz="16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prévues en décembre </a:t>
            </a:r>
          </a:p>
          <a:p>
            <a:pPr marL="285750" indent="-285750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ZoteroBib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d’ici là si besoin</a:t>
            </a:r>
          </a:p>
          <a:p>
            <a:pPr>
              <a:spcBef>
                <a:spcPct val="50000"/>
              </a:spcBef>
              <a:buClr>
                <a:srgbClr val="0066A1"/>
              </a:buClr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Pour votre mémoire vous devez utiliser le style : </a:t>
            </a:r>
            <a:r>
              <a:rPr lang="fr-FR" i="1" dirty="0"/>
              <a:t>American </a:t>
            </a:r>
            <a:r>
              <a:rPr lang="fr-FR" i="1" dirty="0" err="1"/>
              <a:t>Psychological</a:t>
            </a:r>
            <a:r>
              <a:rPr lang="fr-FR" i="1" dirty="0"/>
              <a:t> Association</a:t>
            </a:r>
            <a:r>
              <a:rPr lang="fr-FR" dirty="0"/>
              <a:t> (</a:t>
            </a:r>
            <a:r>
              <a:rPr lang="fr-FR" i="1" dirty="0"/>
              <a:t>APA</a:t>
            </a:r>
            <a:r>
              <a:rPr lang="fr-FR" dirty="0"/>
              <a:t>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spcBef>
                <a:spcPct val="50000"/>
              </a:spcBef>
              <a:buClr>
                <a:srgbClr val="0066A1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50000"/>
              </a:spcBef>
              <a:buClr>
                <a:srgbClr val="0066A1"/>
              </a:buClr>
            </a:pPr>
            <a:r>
              <a:rPr lang="fr-FR" sz="16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Conseils pour la bibliographie 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>
              <a:spcBef>
                <a:spcPct val="50000"/>
              </a:spcBef>
              <a:buClr>
                <a:srgbClr val="0066A1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0000" indent="-288000">
              <a:buClr>
                <a:srgbClr val="0066A1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Être méthodique (du plus général au plus spécifique) et </a:t>
            </a:r>
            <a:r>
              <a:rPr lang="fr-FR" sz="16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prévoir du temps</a:t>
            </a:r>
          </a:p>
          <a:p>
            <a:pPr marL="720000" indent="-288000">
              <a:buClr>
                <a:srgbClr val="0066A1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 sa recherche documentaire </a:t>
            </a:r>
          </a:p>
          <a:p>
            <a:pPr marL="720000" indent="-288000">
              <a:buClr>
                <a:srgbClr val="0066A1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Récupérer des références complètes (pagination,…)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E5A7C0-390C-4D4C-9064-82931142CDC7}"/>
              </a:ext>
            </a:extLst>
          </p:cNvPr>
          <p:cNvSpPr txBox="1">
            <a:spLocks/>
          </p:cNvSpPr>
          <p:nvPr/>
        </p:nvSpPr>
        <p:spPr>
          <a:xfrm>
            <a:off x="850608" y="499299"/>
            <a:ext cx="9568010" cy="12520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Citer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77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314" y="1867905"/>
            <a:ext cx="5336326" cy="2984751"/>
          </a:xfrm>
        </p:spPr>
        <p:txBody>
          <a:bodyPr>
            <a:normAutofit fontScale="90000"/>
          </a:bodyPr>
          <a:lstStyle/>
          <a:p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Des questions ?</a:t>
            </a:r>
            <a:br>
              <a:rPr lang="fr-FR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32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3200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85" y="940158"/>
            <a:ext cx="4241557" cy="456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5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663" y="750376"/>
            <a:ext cx="4314664" cy="2009320"/>
          </a:xfrm>
        </p:spPr>
        <p:txBody>
          <a:bodyPr>
            <a:normAutofit/>
          </a:bodyPr>
          <a:lstStyle/>
          <a:p>
            <a: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! </a:t>
            </a: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bientôt !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697179" y="2928516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359939" y="4489616"/>
            <a:ext cx="5472113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bapso-rensbump@univ-grenoble-alpes.fr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04-76-63-74-70</a:t>
            </a:r>
            <a:endParaRPr lang="en-US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FB452-FCD7-482D-A260-5F4B77DCC547}"/>
              </a:ext>
            </a:extLst>
          </p:cNvPr>
          <p:cNvSpPr txBox="1"/>
          <p:nvPr/>
        </p:nvSpPr>
        <p:spPr>
          <a:xfrm>
            <a:off x="2334700" y="3350130"/>
            <a:ext cx="7522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hlinkClick r:id="rId4"/>
              </a:rPr>
              <a:t>Pour aller plus loin</a:t>
            </a:r>
            <a:r>
              <a:rPr lang="fr-FR" sz="2400" b="1" dirty="0">
                <a:solidFill>
                  <a:schemeClr val="bg1"/>
                </a:solidFill>
              </a:rPr>
              <a:t> : rendez-vous bibliographique individuel au poste de renseignements de la BUMP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37E06A-6BD4-4C82-8736-DBEAFDDF3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154" y="6245640"/>
            <a:ext cx="1670898" cy="578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A0D851-AD3F-4605-B8D3-4AD1CAE33BE6}"/>
              </a:ext>
            </a:extLst>
          </p:cNvPr>
          <p:cNvSpPr/>
          <p:nvPr/>
        </p:nvSpPr>
        <p:spPr>
          <a:xfrm>
            <a:off x="8832052" y="6211669"/>
            <a:ext cx="335994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bg1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412562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0" y="944766"/>
            <a:ext cx="5682558" cy="657791"/>
          </a:xfrm>
          <a:noFill/>
        </p:spPr>
        <p:txBody>
          <a:bodyPr/>
          <a:lstStyle/>
          <a:p>
            <a:r>
              <a:rPr lang="fr-FR" noProof="0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Déroulé de la séance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7230" y="1990069"/>
            <a:ext cx="6034769" cy="48269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I/ </a:t>
            </a: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Présentation</a:t>
            </a:r>
            <a:endParaRPr lang="en-US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Débuter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recherche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documentaire</a:t>
            </a:r>
            <a:endParaRPr lang="en-US" sz="16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Méthodologie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documentaires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identifier et apprehender les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spécificités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analyser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16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aux documents et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évaluation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résultats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Citer </a:t>
            </a:r>
            <a:r>
              <a:rPr lang="en-US" sz="16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16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références</a:t>
            </a:r>
          </a:p>
          <a:p>
            <a:pPr>
              <a:spcAft>
                <a:spcPts val="400"/>
              </a:spcAft>
            </a:pP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Bibliographie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6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II/Travaux </a:t>
            </a:r>
            <a:r>
              <a:rPr lang="en-US" sz="16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pratiques</a:t>
            </a:r>
            <a:r>
              <a:rPr lang="en-US" sz="16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6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vos</a:t>
            </a:r>
            <a:r>
              <a:rPr lang="en-US" sz="16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premières </a:t>
            </a:r>
            <a:r>
              <a:rPr lang="en-US" sz="16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endParaRPr lang="en-US" sz="1600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8435" y="2188030"/>
            <a:ext cx="1069311" cy="3888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05.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071257" y="141514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E1609979-939F-4F93-B703-721E1883FB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4" r="178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928914"/>
            <a:ext cx="10865142" cy="19280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noProof="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Débuter sa recherche documentaire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6901"/>
            <a:ext cx="9939274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Etre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clair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l’on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veut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-&gt; son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sujet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buClr>
                <a:srgbClr val="E74610"/>
              </a:buClr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mots-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-&gt; Identifier des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synonymes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des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pertinentes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Etablir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critères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selection des documents (dates, langue…) -&gt;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d’affiner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Repérer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 les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moyens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d’accès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résultats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(conserver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références)</a:t>
            </a: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E74610"/>
              </a:buClr>
              <a:buFont typeface="Wingdings" panose="05000000000000000000" pitchFamily="2" charset="2"/>
              <a:buChar char="ü"/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Evaluer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résultats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96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10490784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3000" b="1" noProof="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ressources documentaires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2413610"/>
            <a:ext cx="11262929" cy="52629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site web des BU</a:t>
            </a:r>
          </a:p>
          <a:p>
            <a:endParaRPr lang="fr-FR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https://bibliotheques.univ-grenoble-alpes.fr/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Catalogue Beluga</a:t>
            </a:r>
          </a:p>
          <a:p>
            <a:endParaRPr lang="en-US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https://beluga.univ-grenoble-alpes.fr/discovery/search?vid=33UGRENOBLE_INST:UGrenoble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 Bases de données pour les Sciences paramédicales</a:t>
            </a:r>
          </a:p>
          <a:p>
            <a:endParaRPr lang="fr-FR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https://beluga.univ-grenoble-alpes.fr/discovery/dbsearch?query=contains,dbcategory,&amp;tab=jsearch_slot&amp;sortby=title&amp;vid=33UGRENOBLE_INST:UGrenoble&amp;offset=0&amp;databases=category,Sant%C3%A9%E2%94%80Sciences%20param%C3%A9dicales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EF5D9C-66B9-4A51-AC92-6FF8D8409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1418" y="2161809"/>
            <a:ext cx="2572127" cy="15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24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7" y="1064300"/>
            <a:ext cx="10401591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3000" b="1" noProof="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ressources documentaires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2284046"/>
            <a:ext cx="9939274" cy="35548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aller plus loin : </a:t>
            </a:r>
          </a:p>
          <a:p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Google Scholar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dirty="0">
                <a:hlinkClick r:id="rId2"/>
              </a:rPr>
              <a:t>Accès direct via Beluga</a:t>
            </a:r>
            <a:endParaRPr lang="fr-FR" dirty="0"/>
          </a:p>
          <a:p>
            <a:pPr algn="just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Clr>
                <a:srgbClr val="0066A1"/>
              </a:buClr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Moteur de recherche développé par Google</a:t>
            </a:r>
          </a:p>
          <a:p>
            <a:pPr algn="just">
              <a:spcBef>
                <a:spcPct val="50000"/>
              </a:spcBef>
              <a:buClr>
                <a:srgbClr val="0066A1"/>
              </a:buClr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 l’accès à des articles et à des publications scientifiques</a:t>
            </a:r>
          </a:p>
          <a:p>
            <a:pPr algn="just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DCB61D3F-8BED-4F1E-B605-18E26BD8629A}"/>
              </a:ext>
            </a:extLst>
          </p:cNvPr>
          <p:cNvSpPr/>
          <p:nvPr/>
        </p:nvSpPr>
        <p:spPr>
          <a:xfrm>
            <a:off x="939801" y="3381556"/>
            <a:ext cx="803274" cy="40005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2814E1C-E2F6-447D-8136-49A2F2D4C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833" y="1945282"/>
            <a:ext cx="38290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7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2170571"/>
            <a:ext cx="10565813" cy="56015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0066A1"/>
              </a:buClr>
            </a:pP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ressources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66A1"/>
              </a:buClr>
            </a:pP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66A1"/>
              </a:buClr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Bases de données et plateformes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Cairn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(livres, revues, magazine de plusieurs maisons d’édition francophones en SHS) : attention tous les livres ne sont pas accessibles !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Exemple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ScholarVox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Cyberlibris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: ouvrages numériques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DUMAS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(plateforme de Dépôt Universitaire de Mémoires Après Soutenance, par le CCSD)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hlinkClick r:id="rId7"/>
              </a:rPr>
              <a:t>APA </a:t>
            </a:r>
            <a:r>
              <a:rPr lang="fr-FR" dirty="0" err="1">
                <a:hlinkClick r:id="rId7"/>
              </a:rPr>
              <a:t>PsycINFO</a:t>
            </a:r>
            <a:r>
              <a:rPr lang="fr-FR" dirty="0">
                <a:hlinkClick r:id="rId7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Références bibliographiques en psychologie et disciplines annexes (médecine, psychiatrie, éducation, criminologie, travail social…)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Lissa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Moteur de recherche référençant des articles scientifiques en français dans le domaine de la Santé.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9"/>
              </a:rPr>
              <a:t>Pédiadoc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Site web sur la prise en charge au quotidien la santé de l’enfant de 0 à 6 ans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0"/>
              </a:rPr>
              <a:t>Bib-Bop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indiqué pour le repérage de thématiques de recherche et de mots clés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1"/>
              </a:rPr>
              <a:t>Santé publique France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l’agence nationale de santé publique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4000" lvl="1">
              <a:buClr>
                <a:srgbClr val="0066A1"/>
              </a:buClr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11E7F8-523E-4EB4-83C9-C61114059244}"/>
              </a:ext>
            </a:extLst>
          </p:cNvPr>
          <p:cNvSpPr txBox="1">
            <a:spLocks/>
          </p:cNvSpPr>
          <p:nvPr/>
        </p:nvSpPr>
        <p:spPr>
          <a:xfrm>
            <a:off x="850607" y="1064300"/>
            <a:ext cx="10401591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</a:t>
            </a:r>
            <a:r>
              <a:rPr lang="en-US" sz="3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documentaires</a:t>
            </a:r>
            <a:r>
              <a:rPr lang="en-US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6275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1657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noProof="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Trouver et analyser des références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50608" y="199438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509225"/>
            <a:ext cx="10490784" cy="3216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Bef>
                <a:spcPct val="50000"/>
              </a:spcBef>
              <a:buClr>
                <a:srgbClr val="0066A1"/>
              </a:buClr>
            </a:pPr>
            <a:r>
              <a:rPr lang="en-US" sz="20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Accès</a:t>
            </a:r>
            <a:r>
              <a:rPr lang="en-US" sz="20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en-US" sz="20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texte</a:t>
            </a:r>
            <a:r>
              <a:rPr lang="en-US" sz="20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intégral</a:t>
            </a:r>
            <a:r>
              <a:rPr lang="en-US" sz="20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Clr>
                <a:srgbClr val="0066A1"/>
              </a:buClr>
            </a:pP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base de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plusieurs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possibilités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peuvent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présenter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pPr marL="342900" indent="-342900" algn="just">
              <a:spcBef>
                <a:spcPct val="500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intégral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gratuit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“Free Full Text”</a:t>
            </a:r>
          </a:p>
          <a:p>
            <a:pPr marL="342900" indent="-342900" algn="just">
              <a:spcBef>
                <a:spcPct val="500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 de lien pour le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integral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 Faire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recherche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titre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 revue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ISSN) dans le catalogue (BELUGA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SUDOC)</a:t>
            </a:r>
          </a:p>
          <a:p>
            <a:pPr marL="342900" indent="-342900" algn="just">
              <a:spcBef>
                <a:spcPct val="500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integral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payant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1177200" lvl="1" indent="-285750" algn="just">
              <a:spcBef>
                <a:spcPct val="500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Rechercher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revue dans le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Sudoc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se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rapprocher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service du </a:t>
            </a:r>
          </a:p>
          <a:p>
            <a:pPr marL="891450" lvl="1" algn="just">
              <a:spcBef>
                <a:spcPct val="50000"/>
              </a:spcBef>
              <a:buClr>
                <a:schemeClr val="accent5">
                  <a:lumMod val="50000"/>
                </a:schemeClr>
              </a:buClr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rêt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ntre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ibliothèques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02040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2057447"/>
            <a:ext cx="10565813" cy="55399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0066A1"/>
              </a:buClr>
            </a:pPr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Périodiques imprimés 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>
              <a:buClr>
                <a:srgbClr val="0066A1"/>
              </a:buClr>
            </a:pPr>
            <a:endParaRPr lang="fr-FR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3"/>
              </a:rPr>
              <a:t>Cahiers de la puéricultrice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4"/>
              </a:rPr>
              <a:t>L'Infirmière : l'exercice infirmier de l'hôpital au libéral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5"/>
              </a:rPr>
              <a:t>Soins . Pédiatrie, puériculture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6"/>
              </a:rPr>
              <a:t>Soins : la revue de l'encadrement et de la formation. Cadres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7"/>
              </a:rPr>
              <a:t>Métiers petite enfance 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8"/>
              </a:rPr>
              <a:t>Objectif soins &amp; management : la revue des cadres de santé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9"/>
              </a:rPr>
              <a:t>Nursing times 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10"/>
              </a:rPr>
              <a:t>Perspective soignante 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11"/>
              </a:rPr>
              <a:t>Revue de l'infirmière 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12"/>
              </a:rPr>
              <a:t>Soins 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13"/>
              </a:rPr>
              <a:t>Le Journal des professionnels de l'enfance : Pratiques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b="1" dirty="0">
                <a:hlinkClick r:id="rId14"/>
              </a:rPr>
              <a:t>Le Journal des professionnels de l'enfance : Recherches</a:t>
            </a:r>
            <a:endParaRPr lang="fr-FR" b="1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sz="1600" b="1" dirty="0"/>
          </a:p>
          <a:p>
            <a:pPr marL="144000" lvl="1">
              <a:buClr>
                <a:srgbClr val="0066A1"/>
              </a:buClr>
            </a:pPr>
            <a:r>
              <a:rPr lang="fr-FR" sz="1600" dirty="0"/>
              <a:t>Lien vers le </a:t>
            </a:r>
            <a:r>
              <a:rPr lang="fr-FR" sz="1600" dirty="0" err="1"/>
              <a:t>Genialy</a:t>
            </a:r>
            <a:r>
              <a:rPr lang="fr-FR" sz="1600" dirty="0"/>
              <a:t> présentant nos titres de périodiques imprimés = </a:t>
            </a:r>
            <a:r>
              <a:rPr lang="fr-FR" sz="1600" dirty="0">
                <a:hlinkClick r:id="rId15"/>
              </a:rPr>
              <a:t>https://view.genial.ly/61af16ddddff6e0dfa6d0e34</a:t>
            </a: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4000" lvl="1">
              <a:buClr>
                <a:srgbClr val="0066A1"/>
              </a:buClr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11E7F8-523E-4EB4-83C9-C61114059244}"/>
              </a:ext>
            </a:extLst>
          </p:cNvPr>
          <p:cNvSpPr txBox="1">
            <a:spLocks/>
          </p:cNvSpPr>
          <p:nvPr/>
        </p:nvSpPr>
        <p:spPr>
          <a:xfrm>
            <a:off x="850607" y="1064300"/>
            <a:ext cx="10401591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ressources documentaires </a:t>
            </a:r>
            <a:endParaRPr lang="en-US" sz="3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05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7" y="2264841"/>
            <a:ext cx="10565813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0066A1"/>
              </a:buClr>
            </a:pPr>
            <a:r>
              <a:rPr lang="fr-FR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Cotes des monographies du fonds de la BUMP</a:t>
            </a:r>
            <a:r>
              <a:rPr lang="en-US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>
              <a:buClr>
                <a:srgbClr val="0066A1"/>
              </a:buClr>
            </a:pPr>
            <a:endParaRPr lang="fr-FR" b="1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649 Puéricultrice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649.102 Puéricultrice : modes de garde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649.33 Puéricultrice : allaitement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649.5 Puéricultrice : activité et loisir</a:t>
            </a:r>
          </a:p>
          <a:p>
            <a:endParaRPr lang="fr-FR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618.92 Pédiatrie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WS Pédiatrie (NLM)</a:t>
            </a:r>
          </a:p>
          <a:p>
            <a:endParaRPr lang="fr-FR" dirty="0"/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155.4 Psychologie de l’enfant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306.8 Famille 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323 Droit de l’homme, de l’enfant</a:t>
            </a: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000" lvl="1" indent="-216000">
              <a:buClr>
                <a:srgbClr val="0066A1"/>
              </a:buClr>
              <a:buFont typeface="Wingdings" panose="05000000000000000000" pitchFamily="2" charset="2"/>
              <a:buChar char="Ø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11E7F8-523E-4EB4-83C9-C61114059244}"/>
              </a:ext>
            </a:extLst>
          </p:cNvPr>
          <p:cNvSpPr txBox="1">
            <a:spLocks/>
          </p:cNvSpPr>
          <p:nvPr/>
        </p:nvSpPr>
        <p:spPr>
          <a:xfrm>
            <a:off x="850607" y="1064300"/>
            <a:ext cx="10401591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dans les ressources documentaires </a:t>
            </a:r>
            <a:endParaRPr lang="en-US" sz="3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C57C8D-5A40-4074-A5DC-3D690C92E8D3}"/>
              </a:ext>
            </a:extLst>
          </p:cNvPr>
          <p:cNvSpPr txBox="1"/>
          <p:nvPr/>
        </p:nvSpPr>
        <p:spPr>
          <a:xfrm>
            <a:off x="7550873" y="3539381"/>
            <a:ext cx="2956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solidFill>
                  <a:schemeClr val="accent5">
                    <a:lumMod val="50000"/>
                  </a:schemeClr>
                </a:solidFill>
              </a:rPr>
              <a:t>Fonds hérité d’un ancien centre de documentation des écoles paramédicales</a:t>
            </a:r>
          </a:p>
        </p:txBody>
      </p:sp>
    </p:spTree>
    <p:extLst>
      <p:ext uri="{BB962C8B-B14F-4D97-AF65-F5344CB8AC3E}">
        <p14:creationId xmlns:p14="http://schemas.microsoft.com/office/powerpoint/2010/main" val="2883729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9158</TotalTime>
  <Words>1468</Words>
  <Application>Microsoft Office PowerPoint</Application>
  <PresentationFormat>Grand écran</PresentationFormat>
  <Paragraphs>224</Paragraphs>
  <Slides>13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Courier New</vt:lpstr>
      <vt:lpstr>Lato</vt:lpstr>
      <vt:lpstr>Montserrat</vt:lpstr>
      <vt:lpstr>Verdana</vt:lpstr>
      <vt:lpstr>Wingdings</vt:lpstr>
      <vt:lpstr>Office Theme</vt:lpstr>
      <vt:lpstr>Présentation PowerPoint</vt:lpstr>
      <vt:lpstr>Déroulé de la séance</vt:lpstr>
      <vt:lpstr>Débuter sa recherche documentaire</vt:lpstr>
      <vt:lpstr>Recherche dans les ressources documentaires </vt:lpstr>
      <vt:lpstr>Recherche dans les ressources documentaires </vt:lpstr>
      <vt:lpstr>Présentation PowerPoint</vt:lpstr>
      <vt:lpstr>Trouver et analyser des références</vt:lpstr>
      <vt:lpstr>Présentation PowerPoint</vt:lpstr>
      <vt:lpstr>Présentation PowerPoint</vt:lpstr>
      <vt:lpstr>Trouver et analyser des références</vt:lpstr>
      <vt:lpstr>Présentation PowerPoint</vt:lpstr>
      <vt:lpstr>   Des questions ?   </vt:lpstr>
      <vt:lpstr>MERCI !   A bientôt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1176</cp:revision>
  <dcterms:created xsi:type="dcterms:W3CDTF">2017-02-21T04:29:22Z</dcterms:created>
  <dcterms:modified xsi:type="dcterms:W3CDTF">2023-01-10T13:31:32Z</dcterms:modified>
</cp:coreProperties>
</file>